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4" r:id="rId2"/>
  </p:sldMasterIdLst>
  <p:notesMasterIdLst>
    <p:notesMasterId r:id="rId107"/>
  </p:notesMasterIdLst>
  <p:sldIdLst>
    <p:sldId id="517" r:id="rId3"/>
    <p:sldId id="620" r:id="rId4"/>
    <p:sldId id="597" r:id="rId5"/>
    <p:sldId id="598" r:id="rId6"/>
    <p:sldId id="601" r:id="rId7"/>
    <p:sldId id="606" r:id="rId8"/>
    <p:sldId id="599" r:id="rId9"/>
    <p:sldId id="612" r:id="rId10"/>
    <p:sldId id="611" r:id="rId11"/>
    <p:sldId id="600" r:id="rId12"/>
    <p:sldId id="610" r:id="rId13"/>
    <p:sldId id="602" r:id="rId14"/>
    <p:sldId id="603" r:id="rId15"/>
    <p:sldId id="621" r:id="rId16"/>
    <p:sldId id="622" r:id="rId17"/>
    <p:sldId id="625" r:id="rId18"/>
    <p:sldId id="626" r:id="rId19"/>
    <p:sldId id="605" r:id="rId20"/>
    <p:sldId id="607" r:id="rId21"/>
    <p:sldId id="410" r:id="rId22"/>
    <p:sldId id="414" r:id="rId23"/>
    <p:sldId id="415" r:id="rId24"/>
    <p:sldId id="416" r:id="rId25"/>
    <p:sldId id="616" r:id="rId26"/>
    <p:sldId id="619" r:id="rId27"/>
    <p:sldId id="615" r:id="rId28"/>
    <p:sldId id="417" r:id="rId29"/>
    <p:sldId id="627" r:id="rId30"/>
    <p:sldId id="419" r:id="rId31"/>
    <p:sldId id="418" r:id="rId32"/>
    <p:sldId id="354" r:id="rId33"/>
    <p:sldId id="420" r:id="rId34"/>
    <p:sldId id="628" r:id="rId35"/>
    <p:sldId id="355" r:id="rId36"/>
    <p:sldId id="356" r:id="rId37"/>
    <p:sldId id="357" r:id="rId38"/>
    <p:sldId id="358" r:id="rId39"/>
    <p:sldId id="359" r:id="rId40"/>
    <p:sldId id="400" r:id="rId41"/>
    <p:sldId id="401" r:id="rId42"/>
    <p:sldId id="406" r:id="rId43"/>
    <p:sldId id="497" r:id="rId44"/>
    <p:sldId id="498" r:id="rId45"/>
    <p:sldId id="499" r:id="rId46"/>
    <p:sldId id="629" r:id="rId47"/>
    <p:sldId id="630" r:id="rId48"/>
    <p:sldId id="500" r:id="rId49"/>
    <p:sldId id="413" r:id="rId50"/>
    <p:sldId id="462" r:id="rId51"/>
    <p:sldId id="471" r:id="rId52"/>
    <p:sldId id="463" r:id="rId53"/>
    <p:sldId id="472" r:id="rId54"/>
    <p:sldId id="425" r:id="rId55"/>
    <p:sldId id="477" r:id="rId56"/>
    <p:sldId id="464" r:id="rId57"/>
    <p:sldId id="426" r:id="rId58"/>
    <p:sldId id="427" r:id="rId59"/>
    <p:sldId id="428" r:id="rId60"/>
    <p:sldId id="429" r:id="rId61"/>
    <p:sldId id="430" r:id="rId62"/>
    <p:sldId id="431" r:id="rId63"/>
    <p:sldId id="432" r:id="rId64"/>
    <p:sldId id="433" r:id="rId65"/>
    <p:sldId id="434" r:id="rId66"/>
    <p:sldId id="435" r:id="rId67"/>
    <p:sldId id="494" r:id="rId68"/>
    <p:sldId id="513" r:id="rId69"/>
    <p:sldId id="473" r:id="rId70"/>
    <p:sldId id="478" r:id="rId71"/>
    <p:sldId id="479" r:id="rId72"/>
    <p:sldId id="446" r:id="rId73"/>
    <p:sldId id="450" r:id="rId74"/>
    <p:sldId id="449" r:id="rId75"/>
    <p:sldId id="484" r:id="rId76"/>
    <p:sldId id="486" r:id="rId77"/>
    <p:sldId id="487" r:id="rId78"/>
    <p:sldId id="512" r:id="rId79"/>
    <p:sldId id="488" r:id="rId80"/>
    <p:sldId id="516" r:id="rId81"/>
    <p:sldId id="515" r:id="rId82"/>
    <p:sldId id="467" r:id="rId83"/>
    <p:sldId id="468" r:id="rId84"/>
    <p:sldId id="469" r:id="rId85"/>
    <p:sldId id="459" r:id="rId86"/>
    <p:sldId id="503" r:id="rId87"/>
    <p:sldId id="504" r:id="rId88"/>
    <p:sldId id="631" r:id="rId89"/>
    <p:sldId id="632" r:id="rId90"/>
    <p:sldId id="633" r:id="rId91"/>
    <p:sldId id="502" r:id="rId92"/>
    <p:sldId id="506" r:id="rId93"/>
    <p:sldId id="514" r:id="rId94"/>
    <p:sldId id="507" r:id="rId95"/>
    <p:sldId id="508" r:id="rId96"/>
    <p:sldId id="509" r:id="rId97"/>
    <p:sldId id="510" r:id="rId98"/>
    <p:sldId id="511" r:id="rId99"/>
    <p:sldId id="451" r:id="rId100"/>
    <p:sldId id="452" r:id="rId101"/>
    <p:sldId id="453" r:id="rId102"/>
    <p:sldId id="461" r:id="rId103"/>
    <p:sldId id="460" r:id="rId104"/>
    <p:sldId id="457" r:id="rId105"/>
    <p:sldId id="609" r:id="rId106"/>
  </p:sldIdLst>
  <p:sldSz cx="9144000" cy="6858000" type="screen4x3"/>
  <p:notesSz cx="6858000" cy="9144000"/>
  <p:embeddedFontLst>
    <p:embeddedFont>
      <p:font typeface="楷体_GB2312" panose="02010609030101010101" pitchFamily="49" charset="-122"/>
      <p:regular r:id="rId108"/>
    </p:embeddedFont>
    <p:embeddedFont>
      <p:font typeface="Tw Cen MT" panose="020B0602020104020603" pitchFamily="34" charset="0"/>
      <p:regular r:id="rId109"/>
      <p:bold r:id="rId110"/>
      <p:italic r:id="rId111"/>
      <p:boldItalic r:id="rId112"/>
    </p:embeddedFont>
    <p:embeddedFont>
      <p:font typeface="Tahoma" panose="020B0604030504040204" pitchFamily="34" charset="0"/>
      <p:regular r:id="rId113"/>
      <p:bold r:id="rId114"/>
    </p:embeddedFont>
    <p:embeddedFont>
      <p:font typeface="Arial Black" panose="020B0A04020102020204" pitchFamily="34" charset="0"/>
      <p:bold r:id="rId115"/>
    </p:embeddedFont>
    <p:embeddedFont>
      <p:font typeface="华文楷体" panose="02010600040101010101" pitchFamily="2" charset="-122"/>
      <p:regular r:id="rId116"/>
    </p:embeddedFont>
    <p:embeddedFont>
      <p:font typeface="Arial Narrow" panose="020B0606020202030204" pitchFamily="34" charset="0"/>
      <p:regular r:id="rId117"/>
      <p:bold r:id="rId118"/>
      <p:italic r:id="rId119"/>
      <p:boldItalic r:id="rId120"/>
    </p:embeddedFont>
    <p:embeddedFont>
      <p:font typeface="楷体" panose="02010609060101010101" pitchFamily="49" charset="-122"/>
      <p:regular r:id="rId121"/>
    </p:embeddedFont>
    <p:embeddedFont>
      <p:font typeface="黑体" panose="02010609060101010101" pitchFamily="49" charset="-122"/>
      <p:regular r:id="rId122"/>
    </p:embeddedFont>
    <p:embeddedFont>
      <p:font typeface="隶书" panose="02010509060101010101" pitchFamily="49" charset="-122"/>
      <p:regular r:id="rId123"/>
    </p:embeddedFont>
  </p:embeddedFontLst>
  <p:defaultTextStyle>
    <a:defPPr>
      <a:defRPr lang="zh-CN"/>
    </a:defPPr>
    <a:lvl1pPr algn="l" rtl="0" fontAlgn="base">
      <a:spcBef>
        <a:spcPct val="0"/>
      </a:spcBef>
      <a:spcAft>
        <a:spcPct val="0"/>
      </a:spcAft>
      <a:defRPr kumimoji="1" sz="2000" kern="1200">
        <a:solidFill>
          <a:schemeClr val="tx1"/>
        </a:solidFill>
        <a:latin typeface="Times New Roman" pitchFamily="18" charset="0"/>
        <a:ea typeface="宋体" charset="-122"/>
        <a:cs typeface="+mn-cs"/>
      </a:defRPr>
    </a:lvl1pPr>
    <a:lvl2pPr marL="457200" algn="l" rtl="0" fontAlgn="base">
      <a:spcBef>
        <a:spcPct val="0"/>
      </a:spcBef>
      <a:spcAft>
        <a:spcPct val="0"/>
      </a:spcAft>
      <a:defRPr kumimoji="1" sz="2000" kern="1200">
        <a:solidFill>
          <a:schemeClr val="tx1"/>
        </a:solidFill>
        <a:latin typeface="Times New Roman" pitchFamily="18" charset="0"/>
        <a:ea typeface="宋体" charset="-122"/>
        <a:cs typeface="+mn-cs"/>
      </a:defRPr>
    </a:lvl2pPr>
    <a:lvl3pPr marL="914400" algn="l" rtl="0" fontAlgn="base">
      <a:spcBef>
        <a:spcPct val="0"/>
      </a:spcBef>
      <a:spcAft>
        <a:spcPct val="0"/>
      </a:spcAft>
      <a:defRPr kumimoji="1" sz="2000" kern="1200">
        <a:solidFill>
          <a:schemeClr val="tx1"/>
        </a:solidFill>
        <a:latin typeface="Times New Roman" pitchFamily="18" charset="0"/>
        <a:ea typeface="宋体" charset="-122"/>
        <a:cs typeface="+mn-cs"/>
      </a:defRPr>
    </a:lvl3pPr>
    <a:lvl4pPr marL="1371600" algn="l" rtl="0" fontAlgn="base">
      <a:spcBef>
        <a:spcPct val="0"/>
      </a:spcBef>
      <a:spcAft>
        <a:spcPct val="0"/>
      </a:spcAft>
      <a:defRPr kumimoji="1" sz="2000" kern="1200">
        <a:solidFill>
          <a:schemeClr val="tx1"/>
        </a:solidFill>
        <a:latin typeface="Times New Roman" pitchFamily="18" charset="0"/>
        <a:ea typeface="宋体" charset="-122"/>
        <a:cs typeface="+mn-cs"/>
      </a:defRPr>
    </a:lvl4pPr>
    <a:lvl5pPr marL="1828800" algn="l" rtl="0" fontAlgn="base">
      <a:spcBef>
        <a:spcPct val="0"/>
      </a:spcBef>
      <a:spcAft>
        <a:spcPct val="0"/>
      </a:spcAft>
      <a:defRPr kumimoji="1" sz="2000" kern="1200">
        <a:solidFill>
          <a:schemeClr val="tx1"/>
        </a:solidFill>
        <a:latin typeface="Times New Roman" pitchFamily="18" charset="0"/>
        <a:ea typeface="宋体" charset="-122"/>
        <a:cs typeface="+mn-cs"/>
      </a:defRPr>
    </a:lvl5pPr>
    <a:lvl6pPr marL="2286000" algn="l" defTabSz="914400" rtl="0" eaLnBrk="1" latinLnBrk="0" hangingPunct="1">
      <a:defRPr kumimoji="1" sz="2000" kern="1200">
        <a:solidFill>
          <a:schemeClr val="tx1"/>
        </a:solidFill>
        <a:latin typeface="Times New Roman" pitchFamily="18" charset="0"/>
        <a:ea typeface="宋体" charset="-122"/>
        <a:cs typeface="+mn-cs"/>
      </a:defRPr>
    </a:lvl6pPr>
    <a:lvl7pPr marL="2743200" algn="l" defTabSz="914400" rtl="0" eaLnBrk="1" latinLnBrk="0" hangingPunct="1">
      <a:defRPr kumimoji="1" sz="2000" kern="1200">
        <a:solidFill>
          <a:schemeClr val="tx1"/>
        </a:solidFill>
        <a:latin typeface="Times New Roman" pitchFamily="18" charset="0"/>
        <a:ea typeface="宋体" charset="-122"/>
        <a:cs typeface="+mn-cs"/>
      </a:defRPr>
    </a:lvl7pPr>
    <a:lvl8pPr marL="3200400" algn="l" defTabSz="914400" rtl="0" eaLnBrk="1" latinLnBrk="0" hangingPunct="1">
      <a:defRPr kumimoji="1" sz="2000" kern="1200">
        <a:solidFill>
          <a:schemeClr val="tx1"/>
        </a:solidFill>
        <a:latin typeface="Times New Roman" pitchFamily="18" charset="0"/>
        <a:ea typeface="宋体" charset="-122"/>
        <a:cs typeface="+mn-cs"/>
      </a:defRPr>
    </a:lvl8pPr>
    <a:lvl9pPr marL="3657600" algn="l" defTabSz="914400" rtl="0" eaLnBrk="1" latinLnBrk="0" hangingPunct="1">
      <a:defRPr kumimoji="1" sz="2000" kern="1200">
        <a:solidFill>
          <a:schemeClr val="tx1"/>
        </a:solidFill>
        <a:latin typeface="Times New Roman" pitchFamily="18"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CC6600"/>
    <a:srgbClr val="660033"/>
    <a:srgbClr val="00FF00"/>
    <a:srgbClr val="FF00FF"/>
    <a:srgbClr val="0066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29" autoAdjust="0"/>
    <p:restoredTop sz="94660"/>
  </p:normalViewPr>
  <p:slideViewPr>
    <p:cSldViewPr snapToGrid="0">
      <p:cViewPr varScale="1">
        <p:scale>
          <a:sx n="116" d="100"/>
          <a:sy n="116" d="100"/>
        </p:scale>
        <p:origin x="1524" y="9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Lst>
  </p:outlineViewPr>
  <p:notesTextViewPr>
    <p:cViewPr>
      <p:scale>
        <a:sx n="100" d="100"/>
        <a:sy n="100" d="100"/>
      </p:scale>
      <p:origin x="0" y="0"/>
    </p:cViewPr>
  </p:notesTextViewPr>
  <p:sorterViewPr>
    <p:cViewPr>
      <p:scale>
        <a:sx n="66" d="100"/>
        <a:sy n="66" d="100"/>
      </p:scale>
      <p:origin x="0" y="0"/>
    </p:cViewPr>
  </p:sorter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10.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font" Target="fonts/font5.fntdata"/><Relationship Id="rId16" Type="http://schemas.openxmlformats.org/officeDocument/2006/relationships/slide" Target="slides/slide14.xml"/><Relationship Id="rId107" Type="http://schemas.openxmlformats.org/officeDocument/2006/relationships/notesMaster" Target="notesMasters/notesMaster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16.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6.fntdata"/><Relationship Id="rId118" Type="http://schemas.openxmlformats.org/officeDocument/2006/relationships/font" Target="fonts/font11.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font" Target="fonts/font1.fntdata"/><Relationship Id="rId124"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7.fntdata"/><Relationship Id="rId119" Type="http://schemas.openxmlformats.org/officeDocument/2006/relationships/font" Target="fonts/font12.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2.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13.fntdata"/><Relationship Id="rId125"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font" Target="fonts/font3.fntdata"/><Relationship Id="rId115" Type="http://schemas.openxmlformats.org/officeDocument/2006/relationships/font" Target="fonts/font8.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14.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font" Target="fonts/font4.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15.fntdata"/><Relationship Id="rId4" Type="http://schemas.openxmlformats.org/officeDocument/2006/relationships/slide" Target="slides/slide2.xml"/><Relationship Id="rId9" Type="http://schemas.openxmlformats.org/officeDocument/2006/relationships/slide" Target="slides/slide7.xml"/></Relationships>
</file>

<file path=ppt/_rels/viewProps.xml.rels><?xml version="1.0" encoding="UTF-8" standalone="yes"?>
<Relationships xmlns="http://schemas.openxmlformats.org/package/2006/relationships"><Relationship Id="rId8" Type="http://schemas.openxmlformats.org/officeDocument/2006/relationships/slide" Target="slides/slide38.xml"/><Relationship Id="rId3" Type="http://schemas.openxmlformats.org/officeDocument/2006/relationships/slide" Target="slides/slide33.xml"/><Relationship Id="rId7" Type="http://schemas.openxmlformats.org/officeDocument/2006/relationships/slide" Target="slides/slide37.xml"/><Relationship Id="rId2" Type="http://schemas.openxmlformats.org/officeDocument/2006/relationships/slide" Target="slides/slide32.xml"/><Relationship Id="rId1" Type="http://schemas.openxmlformats.org/officeDocument/2006/relationships/slide" Target="slides/slide31.xml"/><Relationship Id="rId6" Type="http://schemas.openxmlformats.org/officeDocument/2006/relationships/slide" Target="slides/slide36.xml"/><Relationship Id="rId5" Type="http://schemas.openxmlformats.org/officeDocument/2006/relationships/slide" Target="slides/slide35.xml"/><Relationship Id="rId10" Type="http://schemas.openxmlformats.org/officeDocument/2006/relationships/slide" Target="slides/slide40.xml"/><Relationship Id="rId4" Type="http://schemas.openxmlformats.org/officeDocument/2006/relationships/slide" Target="slides/slide34.xml"/><Relationship Id="rId9"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944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a:ea typeface="宋体" pitchFamily="2" charset="-122"/>
              </a:defRPr>
            </a:lvl1pPr>
          </a:lstStyle>
          <a:p>
            <a:pPr>
              <a:defRPr/>
            </a:pPr>
            <a:endParaRPr lang="en-US" altLang="zh-CN"/>
          </a:p>
        </p:txBody>
      </p:sp>
      <p:sp>
        <p:nvSpPr>
          <p:cNvPr id="189443"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ea typeface="宋体" pitchFamily="2" charset="-122"/>
              </a:defRPr>
            </a:lvl1pPr>
          </a:lstStyle>
          <a:p>
            <a:pPr>
              <a:defRPr/>
            </a:pPr>
            <a:endParaRPr lang="en-US" altLang="zh-CN"/>
          </a:p>
        </p:txBody>
      </p:sp>
      <p:sp>
        <p:nvSpPr>
          <p:cNvPr id="307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189445"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89446"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a:ea typeface="宋体" pitchFamily="2" charset="-122"/>
              </a:defRPr>
            </a:lvl1pPr>
          </a:lstStyle>
          <a:p>
            <a:pPr>
              <a:defRPr/>
            </a:pPr>
            <a:endParaRPr lang="en-US" altLang="zh-CN"/>
          </a:p>
        </p:txBody>
      </p:sp>
      <p:sp>
        <p:nvSpPr>
          <p:cNvPr id="189447"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ea typeface="宋体" pitchFamily="2" charset="-122"/>
              </a:defRPr>
            </a:lvl1pPr>
          </a:lstStyle>
          <a:p>
            <a:pPr>
              <a:defRPr/>
            </a:pPr>
            <a:fld id="{A33AA430-C9CE-4C24-8670-CB33792E1528}" type="slidenum">
              <a:rPr lang="en-US" altLang="zh-CN"/>
              <a:t>‹#›</a:t>
            </a:fld>
            <a:endParaRPr lang="en-US" altLang="zh-CN"/>
          </a:p>
        </p:txBody>
      </p:sp>
    </p:spTree>
    <p:extLst>
      <p:ext uri="{BB962C8B-B14F-4D97-AF65-F5344CB8AC3E}">
        <p14:creationId xmlns:p14="http://schemas.microsoft.com/office/powerpoint/2010/main" val="289259339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4879F8-41F2-4626-BB9A-829AFF3355F6}" type="slidenum">
              <a:rPr lang="zh-CN" altLang="en-US" smtClean="0"/>
              <a:t>14</a:t>
            </a:fld>
            <a:endParaRPr lang="zh-CN" altLang="en-US"/>
          </a:p>
        </p:txBody>
      </p:sp>
    </p:spTree>
    <p:extLst>
      <p:ext uri="{BB962C8B-B14F-4D97-AF65-F5344CB8AC3E}">
        <p14:creationId xmlns:p14="http://schemas.microsoft.com/office/powerpoint/2010/main" val="446676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4879F8-41F2-4626-BB9A-829AFF3355F6}" type="slidenum">
              <a:rPr lang="zh-CN" altLang="en-US" smtClean="0"/>
              <a:t>15</a:t>
            </a:fld>
            <a:endParaRPr lang="zh-CN" altLang="en-US"/>
          </a:p>
        </p:txBody>
      </p:sp>
    </p:spTree>
    <p:extLst>
      <p:ext uri="{BB962C8B-B14F-4D97-AF65-F5344CB8AC3E}">
        <p14:creationId xmlns:p14="http://schemas.microsoft.com/office/powerpoint/2010/main" val="398920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4879F8-41F2-4626-BB9A-829AFF3355F6}" type="slidenum">
              <a:rPr lang="zh-CN" altLang="en-US" smtClean="0"/>
              <a:t>16</a:t>
            </a:fld>
            <a:endParaRPr lang="zh-CN" altLang="en-US"/>
          </a:p>
        </p:txBody>
      </p:sp>
    </p:spTree>
    <p:extLst>
      <p:ext uri="{BB962C8B-B14F-4D97-AF65-F5344CB8AC3E}">
        <p14:creationId xmlns:p14="http://schemas.microsoft.com/office/powerpoint/2010/main" val="1317403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4879F8-41F2-4626-BB9A-829AFF3355F6}" type="slidenum">
              <a:rPr lang="zh-CN" altLang="en-US" smtClean="0"/>
              <a:t>17</a:t>
            </a:fld>
            <a:endParaRPr lang="zh-CN" altLang="en-US"/>
          </a:p>
        </p:txBody>
      </p:sp>
    </p:spTree>
    <p:extLst>
      <p:ext uri="{BB962C8B-B14F-4D97-AF65-F5344CB8AC3E}">
        <p14:creationId xmlns:p14="http://schemas.microsoft.com/office/powerpoint/2010/main" val="2948792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4879F8-41F2-4626-BB9A-829AFF3355F6}" type="slidenum">
              <a:rPr lang="zh-CN" altLang="en-US" smtClean="0"/>
              <a:t>87</a:t>
            </a:fld>
            <a:endParaRPr lang="zh-CN" altLang="en-US"/>
          </a:p>
        </p:txBody>
      </p:sp>
    </p:spTree>
    <p:extLst>
      <p:ext uri="{BB962C8B-B14F-4D97-AF65-F5344CB8AC3E}">
        <p14:creationId xmlns:p14="http://schemas.microsoft.com/office/powerpoint/2010/main" val="3843230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4879F8-41F2-4626-BB9A-829AFF3355F6}" type="slidenum">
              <a:rPr lang="zh-CN" altLang="en-US" smtClean="0"/>
              <a:t>88</a:t>
            </a:fld>
            <a:endParaRPr lang="zh-CN" altLang="en-US"/>
          </a:p>
        </p:txBody>
      </p:sp>
    </p:spTree>
    <p:extLst>
      <p:ext uri="{BB962C8B-B14F-4D97-AF65-F5344CB8AC3E}">
        <p14:creationId xmlns:p14="http://schemas.microsoft.com/office/powerpoint/2010/main" val="1246260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64879F8-41F2-4626-BB9A-829AFF3355F6}" type="slidenum">
              <a:rPr lang="zh-CN" altLang="en-US" smtClean="0"/>
              <a:t>89</a:t>
            </a:fld>
            <a:endParaRPr lang="zh-CN" altLang="en-US"/>
          </a:p>
        </p:txBody>
      </p:sp>
    </p:spTree>
    <p:extLst>
      <p:ext uri="{BB962C8B-B14F-4D97-AF65-F5344CB8AC3E}">
        <p14:creationId xmlns:p14="http://schemas.microsoft.com/office/powerpoint/2010/main" val="521021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grpSp>
        <p:nvGrpSpPr>
          <p:cNvPr id="4" name="Group 2"/>
          <p:cNvGrpSpPr/>
          <p:nvPr/>
        </p:nvGrpSpPr>
        <p:grpSpPr bwMode="auto">
          <a:xfrm>
            <a:off x="0" y="-19050"/>
            <a:ext cx="9144000" cy="6877050"/>
            <a:chOff x="0" y="-12"/>
            <a:chExt cx="5760" cy="4332"/>
          </a:xfrm>
        </p:grpSpPr>
        <p:sp>
          <p:nvSpPr>
            <p:cNvPr id="5" name="Rectangle 3"/>
            <p:cNvSpPr>
              <a:spLocks noChangeArrowheads="1"/>
            </p:cNvSpPr>
            <p:nvPr userDrawn="1"/>
          </p:nvSpPr>
          <p:spPr bwMode="hidden">
            <a:xfrm>
              <a:off x="1104" y="1008"/>
              <a:ext cx="4656" cy="3312"/>
            </a:xfrm>
            <a:prstGeom prst="rect">
              <a:avLst/>
            </a:prstGeom>
            <a:gradFill rotWithShape="0">
              <a:gsLst>
                <a:gs pos="0">
                  <a:schemeClr val="bg2"/>
                </a:gs>
                <a:gs pos="50000">
                  <a:schemeClr val="bg1"/>
                </a:gs>
                <a:gs pos="100000">
                  <a:schemeClr val="bg2"/>
                </a:gs>
              </a:gsLst>
              <a:lin ang="2700000" scaled="1"/>
            </a:gradFill>
            <a:ln w="9525">
              <a:noFill/>
              <a:miter lim="800000"/>
            </a:ln>
            <a:effectLst/>
          </p:spPr>
          <p:txBody>
            <a:bodyPr wrap="none" anchor="ctr"/>
            <a:lstStyle/>
            <a:p>
              <a:pPr algn="ctr">
                <a:defRPr/>
              </a:pPr>
              <a:endParaRPr lang="zh-CN" altLang="en-US">
                <a:ea typeface="宋体" pitchFamily="2" charset="-122"/>
              </a:endParaRPr>
            </a:p>
          </p:txBody>
        </p:sp>
        <p:grpSp>
          <p:nvGrpSpPr>
            <p:cNvPr id="6" name="Group 4"/>
            <p:cNvGrpSpPr/>
            <p:nvPr userDrawn="1"/>
          </p:nvGrpSpPr>
          <p:grpSpPr bwMode="auto">
            <a:xfrm>
              <a:off x="-1261" y="-157"/>
              <a:ext cx="7021" cy="1190"/>
              <a:chOff x="-1261" y="-154"/>
              <a:chExt cx="7021" cy="1190"/>
            </a:xfrm>
          </p:grpSpPr>
          <p:sp>
            <p:nvSpPr>
              <p:cNvPr id="8" name="Freeform 5"/>
              <p:cNvSpPr/>
              <p:nvPr userDrawn="1"/>
            </p:nvSpPr>
            <p:spPr bwMode="ltGray">
              <a:xfrm>
                <a:off x="0" y="4"/>
                <a:ext cx="5760" cy="1032"/>
              </a:xfrm>
              <a:custGeom>
                <a:avLst/>
                <a:gdLst/>
                <a:ahLst/>
                <a:cxnLst>
                  <a:cxn ang="0">
                    <a:pos x="4848" y="432"/>
                  </a:cxn>
                  <a:cxn ang="0">
                    <a:pos x="0" y="432"/>
                  </a:cxn>
                  <a:cxn ang="0">
                    <a:pos x="0" y="0"/>
                  </a:cxn>
                  <a:cxn ang="0">
                    <a:pos x="4848" y="0"/>
                  </a:cxn>
                  <a:cxn ang="0">
                    <a:pos x="4848" y="432"/>
                  </a:cxn>
                </a:cxnLst>
                <a:rect l="0" t="0" r="r" b="b"/>
                <a:pathLst>
                  <a:path w="4848" h="432">
                    <a:moveTo>
                      <a:pt x="4848" y="432"/>
                    </a:moveTo>
                    <a:lnTo>
                      <a:pt x="0" y="432"/>
                    </a:lnTo>
                    <a:lnTo>
                      <a:pt x="0" y="0"/>
                    </a:lnTo>
                    <a:lnTo>
                      <a:pt x="4848" y="0"/>
                    </a:lnTo>
                    <a:lnTo>
                      <a:pt x="4848" y="432"/>
                    </a:lnTo>
                    <a:close/>
                  </a:path>
                </a:pathLst>
              </a:custGeom>
              <a:solidFill>
                <a:schemeClr val="hlink"/>
              </a:solidFill>
              <a:ln w="9525">
                <a:noFill/>
                <a:round/>
              </a:ln>
              <a:effectLst/>
            </p:spPr>
            <p:txBody>
              <a:bodyPr wrap="none" anchor="ctr"/>
              <a:lstStyle/>
              <a:p>
                <a:pPr algn="ctr">
                  <a:defRPr/>
                </a:pPr>
                <a:endParaRPr lang="zh-CN" altLang="en-US">
                  <a:ea typeface="宋体" pitchFamily="2" charset="-122"/>
                </a:endParaRPr>
              </a:p>
            </p:txBody>
          </p:sp>
          <p:grpSp>
            <p:nvGrpSpPr>
              <p:cNvPr id="9" name="Group 6"/>
              <p:cNvGrpSpPr/>
              <p:nvPr userDrawn="1"/>
            </p:nvGrpSpPr>
            <p:grpSpPr bwMode="auto">
              <a:xfrm>
                <a:off x="333" y="-9"/>
                <a:ext cx="5176" cy="1044"/>
                <a:chOff x="333" y="-9"/>
                <a:chExt cx="5176" cy="1044"/>
              </a:xfrm>
            </p:grpSpPr>
            <p:sp>
              <p:nvSpPr>
                <p:cNvPr id="38" name="Freeform 7"/>
                <p:cNvSpPr/>
                <p:nvPr userDrawn="1"/>
              </p:nvSpPr>
              <p:spPr bwMode="ltGray">
                <a:xfrm>
                  <a:off x="3230" y="949"/>
                  <a:ext cx="17" cy="20"/>
                </a:xfrm>
                <a:custGeom>
                  <a:avLst/>
                  <a:gdLst/>
                  <a:ahLst/>
                  <a:cxnLst>
                    <a:cxn ang="0">
                      <a:pos x="5" y="11"/>
                    </a:cxn>
                    <a:cxn ang="0">
                      <a:pos x="15" y="5"/>
                    </a:cxn>
                    <a:cxn ang="0">
                      <a:pos x="13" y="17"/>
                    </a:cxn>
                    <a:cxn ang="0">
                      <a:pos x="5" y="11"/>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39" name="Freeform 8"/>
                <p:cNvSpPr/>
                <p:nvPr userDrawn="1"/>
              </p:nvSpPr>
              <p:spPr bwMode="ltGray">
                <a:xfrm>
                  <a:off x="3406" y="1015"/>
                  <a:ext cx="21" cy="20"/>
                </a:xfrm>
                <a:custGeom>
                  <a:avLst/>
                  <a:gdLst/>
                  <a:ahLst/>
                  <a:cxnLst>
                    <a:cxn ang="0">
                      <a:pos x="3" y="13"/>
                    </a:cxn>
                    <a:cxn ang="0">
                      <a:pos x="11" y="3"/>
                    </a:cxn>
                    <a:cxn ang="0">
                      <a:pos x="7" y="19"/>
                    </a:cxn>
                    <a:cxn ang="0">
                      <a:pos x="3" y="13"/>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 name="Freeform 9"/>
                <p:cNvSpPr/>
                <p:nvPr userDrawn="1"/>
              </p:nvSpPr>
              <p:spPr bwMode="ltGray">
                <a:xfrm>
                  <a:off x="2909" y="908"/>
                  <a:ext cx="31" cy="34"/>
                </a:xfrm>
                <a:custGeom>
                  <a:avLst/>
                  <a:gdLst/>
                  <a:ahLst/>
                  <a:cxnLst>
                    <a:cxn ang="0">
                      <a:pos x="16" y="33"/>
                    </a:cxn>
                    <a:cxn ang="0">
                      <a:pos x="8" y="21"/>
                    </a:cxn>
                    <a:cxn ang="0">
                      <a:pos x="0" y="9"/>
                    </a:cxn>
                    <a:cxn ang="0">
                      <a:pos x="16" y="3"/>
                    </a:cxn>
                    <a:cxn ang="0">
                      <a:pos x="30" y="23"/>
                    </a:cxn>
                    <a:cxn ang="0">
                      <a:pos x="28" y="31"/>
                    </a:cxn>
                    <a:cxn ang="0">
                      <a:pos x="16" y="3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 name="Freeform 10"/>
                <p:cNvSpPr/>
                <p:nvPr userDrawn="1"/>
              </p:nvSpPr>
              <p:spPr bwMode="ltGray">
                <a:xfrm>
                  <a:off x="2551" y="940"/>
                  <a:ext cx="25" cy="12"/>
                </a:xfrm>
                <a:custGeom>
                  <a:avLst/>
                  <a:gdLst/>
                  <a:ahLst/>
                  <a:cxnLst>
                    <a:cxn ang="0">
                      <a:pos x="15" y="16"/>
                    </a:cxn>
                    <a:cxn ang="0">
                      <a:pos x="3" y="8"/>
                    </a:cxn>
                    <a:cxn ang="0">
                      <a:pos x="15" y="0"/>
                    </a:cxn>
                    <a:cxn ang="0">
                      <a:pos x="15" y="16"/>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2" name="Freeform 11"/>
                <p:cNvSpPr/>
                <p:nvPr userDrawn="1"/>
              </p:nvSpPr>
              <p:spPr bwMode="ltGray">
                <a:xfrm>
                  <a:off x="2443" y="954"/>
                  <a:ext cx="65" cy="39"/>
                </a:xfrm>
                <a:custGeom>
                  <a:avLst/>
                  <a:gdLst/>
                  <a:ahLst/>
                  <a:cxnLst>
                    <a:cxn ang="0">
                      <a:pos x="14" y="24"/>
                    </a:cxn>
                    <a:cxn ang="0">
                      <a:pos x="30" y="4"/>
                    </a:cxn>
                    <a:cxn ang="0">
                      <a:pos x="42" y="0"/>
                    </a:cxn>
                    <a:cxn ang="0">
                      <a:pos x="58" y="12"/>
                    </a:cxn>
                    <a:cxn ang="0">
                      <a:pos x="32" y="26"/>
                    </a:cxn>
                    <a:cxn ang="0">
                      <a:pos x="12" y="46"/>
                    </a:cxn>
                    <a:cxn ang="0">
                      <a:pos x="8" y="20"/>
                    </a:cxn>
                    <a:cxn ang="0">
                      <a:pos x="12" y="14"/>
                    </a:cxn>
                    <a:cxn ang="0">
                      <a:pos x="14" y="24"/>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3" name="Freeform 12"/>
                <p:cNvSpPr/>
                <p:nvPr userDrawn="1"/>
              </p:nvSpPr>
              <p:spPr bwMode="ltGray">
                <a:xfrm>
                  <a:off x="2375" y="952"/>
                  <a:ext cx="68" cy="39"/>
                </a:xfrm>
                <a:custGeom>
                  <a:avLst/>
                  <a:gdLst/>
                  <a:ahLst/>
                  <a:cxnLst>
                    <a:cxn ang="0">
                      <a:pos x="0" y="31"/>
                    </a:cxn>
                    <a:cxn ang="0">
                      <a:pos x="18" y="25"/>
                    </a:cxn>
                    <a:cxn ang="0">
                      <a:pos x="52" y="1"/>
                    </a:cxn>
                    <a:cxn ang="0">
                      <a:pos x="64" y="3"/>
                    </a:cxn>
                    <a:cxn ang="0">
                      <a:pos x="50" y="19"/>
                    </a:cxn>
                    <a:cxn ang="0">
                      <a:pos x="28" y="33"/>
                    </a:cxn>
                    <a:cxn ang="0">
                      <a:pos x="22" y="47"/>
                    </a:cxn>
                    <a:cxn ang="0">
                      <a:pos x="16" y="45"/>
                    </a:cxn>
                    <a:cxn ang="0">
                      <a:pos x="12" y="39"/>
                    </a:cxn>
                    <a:cxn ang="0">
                      <a:pos x="0" y="35"/>
                    </a:cxn>
                    <a:cxn ang="0">
                      <a:pos x="0" y="3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4" name="Freeform 13"/>
                <p:cNvSpPr/>
                <p:nvPr userDrawn="1"/>
              </p:nvSpPr>
              <p:spPr bwMode="ltGray">
                <a:xfrm>
                  <a:off x="2007" y="739"/>
                  <a:ext cx="354" cy="228"/>
                </a:xfrm>
                <a:custGeom>
                  <a:avLst/>
                  <a:gdLst/>
                  <a:ahLst/>
                  <a:cxnLst>
                    <a:cxn ang="0">
                      <a:pos x="10" y="4"/>
                    </a:cxn>
                    <a:cxn ang="0">
                      <a:pos x="36" y="18"/>
                    </a:cxn>
                    <a:cxn ang="0">
                      <a:pos x="46" y="30"/>
                    </a:cxn>
                    <a:cxn ang="0">
                      <a:pos x="76" y="52"/>
                    </a:cxn>
                    <a:cxn ang="0">
                      <a:pos x="92" y="66"/>
                    </a:cxn>
                    <a:cxn ang="0">
                      <a:pos x="122" y="98"/>
                    </a:cxn>
                    <a:cxn ang="0">
                      <a:pos x="136" y="128"/>
                    </a:cxn>
                    <a:cxn ang="0">
                      <a:pos x="148" y="132"/>
                    </a:cxn>
                    <a:cxn ang="0">
                      <a:pos x="154" y="150"/>
                    </a:cxn>
                    <a:cxn ang="0">
                      <a:pos x="176" y="152"/>
                    </a:cxn>
                    <a:cxn ang="0">
                      <a:pos x="170" y="196"/>
                    </a:cxn>
                    <a:cxn ang="0">
                      <a:pos x="180" y="224"/>
                    </a:cxn>
                    <a:cxn ang="0">
                      <a:pos x="198" y="232"/>
                    </a:cxn>
                    <a:cxn ang="0">
                      <a:pos x="216" y="234"/>
                    </a:cxn>
                    <a:cxn ang="0">
                      <a:pos x="236" y="242"/>
                    </a:cxn>
                    <a:cxn ang="0">
                      <a:pos x="254" y="236"/>
                    </a:cxn>
                    <a:cxn ang="0">
                      <a:pos x="272" y="248"/>
                    </a:cxn>
                    <a:cxn ang="0">
                      <a:pos x="296" y="256"/>
                    </a:cxn>
                    <a:cxn ang="0">
                      <a:pos x="314" y="264"/>
                    </a:cxn>
                    <a:cxn ang="0">
                      <a:pos x="352" y="266"/>
                    </a:cxn>
                    <a:cxn ang="0">
                      <a:pos x="342" y="274"/>
                    </a:cxn>
                    <a:cxn ang="0">
                      <a:pos x="322" y="272"/>
                    </a:cxn>
                    <a:cxn ang="0">
                      <a:pos x="300" y="270"/>
                    </a:cxn>
                    <a:cxn ang="0">
                      <a:pos x="288" y="266"/>
                    </a:cxn>
                    <a:cxn ang="0">
                      <a:pos x="252" y="264"/>
                    </a:cxn>
                    <a:cxn ang="0">
                      <a:pos x="234" y="260"/>
                    </a:cxn>
                    <a:cxn ang="0">
                      <a:pos x="172" y="242"/>
                    </a:cxn>
                    <a:cxn ang="0">
                      <a:pos x="160" y="216"/>
                    </a:cxn>
                    <a:cxn ang="0">
                      <a:pos x="126" y="200"/>
                    </a:cxn>
                    <a:cxn ang="0">
                      <a:pos x="108" y="186"/>
                    </a:cxn>
                    <a:cxn ang="0">
                      <a:pos x="94" y="158"/>
                    </a:cxn>
                    <a:cxn ang="0">
                      <a:pos x="68" y="108"/>
                    </a:cxn>
                    <a:cxn ang="0">
                      <a:pos x="64" y="102"/>
                    </a:cxn>
                    <a:cxn ang="0">
                      <a:pos x="58" y="100"/>
                    </a:cxn>
                    <a:cxn ang="0">
                      <a:pos x="54" y="88"/>
                    </a:cxn>
                    <a:cxn ang="0">
                      <a:pos x="38" y="58"/>
                    </a:cxn>
                    <a:cxn ang="0">
                      <a:pos x="20" y="40"/>
                    </a:cxn>
                    <a:cxn ang="0">
                      <a:pos x="4" y="22"/>
                    </a:cxn>
                    <a:cxn ang="0">
                      <a:pos x="10" y="2"/>
                    </a:cxn>
                    <a:cxn ang="0">
                      <a:pos x="10" y="4"/>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5" name="Freeform 14"/>
                <p:cNvSpPr/>
                <p:nvPr userDrawn="1"/>
              </p:nvSpPr>
              <p:spPr bwMode="ltGray">
                <a:xfrm>
                  <a:off x="2222" y="724"/>
                  <a:ext cx="157" cy="167"/>
                </a:xfrm>
                <a:custGeom>
                  <a:avLst/>
                  <a:gdLst/>
                  <a:ahLst/>
                  <a:cxnLst>
                    <a:cxn ang="0">
                      <a:pos x="54" y="66"/>
                    </a:cxn>
                    <a:cxn ang="0">
                      <a:pos x="66" y="58"/>
                    </a:cxn>
                    <a:cxn ang="0">
                      <a:pos x="68" y="52"/>
                    </a:cxn>
                    <a:cxn ang="0">
                      <a:pos x="80" y="44"/>
                    </a:cxn>
                    <a:cxn ang="0">
                      <a:pos x="106" y="22"/>
                    </a:cxn>
                    <a:cxn ang="0">
                      <a:pos x="112" y="4"/>
                    </a:cxn>
                    <a:cxn ang="0">
                      <a:pos x="124" y="0"/>
                    </a:cxn>
                    <a:cxn ang="0">
                      <a:pos x="150" y="28"/>
                    </a:cxn>
                    <a:cxn ang="0">
                      <a:pos x="146" y="44"/>
                    </a:cxn>
                    <a:cxn ang="0">
                      <a:pos x="126" y="64"/>
                    </a:cxn>
                    <a:cxn ang="0">
                      <a:pos x="132" y="94"/>
                    </a:cxn>
                    <a:cxn ang="0">
                      <a:pos x="142" y="110"/>
                    </a:cxn>
                    <a:cxn ang="0">
                      <a:pos x="146" y="128"/>
                    </a:cxn>
                    <a:cxn ang="0">
                      <a:pos x="128" y="128"/>
                    </a:cxn>
                    <a:cxn ang="0">
                      <a:pos x="116" y="146"/>
                    </a:cxn>
                    <a:cxn ang="0">
                      <a:pos x="104" y="156"/>
                    </a:cxn>
                    <a:cxn ang="0">
                      <a:pos x="100" y="198"/>
                    </a:cxn>
                    <a:cxn ang="0">
                      <a:pos x="88" y="202"/>
                    </a:cxn>
                    <a:cxn ang="0">
                      <a:pos x="82" y="206"/>
                    </a:cxn>
                    <a:cxn ang="0">
                      <a:pos x="76" y="202"/>
                    </a:cxn>
                    <a:cxn ang="0">
                      <a:pos x="72" y="190"/>
                    </a:cxn>
                    <a:cxn ang="0">
                      <a:pos x="60" y="186"/>
                    </a:cxn>
                    <a:cxn ang="0">
                      <a:pos x="42" y="194"/>
                    </a:cxn>
                    <a:cxn ang="0">
                      <a:pos x="28" y="186"/>
                    </a:cxn>
                    <a:cxn ang="0">
                      <a:pos x="10" y="148"/>
                    </a:cxn>
                    <a:cxn ang="0">
                      <a:pos x="4" y="130"/>
                    </a:cxn>
                    <a:cxn ang="0">
                      <a:pos x="0" y="118"/>
                    </a:cxn>
                    <a:cxn ang="0">
                      <a:pos x="20" y="96"/>
                    </a:cxn>
                    <a:cxn ang="0">
                      <a:pos x="32" y="104"/>
                    </a:cxn>
                    <a:cxn ang="0">
                      <a:pos x="34" y="80"/>
                    </a:cxn>
                    <a:cxn ang="0">
                      <a:pos x="52" y="70"/>
                    </a:cxn>
                    <a:cxn ang="0">
                      <a:pos x="54" y="66"/>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6" name="Freeform 15"/>
                <p:cNvSpPr/>
                <p:nvPr userDrawn="1"/>
              </p:nvSpPr>
              <p:spPr bwMode="ltGray">
                <a:xfrm>
                  <a:off x="2375" y="800"/>
                  <a:ext cx="110" cy="32"/>
                </a:xfrm>
                <a:custGeom>
                  <a:avLst/>
                  <a:gdLst/>
                  <a:ahLst/>
                  <a:cxnLst>
                    <a:cxn ang="0">
                      <a:pos x="4" y="32"/>
                    </a:cxn>
                    <a:cxn ang="0">
                      <a:pos x="18" y="10"/>
                    </a:cxn>
                    <a:cxn ang="0">
                      <a:pos x="46" y="20"/>
                    </a:cxn>
                    <a:cxn ang="0">
                      <a:pos x="72" y="14"/>
                    </a:cxn>
                    <a:cxn ang="0">
                      <a:pos x="90" y="0"/>
                    </a:cxn>
                    <a:cxn ang="0">
                      <a:pos x="76" y="26"/>
                    </a:cxn>
                    <a:cxn ang="0">
                      <a:pos x="60" y="38"/>
                    </a:cxn>
                    <a:cxn ang="0">
                      <a:pos x="42" y="32"/>
                    </a:cxn>
                    <a:cxn ang="0">
                      <a:pos x="14" y="30"/>
                    </a:cxn>
                    <a:cxn ang="0">
                      <a:pos x="4" y="32"/>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7" name="Freeform 16"/>
                <p:cNvSpPr/>
                <p:nvPr userDrawn="1"/>
              </p:nvSpPr>
              <p:spPr bwMode="ltGray">
                <a:xfrm>
                  <a:off x="2370" y="839"/>
                  <a:ext cx="75" cy="84"/>
                </a:xfrm>
                <a:custGeom>
                  <a:avLst/>
                  <a:gdLst/>
                  <a:ahLst/>
                  <a:cxnLst>
                    <a:cxn ang="0">
                      <a:pos x="8" y="18"/>
                    </a:cxn>
                    <a:cxn ang="0">
                      <a:pos x="18" y="0"/>
                    </a:cxn>
                    <a:cxn ang="0">
                      <a:pos x="34" y="18"/>
                    </a:cxn>
                    <a:cxn ang="0">
                      <a:pos x="62" y="4"/>
                    </a:cxn>
                    <a:cxn ang="0">
                      <a:pos x="46" y="34"/>
                    </a:cxn>
                    <a:cxn ang="0">
                      <a:pos x="54" y="48"/>
                    </a:cxn>
                    <a:cxn ang="0">
                      <a:pos x="58" y="60"/>
                    </a:cxn>
                    <a:cxn ang="0">
                      <a:pos x="46" y="74"/>
                    </a:cxn>
                    <a:cxn ang="0">
                      <a:pos x="34" y="60"/>
                    </a:cxn>
                    <a:cxn ang="0">
                      <a:pos x="22" y="48"/>
                    </a:cxn>
                    <a:cxn ang="0">
                      <a:pos x="28" y="68"/>
                    </a:cxn>
                    <a:cxn ang="0">
                      <a:pos x="30" y="74"/>
                    </a:cxn>
                    <a:cxn ang="0">
                      <a:pos x="20" y="104"/>
                    </a:cxn>
                    <a:cxn ang="0">
                      <a:pos x="12" y="102"/>
                    </a:cxn>
                    <a:cxn ang="0">
                      <a:pos x="8" y="90"/>
                    </a:cxn>
                    <a:cxn ang="0">
                      <a:pos x="0" y="54"/>
                    </a:cxn>
                    <a:cxn ang="0">
                      <a:pos x="2" y="30"/>
                    </a:cxn>
                    <a:cxn ang="0">
                      <a:pos x="8" y="18"/>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8" name="Freeform 17"/>
                <p:cNvSpPr/>
                <p:nvPr userDrawn="1"/>
              </p:nvSpPr>
              <p:spPr bwMode="ltGray">
                <a:xfrm>
                  <a:off x="2497" y="793"/>
                  <a:ext cx="37" cy="49"/>
                </a:xfrm>
                <a:custGeom>
                  <a:avLst/>
                  <a:gdLst/>
                  <a:ahLst/>
                  <a:cxnLst>
                    <a:cxn ang="0">
                      <a:pos x="3" y="28"/>
                    </a:cxn>
                    <a:cxn ang="0">
                      <a:pos x="13" y="0"/>
                    </a:cxn>
                    <a:cxn ang="0">
                      <a:pos x="15" y="28"/>
                    </a:cxn>
                    <a:cxn ang="0">
                      <a:pos x="37" y="38"/>
                    </a:cxn>
                    <a:cxn ang="0">
                      <a:pos x="19" y="44"/>
                    </a:cxn>
                    <a:cxn ang="0">
                      <a:pos x="5" y="58"/>
                    </a:cxn>
                    <a:cxn ang="0">
                      <a:pos x="1" y="34"/>
                    </a:cxn>
                    <a:cxn ang="0">
                      <a:pos x="3" y="28"/>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9" name="Freeform 18"/>
                <p:cNvSpPr/>
                <p:nvPr userDrawn="1"/>
              </p:nvSpPr>
              <p:spPr bwMode="ltGray">
                <a:xfrm>
                  <a:off x="2506" y="869"/>
                  <a:ext cx="47" cy="24"/>
                </a:xfrm>
                <a:custGeom>
                  <a:avLst/>
                  <a:gdLst/>
                  <a:ahLst/>
                  <a:cxnLst>
                    <a:cxn ang="0">
                      <a:pos x="7" y="0"/>
                    </a:cxn>
                    <a:cxn ang="0">
                      <a:pos x="29" y="0"/>
                    </a:cxn>
                    <a:cxn ang="0">
                      <a:pos x="49" y="16"/>
                    </a:cxn>
                    <a:cxn ang="0">
                      <a:pos x="35" y="14"/>
                    </a:cxn>
                    <a:cxn ang="0">
                      <a:pos x="3" y="16"/>
                    </a:cxn>
                    <a:cxn ang="0">
                      <a:pos x="7" y="0"/>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50" name="Freeform 19"/>
                <p:cNvSpPr/>
                <p:nvPr userDrawn="1"/>
              </p:nvSpPr>
              <p:spPr bwMode="ltGray">
                <a:xfrm>
                  <a:off x="2555" y="832"/>
                  <a:ext cx="61" cy="42"/>
                </a:xfrm>
                <a:custGeom>
                  <a:avLst/>
                  <a:gdLst/>
                  <a:ahLst/>
                  <a:cxnLst>
                    <a:cxn ang="0">
                      <a:pos x="21" y="38"/>
                    </a:cxn>
                    <a:cxn ang="0">
                      <a:pos x="15" y="26"/>
                    </a:cxn>
                    <a:cxn ang="0">
                      <a:pos x="3" y="22"/>
                    </a:cxn>
                    <a:cxn ang="0">
                      <a:pos x="13" y="8"/>
                    </a:cxn>
                    <a:cxn ang="0">
                      <a:pos x="25" y="0"/>
                    </a:cxn>
                    <a:cxn ang="0">
                      <a:pos x="49" y="10"/>
                    </a:cxn>
                    <a:cxn ang="0">
                      <a:pos x="53" y="20"/>
                    </a:cxn>
                    <a:cxn ang="0">
                      <a:pos x="61" y="32"/>
                    </a:cxn>
                    <a:cxn ang="0">
                      <a:pos x="41" y="38"/>
                    </a:cxn>
                    <a:cxn ang="0">
                      <a:pos x="23" y="44"/>
                    </a:cxn>
                    <a:cxn ang="0">
                      <a:pos x="21" y="38"/>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51" name="Freeform 20"/>
                <p:cNvSpPr/>
                <p:nvPr userDrawn="1"/>
              </p:nvSpPr>
              <p:spPr bwMode="ltGray">
                <a:xfrm>
                  <a:off x="2572" y="852"/>
                  <a:ext cx="286" cy="149"/>
                </a:xfrm>
                <a:custGeom>
                  <a:avLst/>
                  <a:gdLst/>
                  <a:ahLst/>
                  <a:cxnLst>
                    <a:cxn ang="0">
                      <a:pos x="46" y="28"/>
                    </a:cxn>
                    <a:cxn ang="0">
                      <a:pos x="36" y="14"/>
                    </a:cxn>
                    <a:cxn ang="0">
                      <a:pos x="26" y="30"/>
                    </a:cxn>
                    <a:cxn ang="0">
                      <a:pos x="0" y="24"/>
                    </a:cxn>
                    <a:cxn ang="0">
                      <a:pos x="10" y="42"/>
                    </a:cxn>
                    <a:cxn ang="0">
                      <a:pos x="16" y="62"/>
                    </a:cxn>
                    <a:cxn ang="0">
                      <a:pos x="24" y="48"/>
                    </a:cxn>
                    <a:cxn ang="0">
                      <a:pos x="30" y="44"/>
                    </a:cxn>
                    <a:cxn ang="0">
                      <a:pos x="48" y="56"/>
                    </a:cxn>
                    <a:cxn ang="0">
                      <a:pos x="70" y="62"/>
                    </a:cxn>
                    <a:cxn ang="0">
                      <a:pos x="88" y="72"/>
                    </a:cxn>
                    <a:cxn ang="0">
                      <a:pos x="106" y="102"/>
                    </a:cxn>
                    <a:cxn ang="0">
                      <a:pos x="104" y="122"/>
                    </a:cxn>
                    <a:cxn ang="0">
                      <a:pos x="98" y="134"/>
                    </a:cxn>
                    <a:cxn ang="0">
                      <a:pos x="122" y="128"/>
                    </a:cxn>
                    <a:cxn ang="0">
                      <a:pos x="140" y="140"/>
                    </a:cxn>
                    <a:cxn ang="0">
                      <a:pos x="168" y="148"/>
                    </a:cxn>
                    <a:cxn ang="0">
                      <a:pos x="174" y="146"/>
                    </a:cxn>
                    <a:cxn ang="0">
                      <a:pos x="168" y="134"/>
                    </a:cxn>
                    <a:cxn ang="0">
                      <a:pos x="178" y="136"/>
                    </a:cxn>
                    <a:cxn ang="0">
                      <a:pos x="186" y="118"/>
                    </a:cxn>
                    <a:cxn ang="0">
                      <a:pos x="202" y="122"/>
                    </a:cxn>
                    <a:cxn ang="0">
                      <a:pos x="214" y="130"/>
                    </a:cxn>
                    <a:cxn ang="0">
                      <a:pos x="244" y="168"/>
                    </a:cxn>
                    <a:cxn ang="0">
                      <a:pos x="262" y="178"/>
                    </a:cxn>
                    <a:cxn ang="0">
                      <a:pos x="284" y="170"/>
                    </a:cxn>
                    <a:cxn ang="0">
                      <a:pos x="268" y="160"/>
                    </a:cxn>
                    <a:cxn ang="0">
                      <a:pos x="256" y="138"/>
                    </a:cxn>
                    <a:cxn ang="0">
                      <a:pos x="250" y="132"/>
                    </a:cxn>
                    <a:cxn ang="0">
                      <a:pos x="248" y="122"/>
                    </a:cxn>
                    <a:cxn ang="0">
                      <a:pos x="236" y="116"/>
                    </a:cxn>
                    <a:cxn ang="0">
                      <a:pos x="240" y="96"/>
                    </a:cxn>
                    <a:cxn ang="0">
                      <a:pos x="220" y="86"/>
                    </a:cxn>
                    <a:cxn ang="0">
                      <a:pos x="210" y="70"/>
                    </a:cxn>
                    <a:cxn ang="0">
                      <a:pos x="190" y="54"/>
                    </a:cxn>
                    <a:cxn ang="0">
                      <a:pos x="168" y="38"/>
                    </a:cxn>
                    <a:cxn ang="0">
                      <a:pos x="156" y="34"/>
                    </a:cxn>
                    <a:cxn ang="0">
                      <a:pos x="120" y="16"/>
                    </a:cxn>
                    <a:cxn ang="0">
                      <a:pos x="102" y="4"/>
                    </a:cxn>
                    <a:cxn ang="0">
                      <a:pos x="96" y="0"/>
                    </a:cxn>
                    <a:cxn ang="0">
                      <a:pos x="70" y="10"/>
                    </a:cxn>
                    <a:cxn ang="0">
                      <a:pos x="56" y="32"/>
                    </a:cxn>
                    <a:cxn ang="0">
                      <a:pos x="46" y="28"/>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52" name="Freeform 21"/>
                <p:cNvSpPr/>
                <p:nvPr userDrawn="1"/>
              </p:nvSpPr>
              <p:spPr bwMode="ltGray">
                <a:xfrm>
                  <a:off x="2820" y="866"/>
                  <a:ext cx="78" cy="64"/>
                </a:xfrm>
                <a:custGeom>
                  <a:avLst/>
                  <a:gdLst/>
                  <a:ahLst/>
                  <a:cxnLst>
                    <a:cxn ang="0">
                      <a:pos x="1" y="58"/>
                    </a:cxn>
                    <a:cxn ang="0">
                      <a:pos x="27" y="60"/>
                    </a:cxn>
                    <a:cxn ang="0">
                      <a:pos x="45" y="48"/>
                    </a:cxn>
                    <a:cxn ang="0">
                      <a:pos x="57" y="30"/>
                    </a:cxn>
                    <a:cxn ang="0">
                      <a:pos x="43" y="14"/>
                    </a:cxn>
                    <a:cxn ang="0">
                      <a:pos x="43" y="4"/>
                    </a:cxn>
                    <a:cxn ang="0">
                      <a:pos x="71" y="26"/>
                    </a:cxn>
                    <a:cxn ang="0">
                      <a:pos x="67" y="54"/>
                    </a:cxn>
                    <a:cxn ang="0">
                      <a:pos x="33" y="78"/>
                    </a:cxn>
                    <a:cxn ang="0">
                      <a:pos x="9" y="66"/>
                    </a:cxn>
                    <a:cxn ang="0">
                      <a:pos x="3" y="62"/>
                    </a:cxn>
                    <a:cxn ang="0">
                      <a:pos x="1" y="58"/>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53" name="Freeform 22"/>
                <p:cNvSpPr/>
                <p:nvPr userDrawn="1"/>
              </p:nvSpPr>
              <p:spPr bwMode="ltGray">
                <a:xfrm>
                  <a:off x="2984" y="732"/>
                  <a:ext cx="19" cy="14"/>
                </a:xfrm>
                <a:custGeom>
                  <a:avLst/>
                  <a:gdLst/>
                  <a:ahLst/>
                  <a:cxnLst>
                    <a:cxn ang="0">
                      <a:pos x="3" y="4"/>
                    </a:cxn>
                    <a:cxn ang="0">
                      <a:pos x="3" y="14"/>
                    </a:cxn>
                    <a:cxn ang="0">
                      <a:pos x="3" y="4"/>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54" name="Freeform 23"/>
                <p:cNvSpPr/>
                <p:nvPr userDrawn="1"/>
              </p:nvSpPr>
              <p:spPr bwMode="ltGray">
                <a:xfrm>
                  <a:off x="3083" y="830"/>
                  <a:ext cx="26" cy="19"/>
                </a:xfrm>
                <a:custGeom>
                  <a:avLst/>
                  <a:gdLst/>
                  <a:ahLst/>
                  <a:cxnLst>
                    <a:cxn ang="0">
                      <a:pos x="8" y="14"/>
                    </a:cxn>
                    <a:cxn ang="0">
                      <a:pos x="14" y="0"/>
                    </a:cxn>
                    <a:cxn ang="0">
                      <a:pos x="14" y="22"/>
                    </a:cxn>
                    <a:cxn ang="0">
                      <a:pos x="8" y="14"/>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55" name="Freeform 24"/>
                <p:cNvSpPr/>
                <p:nvPr userDrawn="1"/>
              </p:nvSpPr>
              <p:spPr bwMode="ltGray">
                <a:xfrm>
                  <a:off x="2766" y="610"/>
                  <a:ext cx="19" cy="12"/>
                </a:xfrm>
                <a:custGeom>
                  <a:avLst/>
                  <a:gdLst/>
                  <a:ahLst/>
                  <a:cxnLst>
                    <a:cxn ang="0">
                      <a:pos x="7" y="12"/>
                    </a:cxn>
                    <a:cxn ang="0">
                      <a:pos x="17" y="2"/>
                    </a:cxn>
                    <a:cxn ang="0">
                      <a:pos x="9" y="12"/>
                    </a:cxn>
                    <a:cxn ang="0">
                      <a:pos x="7" y="12"/>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56" name="Freeform 25"/>
                <p:cNvSpPr/>
                <p:nvPr userDrawn="1"/>
              </p:nvSpPr>
              <p:spPr bwMode="ltGray">
                <a:xfrm>
                  <a:off x="2600" y="712"/>
                  <a:ext cx="19" cy="12"/>
                </a:xfrm>
                <a:custGeom>
                  <a:avLst/>
                  <a:gdLst/>
                  <a:ahLst/>
                  <a:cxnLst>
                    <a:cxn ang="0">
                      <a:pos x="7" y="12"/>
                    </a:cxn>
                    <a:cxn ang="0">
                      <a:pos x="15" y="2"/>
                    </a:cxn>
                    <a:cxn ang="0">
                      <a:pos x="15" y="14"/>
                    </a:cxn>
                    <a:cxn ang="0">
                      <a:pos x="7" y="12"/>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57" name="Freeform 26"/>
                <p:cNvSpPr/>
                <p:nvPr userDrawn="1"/>
              </p:nvSpPr>
              <p:spPr bwMode="ltGray">
                <a:xfrm>
                  <a:off x="2417" y="680"/>
                  <a:ext cx="80" cy="66"/>
                </a:xfrm>
                <a:custGeom>
                  <a:avLst/>
                  <a:gdLst/>
                  <a:ahLst/>
                  <a:cxnLst>
                    <a:cxn ang="0">
                      <a:pos x="0" y="50"/>
                    </a:cxn>
                    <a:cxn ang="0">
                      <a:pos x="14" y="24"/>
                    </a:cxn>
                    <a:cxn ang="0">
                      <a:pos x="26" y="20"/>
                    </a:cxn>
                    <a:cxn ang="0">
                      <a:pos x="48" y="18"/>
                    </a:cxn>
                    <a:cxn ang="0">
                      <a:pos x="58" y="0"/>
                    </a:cxn>
                    <a:cxn ang="0">
                      <a:pos x="80" y="40"/>
                    </a:cxn>
                    <a:cxn ang="0">
                      <a:pos x="70" y="56"/>
                    </a:cxn>
                    <a:cxn ang="0">
                      <a:pos x="54" y="62"/>
                    </a:cxn>
                    <a:cxn ang="0">
                      <a:pos x="48" y="80"/>
                    </a:cxn>
                    <a:cxn ang="0">
                      <a:pos x="32" y="68"/>
                    </a:cxn>
                    <a:cxn ang="0">
                      <a:pos x="38" y="52"/>
                    </a:cxn>
                    <a:cxn ang="0">
                      <a:pos x="30" y="28"/>
                    </a:cxn>
                    <a:cxn ang="0">
                      <a:pos x="20" y="48"/>
                    </a:cxn>
                    <a:cxn ang="0">
                      <a:pos x="8" y="56"/>
                    </a:cxn>
                    <a:cxn ang="0">
                      <a:pos x="0" y="50"/>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58" name="Freeform 27"/>
                <p:cNvSpPr/>
                <p:nvPr userDrawn="1"/>
              </p:nvSpPr>
              <p:spPr bwMode="ltGray">
                <a:xfrm>
                  <a:off x="2391" y="541"/>
                  <a:ext cx="94" cy="142"/>
                </a:xfrm>
                <a:custGeom>
                  <a:avLst/>
                  <a:gdLst/>
                  <a:ahLst/>
                  <a:cxnLst>
                    <a:cxn ang="0">
                      <a:pos x="14" y="96"/>
                    </a:cxn>
                    <a:cxn ang="0">
                      <a:pos x="26" y="128"/>
                    </a:cxn>
                    <a:cxn ang="0">
                      <a:pos x="32" y="108"/>
                    </a:cxn>
                    <a:cxn ang="0">
                      <a:pos x="52" y="100"/>
                    </a:cxn>
                    <a:cxn ang="0">
                      <a:pos x="46" y="124"/>
                    </a:cxn>
                    <a:cxn ang="0">
                      <a:pos x="66" y="126"/>
                    </a:cxn>
                    <a:cxn ang="0">
                      <a:pos x="76" y="142"/>
                    </a:cxn>
                    <a:cxn ang="0">
                      <a:pos x="58" y="148"/>
                    </a:cxn>
                    <a:cxn ang="0">
                      <a:pos x="74" y="174"/>
                    </a:cxn>
                    <a:cxn ang="0">
                      <a:pos x="84" y="154"/>
                    </a:cxn>
                    <a:cxn ang="0">
                      <a:pos x="82" y="112"/>
                    </a:cxn>
                    <a:cxn ang="0">
                      <a:pos x="60" y="106"/>
                    </a:cxn>
                    <a:cxn ang="0">
                      <a:pos x="50" y="82"/>
                    </a:cxn>
                    <a:cxn ang="0">
                      <a:pos x="34" y="82"/>
                    </a:cxn>
                    <a:cxn ang="0">
                      <a:pos x="30" y="70"/>
                    </a:cxn>
                    <a:cxn ang="0">
                      <a:pos x="42" y="42"/>
                    </a:cxn>
                    <a:cxn ang="0">
                      <a:pos x="30" y="0"/>
                    </a:cxn>
                    <a:cxn ang="0">
                      <a:pos x="18" y="22"/>
                    </a:cxn>
                    <a:cxn ang="0">
                      <a:pos x="4" y="46"/>
                    </a:cxn>
                    <a:cxn ang="0">
                      <a:pos x="14" y="76"/>
                    </a:cxn>
                    <a:cxn ang="0">
                      <a:pos x="14" y="96"/>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59" name="Freeform 28"/>
                <p:cNvSpPr/>
                <p:nvPr userDrawn="1"/>
              </p:nvSpPr>
              <p:spPr bwMode="ltGray">
                <a:xfrm>
                  <a:off x="2415" y="644"/>
                  <a:ext cx="32" cy="41"/>
                </a:xfrm>
                <a:custGeom>
                  <a:avLst/>
                  <a:gdLst/>
                  <a:ahLst/>
                  <a:cxnLst>
                    <a:cxn ang="0">
                      <a:pos x="6" y="24"/>
                    </a:cxn>
                    <a:cxn ang="0">
                      <a:pos x="12" y="0"/>
                    </a:cxn>
                    <a:cxn ang="0">
                      <a:pos x="20" y="16"/>
                    </a:cxn>
                    <a:cxn ang="0">
                      <a:pos x="22" y="24"/>
                    </a:cxn>
                    <a:cxn ang="0">
                      <a:pos x="28" y="26"/>
                    </a:cxn>
                    <a:cxn ang="0">
                      <a:pos x="32" y="38"/>
                    </a:cxn>
                    <a:cxn ang="0">
                      <a:pos x="18" y="50"/>
                    </a:cxn>
                    <a:cxn ang="0">
                      <a:pos x="6" y="24"/>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60" name="Freeform 29"/>
                <p:cNvSpPr/>
                <p:nvPr userDrawn="1"/>
              </p:nvSpPr>
              <p:spPr bwMode="ltGray">
                <a:xfrm>
                  <a:off x="2349" y="654"/>
                  <a:ext cx="45" cy="41"/>
                </a:xfrm>
                <a:custGeom>
                  <a:avLst/>
                  <a:gdLst/>
                  <a:ahLst/>
                  <a:cxnLst>
                    <a:cxn ang="0">
                      <a:pos x="0" y="44"/>
                    </a:cxn>
                    <a:cxn ang="0">
                      <a:pos x="22" y="20"/>
                    </a:cxn>
                    <a:cxn ang="0">
                      <a:pos x="36" y="0"/>
                    </a:cxn>
                    <a:cxn ang="0">
                      <a:pos x="24" y="28"/>
                    </a:cxn>
                    <a:cxn ang="0">
                      <a:pos x="2" y="50"/>
                    </a:cxn>
                    <a:cxn ang="0">
                      <a:pos x="0" y="44"/>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61" name="Freeform 30"/>
                <p:cNvSpPr/>
                <p:nvPr userDrawn="1"/>
              </p:nvSpPr>
              <p:spPr bwMode="ltGray">
                <a:xfrm>
                  <a:off x="4808" y="597"/>
                  <a:ext cx="701" cy="438"/>
                </a:xfrm>
                <a:custGeom>
                  <a:avLst/>
                  <a:gdLst/>
                  <a:ahLst/>
                  <a:cxnLst>
                    <a:cxn ang="0">
                      <a:pos x="21" y="280"/>
                    </a:cxn>
                    <a:cxn ang="0">
                      <a:pos x="24" y="250"/>
                    </a:cxn>
                    <a:cxn ang="0">
                      <a:pos x="22" y="245"/>
                    </a:cxn>
                    <a:cxn ang="0">
                      <a:pos x="16" y="218"/>
                    </a:cxn>
                    <a:cxn ang="0">
                      <a:pos x="4" y="215"/>
                    </a:cxn>
                    <a:cxn ang="0">
                      <a:pos x="0" y="191"/>
                    </a:cxn>
                    <a:cxn ang="0">
                      <a:pos x="12" y="180"/>
                    </a:cxn>
                    <a:cxn ang="0">
                      <a:pos x="6" y="165"/>
                    </a:cxn>
                    <a:cxn ang="0">
                      <a:pos x="2" y="160"/>
                    </a:cxn>
                    <a:cxn ang="0">
                      <a:pos x="28" y="120"/>
                    </a:cxn>
                    <a:cxn ang="0">
                      <a:pos x="44" y="96"/>
                    </a:cxn>
                    <a:cxn ang="0">
                      <a:pos x="42" y="70"/>
                    </a:cxn>
                    <a:cxn ang="0">
                      <a:pos x="24" y="43"/>
                    </a:cxn>
                    <a:cxn ang="0">
                      <a:pos x="20" y="32"/>
                    </a:cxn>
                    <a:cxn ang="0">
                      <a:pos x="26" y="36"/>
                    </a:cxn>
                    <a:cxn ang="0">
                      <a:pos x="48" y="35"/>
                    </a:cxn>
                    <a:cxn ang="0">
                      <a:pos x="64" y="11"/>
                    </a:cxn>
                    <a:cxn ang="0">
                      <a:pos x="82" y="0"/>
                    </a:cxn>
                    <a:cxn ang="0">
                      <a:pos x="88" y="2"/>
                    </a:cxn>
                    <a:cxn ang="0">
                      <a:pos x="92" y="9"/>
                    </a:cxn>
                    <a:cxn ang="0">
                      <a:pos x="98" y="5"/>
                    </a:cxn>
                    <a:cxn ang="0">
                      <a:pos x="110" y="8"/>
                    </a:cxn>
                    <a:cxn ang="0">
                      <a:pos x="116" y="9"/>
                    </a:cxn>
                    <a:cxn ang="0">
                      <a:pos x="141" y="14"/>
                    </a:cxn>
                    <a:cxn ang="0">
                      <a:pos x="155" y="24"/>
                    </a:cxn>
                    <a:cxn ang="0">
                      <a:pos x="167" y="17"/>
                    </a:cxn>
                    <a:cxn ang="0">
                      <a:pos x="173" y="14"/>
                    </a:cxn>
                    <a:cxn ang="0">
                      <a:pos x="195" y="14"/>
                    </a:cxn>
                    <a:cxn ang="0">
                      <a:pos x="211" y="32"/>
                    </a:cxn>
                    <a:cxn ang="0">
                      <a:pos x="231" y="59"/>
                    </a:cxn>
                    <a:cxn ang="0">
                      <a:pos x="245" y="70"/>
                    </a:cxn>
                    <a:cxn ang="0">
                      <a:pos x="257" y="68"/>
                    </a:cxn>
                    <a:cxn ang="0">
                      <a:pos x="270" y="65"/>
                    </a:cxn>
                    <a:cxn ang="0">
                      <a:pos x="290" y="71"/>
                    </a:cxn>
                    <a:cxn ang="0">
                      <a:pos x="300" y="81"/>
                    </a:cxn>
                    <a:cxn ang="0">
                      <a:pos x="308" y="90"/>
                    </a:cxn>
                    <a:cxn ang="0">
                      <a:pos x="318" y="111"/>
                    </a:cxn>
                    <a:cxn ang="0">
                      <a:pos x="322" y="120"/>
                    </a:cxn>
                    <a:cxn ang="0">
                      <a:pos x="324" y="125"/>
                    </a:cxn>
                    <a:cxn ang="0">
                      <a:pos x="310" y="142"/>
                    </a:cxn>
                    <a:cxn ang="0">
                      <a:pos x="322" y="141"/>
                    </a:cxn>
                    <a:cxn ang="0">
                      <a:pos x="342" y="155"/>
                    </a:cxn>
                    <a:cxn ang="0">
                      <a:pos x="364" y="157"/>
                    </a:cxn>
                    <a:cxn ang="0">
                      <a:pos x="380" y="168"/>
                    </a:cxn>
                    <a:cxn ang="0">
                      <a:pos x="382" y="172"/>
                    </a:cxn>
                    <a:cxn ang="0">
                      <a:pos x="382" y="176"/>
                    </a:cxn>
                    <a:cxn ang="0">
                      <a:pos x="394" y="172"/>
                    </a:cxn>
                    <a:cxn ang="0">
                      <a:pos x="400" y="171"/>
                    </a:cxn>
                    <a:cxn ang="0">
                      <a:pos x="439" y="185"/>
                    </a:cxn>
                    <a:cxn ang="0">
                      <a:pos x="447" y="199"/>
                    </a:cxn>
                    <a:cxn ang="0">
                      <a:pos x="465" y="201"/>
                    </a:cxn>
                    <a:cxn ang="0">
                      <a:pos x="471" y="215"/>
                    </a:cxn>
                    <a:cxn ang="0">
                      <a:pos x="451" y="258"/>
                    </a:cxn>
                    <a:cxn ang="0">
                      <a:pos x="435" y="281"/>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62" name="Freeform 31"/>
                <p:cNvSpPr/>
                <p:nvPr userDrawn="1"/>
              </p:nvSpPr>
              <p:spPr bwMode="ltGray">
                <a:xfrm>
                  <a:off x="3880" y="-7"/>
                  <a:ext cx="984" cy="692"/>
                </a:xfrm>
                <a:custGeom>
                  <a:avLst/>
                  <a:gdLst/>
                  <a:ahLst/>
                  <a:cxnLst>
                    <a:cxn ang="0">
                      <a:pos x="406" y="6"/>
                    </a:cxn>
                    <a:cxn ang="0">
                      <a:pos x="502" y="34"/>
                    </a:cxn>
                    <a:cxn ang="0">
                      <a:pos x="550" y="38"/>
                    </a:cxn>
                    <a:cxn ang="0">
                      <a:pos x="578" y="130"/>
                    </a:cxn>
                    <a:cxn ang="0">
                      <a:pos x="586" y="90"/>
                    </a:cxn>
                    <a:cxn ang="0">
                      <a:pos x="606" y="70"/>
                    </a:cxn>
                    <a:cxn ang="0">
                      <a:pos x="642" y="126"/>
                    </a:cxn>
                    <a:cxn ang="0">
                      <a:pos x="682" y="98"/>
                    </a:cxn>
                    <a:cxn ang="0">
                      <a:pos x="706" y="86"/>
                    </a:cxn>
                    <a:cxn ang="0">
                      <a:pos x="762" y="2"/>
                    </a:cxn>
                    <a:cxn ang="0">
                      <a:pos x="798" y="70"/>
                    </a:cxn>
                    <a:cxn ang="0">
                      <a:pos x="798" y="130"/>
                    </a:cxn>
                    <a:cxn ang="0">
                      <a:pos x="790" y="158"/>
                    </a:cxn>
                    <a:cxn ang="0">
                      <a:pos x="766" y="162"/>
                    </a:cxn>
                    <a:cxn ang="0">
                      <a:pos x="762" y="186"/>
                    </a:cxn>
                    <a:cxn ang="0">
                      <a:pos x="802" y="226"/>
                    </a:cxn>
                    <a:cxn ang="0">
                      <a:pos x="786" y="322"/>
                    </a:cxn>
                    <a:cxn ang="0">
                      <a:pos x="830" y="414"/>
                    </a:cxn>
                    <a:cxn ang="0">
                      <a:pos x="854" y="450"/>
                    </a:cxn>
                    <a:cxn ang="0">
                      <a:pos x="830" y="450"/>
                    </a:cxn>
                    <a:cxn ang="0">
                      <a:pos x="746" y="378"/>
                    </a:cxn>
                    <a:cxn ang="0">
                      <a:pos x="678" y="402"/>
                    </a:cxn>
                    <a:cxn ang="0">
                      <a:pos x="590" y="442"/>
                    </a:cxn>
                    <a:cxn ang="0">
                      <a:pos x="642" y="578"/>
                    </a:cxn>
                    <a:cxn ang="0">
                      <a:pos x="710" y="610"/>
                    </a:cxn>
                    <a:cxn ang="0">
                      <a:pos x="738" y="550"/>
                    </a:cxn>
                    <a:cxn ang="0">
                      <a:pos x="774" y="570"/>
                    </a:cxn>
                    <a:cxn ang="0">
                      <a:pos x="766" y="630"/>
                    </a:cxn>
                    <a:cxn ang="0">
                      <a:pos x="802" y="670"/>
                    </a:cxn>
                    <a:cxn ang="0">
                      <a:pos x="838" y="658"/>
                    </a:cxn>
                    <a:cxn ang="0">
                      <a:pos x="922" y="806"/>
                    </a:cxn>
                    <a:cxn ang="0">
                      <a:pos x="942" y="826"/>
                    </a:cxn>
                    <a:cxn ang="0">
                      <a:pos x="874" y="810"/>
                    </a:cxn>
                    <a:cxn ang="0">
                      <a:pos x="830" y="758"/>
                    </a:cxn>
                    <a:cxn ang="0">
                      <a:pos x="778" y="710"/>
                    </a:cxn>
                    <a:cxn ang="0">
                      <a:pos x="702" y="662"/>
                    </a:cxn>
                    <a:cxn ang="0">
                      <a:pos x="614" y="646"/>
                    </a:cxn>
                    <a:cxn ang="0">
                      <a:pos x="506" y="594"/>
                    </a:cxn>
                    <a:cxn ang="0">
                      <a:pos x="462" y="506"/>
                    </a:cxn>
                    <a:cxn ang="0">
                      <a:pos x="430" y="462"/>
                    </a:cxn>
                    <a:cxn ang="0">
                      <a:pos x="382" y="430"/>
                    </a:cxn>
                    <a:cxn ang="0">
                      <a:pos x="342" y="370"/>
                    </a:cxn>
                    <a:cxn ang="0">
                      <a:pos x="354" y="414"/>
                    </a:cxn>
                    <a:cxn ang="0">
                      <a:pos x="418" y="494"/>
                    </a:cxn>
                    <a:cxn ang="0">
                      <a:pos x="422" y="526"/>
                    </a:cxn>
                    <a:cxn ang="0">
                      <a:pos x="394" y="498"/>
                    </a:cxn>
                    <a:cxn ang="0">
                      <a:pos x="354" y="466"/>
                    </a:cxn>
                    <a:cxn ang="0">
                      <a:pos x="314" y="402"/>
                    </a:cxn>
                    <a:cxn ang="0">
                      <a:pos x="266" y="346"/>
                    </a:cxn>
                    <a:cxn ang="0">
                      <a:pos x="210" y="314"/>
                    </a:cxn>
                    <a:cxn ang="0">
                      <a:pos x="154" y="238"/>
                    </a:cxn>
                    <a:cxn ang="0">
                      <a:pos x="66" y="66"/>
                    </a:cxn>
                    <a:cxn ang="0">
                      <a:pos x="34" y="38"/>
                    </a:cxn>
                    <a:cxn ang="0">
                      <a:pos x="46" y="22"/>
                    </a:cxn>
                    <a:cxn ang="0">
                      <a:pos x="102" y="70"/>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63" name="Freeform 32"/>
                <p:cNvSpPr/>
                <p:nvPr userDrawn="1"/>
              </p:nvSpPr>
              <p:spPr bwMode="ltGray">
                <a:xfrm>
                  <a:off x="3577" y="490"/>
                  <a:ext cx="36" cy="39"/>
                </a:xfrm>
                <a:custGeom>
                  <a:avLst/>
                  <a:gdLst/>
                  <a:ahLst/>
                  <a:cxnLst>
                    <a:cxn ang="0">
                      <a:pos x="6" y="28"/>
                    </a:cxn>
                    <a:cxn ang="0">
                      <a:pos x="10" y="48"/>
                    </a:cxn>
                    <a:cxn ang="0">
                      <a:pos x="6" y="28"/>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64" name="Freeform 33"/>
                <p:cNvSpPr/>
                <p:nvPr userDrawn="1"/>
              </p:nvSpPr>
              <p:spPr bwMode="ltGray">
                <a:xfrm>
                  <a:off x="3549" y="475"/>
                  <a:ext cx="38" cy="29"/>
                </a:xfrm>
                <a:custGeom>
                  <a:avLst/>
                  <a:gdLst/>
                  <a:ahLst/>
                  <a:cxnLst>
                    <a:cxn ang="0">
                      <a:pos x="0" y="5"/>
                    </a:cxn>
                    <a:cxn ang="0">
                      <a:pos x="12" y="1"/>
                    </a:cxn>
                    <a:cxn ang="0">
                      <a:pos x="36" y="17"/>
                    </a:cxn>
                    <a:cxn ang="0">
                      <a:pos x="8" y="17"/>
                    </a:cxn>
                    <a:cxn ang="0">
                      <a:pos x="0" y="5"/>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65" name="Freeform 34"/>
                <p:cNvSpPr/>
                <p:nvPr userDrawn="1"/>
              </p:nvSpPr>
              <p:spPr bwMode="ltGray">
                <a:xfrm>
                  <a:off x="4686" y="394"/>
                  <a:ext cx="171" cy="81"/>
                </a:xfrm>
                <a:custGeom>
                  <a:avLst/>
                  <a:gdLst/>
                  <a:ahLst/>
                  <a:cxnLst>
                    <a:cxn ang="0">
                      <a:pos x="0" y="49"/>
                    </a:cxn>
                    <a:cxn ang="0">
                      <a:pos x="28" y="25"/>
                    </a:cxn>
                    <a:cxn ang="0">
                      <a:pos x="56" y="21"/>
                    </a:cxn>
                    <a:cxn ang="0">
                      <a:pos x="80" y="9"/>
                    </a:cxn>
                    <a:cxn ang="0">
                      <a:pos x="64" y="25"/>
                    </a:cxn>
                    <a:cxn ang="0">
                      <a:pos x="124" y="49"/>
                    </a:cxn>
                    <a:cxn ang="0">
                      <a:pos x="160" y="65"/>
                    </a:cxn>
                    <a:cxn ang="0">
                      <a:pos x="116" y="77"/>
                    </a:cxn>
                    <a:cxn ang="0">
                      <a:pos x="88" y="57"/>
                    </a:cxn>
                    <a:cxn ang="0">
                      <a:pos x="76" y="53"/>
                    </a:cxn>
                    <a:cxn ang="0">
                      <a:pos x="24" y="41"/>
                    </a:cxn>
                    <a:cxn ang="0">
                      <a:pos x="0" y="49"/>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66" name="Freeform 35"/>
                <p:cNvSpPr/>
                <p:nvPr userDrawn="1"/>
              </p:nvSpPr>
              <p:spPr bwMode="ltGray">
                <a:xfrm>
                  <a:off x="4867" y="460"/>
                  <a:ext cx="138" cy="37"/>
                </a:xfrm>
                <a:custGeom>
                  <a:avLst/>
                  <a:gdLst/>
                  <a:ahLst/>
                  <a:cxnLst>
                    <a:cxn ang="0">
                      <a:pos x="0" y="0"/>
                    </a:cxn>
                    <a:cxn ang="0">
                      <a:pos x="52" y="4"/>
                    </a:cxn>
                    <a:cxn ang="0">
                      <a:pos x="88" y="24"/>
                    </a:cxn>
                    <a:cxn ang="0">
                      <a:pos x="112" y="20"/>
                    </a:cxn>
                    <a:cxn ang="0">
                      <a:pos x="108" y="44"/>
                    </a:cxn>
                    <a:cxn ang="0">
                      <a:pos x="64" y="40"/>
                    </a:cxn>
                    <a:cxn ang="0">
                      <a:pos x="0" y="36"/>
                    </a:cxn>
                    <a:cxn ang="0">
                      <a:pos x="28" y="20"/>
                    </a:cxn>
                    <a:cxn ang="0">
                      <a:pos x="0" y="0"/>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67" name="Freeform 36"/>
                <p:cNvSpPr/>
                <p:nvPr userDrawn="1"/>
              </p:nvSpPr>
              <p:spPr bwMode="ltGray">
                <a:xfrm>
                  <a:off x="4794" y="480"/>
                  <a:ext cx="56" cy="34"/>
                </a:xfrm>
                <a:custGeom>
                  <a:avLst/>
                  <a:gdLst/>
                  <a:ahLst/>
                  <a:cxnLst>
                    <a:cxn ang="0">
                      <a:pos x="17" y="25"/>
                    </a:cxn>
                    <a:cxn ang="0">
                      <a:pos x="37" y="13"/>
                    </a:cxn>
                    <a:cxn ang="0">
                      <a:pos x="17" y="2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68" name="Freeform 37"/>
                <p:cNvSpPr/>
                <p:nvPr userDrawn="1"/>
              </p:nvSpPr>
              <p:spPr bwMode="ltGray">
                <a:xfrm>
                  <a:off x="4757" y="375"/>
                  <a:ext cx="37" cy="44"/>
                </a:xfrm>
                <a:custGeom>
                  <a:avLst/>
                  <a:gdLst/>
                  <a:ahLst/>
                  <a:cxnLst>
                    <a:cxn ang="0">
                      <a:pos x="19" y="32"/>
                    </a:cxn>
                    <a:cxn ang="0">
                      <a:pos x="19" y="0"/>
                    </a:cxn>
                    <a:cxn ang="0">
                      <a:pos x="19" y="32"/>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69" name="Freeform 38"/>
                <p:cNvSpPr/>
                <p:nvPr userDrawn="1"/>
              </p:nvSpPr>
              <p:spPr bwMode="ltGray">
                <a:xfrm>
                  <a:off x="5054" y="507"/>
                  <a:ext cx="45" cy="66"/>
                </a:xfrm>
                <a:custGeom>
                  <a:avLst/>
                  <a:gdLst/>
                  <a:ahLst/>
                  <a:cxnLst>
                    <a:cxn ang="0">
                      <a:pos x="4" y="9"/>
                    </a:cxn>
                    <a:cxn ang="0">
                      <a:pos x="20" y="33"/>
                    </a:cxn>
                    <a:cxn ang="0">
                      <a:pos x="24" y="49"/>
                    </a:cxn>
                    <a:cxn ang="0">
                      <a:pos x="36" y="53"/>
                    </a:cxn>
                    <a:cxn ang="0">
                      <a:pos x="24" y="73"/>
                    </a:cxn>
                    <a:cxn ang="0">
                      <a:pos x="0" y="21"/>
                    </a:cxn>
                    <a:cxn ang="0">
                      <a:pos x="4" y="9"/>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70" name="Freeform 39"/>
                <p:cNvSpPr/>
                <p:nvPr userDrawn="1"/>
              </p:nvSpPr>
              <p:spPr bwMode="ltGray">
                <a:xfrm>
                  <a:off x="4260" y="6"/>
                  <a:ext cx="480" cy="100"/>
                </a:xfrm>
                <a:custGeom>
                  <a:avLst/>
                  <a:gdLst/>
                  <a:ahLst/>
                  <a:cxnLst>
                    <a:cxn ang="0">
                      <a:pos x="220" y="1"/>
                    </a:cxn>
                    <a:cxn ang="0">
                      <a:pos x="231" y="8"/>
                    </a:cxn>
                    <a:cxn ang="0">
                      <a:pos x="235" y="0"/>
                    </a:cxn>
                    <a:cxn ang="0">
                      <a:pos x="265" y="0"/>
                    </a:cxn>
                    <a:cxn ang="0">
                      <a:pos x="287" y="17"/>
                    </a:cxn>
                    <a:cxn ang="0">
                      <a:pos x="319" y="10"/>
                    </a:cxn>
                    <a:cxn ang="0">
                      <a:pos x="314" y="29"/>
                    </a:cxn>
                    <a:cxn ang="0">
                      <a:pos x="298" y="46"/>
                    </a:cxn>
                    <a:cxn ang="0">
                      <a:pos x="295" y="29"/>
                    </a:cxn>
                    <a:cxn ang="0">
                      <a:pos x="287" y="31"/>
                    </a:cxn>
                    <a:cxn ang="0">
                      <a:pos x="279" y="29"/>
                    </a:cxn>
                    <a:cxn ang="0">
                      <a:pos x="263" y="21"/>
                    </a:cxn>
                    <a:cxn ang="0">
                      <a:pos x="228" y="38"/>
                    </a:cxn>
                    <a:cxn ang="0">
                      <a:pos x="201" y="44"/>
                    </a:cxn>
                    <a:cxn ang="0">
                      <a:pos x="212" y="57"/>
                    </a:cxn>
                    <a:cxn ang="0">
                      <a:pos x="188" y="63"/>
                    </a:cxn>
                    <a:cxn ang="0">
                      <a:pos x="169" y="61"/>
                    </a:cxn>
                    <a:cxn ang="0">
                      <a:pos x="177" y="57"/>
                    </a:cxn>
                    <a:cxn ang="0">
                      <a:pos x="171" y="40"/>
                    </a:cxn>
                    <a:cxn ang="0">
                      <a:pos x="169" y="31"/>
                    </a:cxn>
                    <a:cxn ang="0">
                      <a:pos x="158" y="23"/>
                    </a:cxn>
                    <a:cxn ang="0">
                      <a:pos x="142" y="27"/>
                    </a:cxn>
                    <a:cxn ang="0">
                      <a:pos x="134" y="27"/>
                    </a:cxn>
                    <a:cxn ang="0">
                      <a:pos x="123" y="25"/>
                    </a:cxn>
                    <a:cxn ang="0">
                      <a:pos x="83" y="2"/>
                    </a:cxn>
                    <a:cxn ang="0">
                      <a:pos x="59" y="14"/>
                    </a:cxn>
                    <a:cxn ang="0">
                      <a:pos x="1" y="0"/>
                    </a:cxn>
                    <a:cxn ang="0">
                      <a:pos x="220" y="1"/>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71" name="Freeform 40"/>
                <p:cNvSpPr/>
                <p:nvPr userDrawn="1"/>
              </p:nvSpPr>
              <p:spPr bwMode="ltGray">
                <a:xfrm>
                  <a:off x="3835" y="3"/>
                  <a:ext cx="446" cy="49"/>
                </a:xfrm>
                <a:custGeom>
                  <a:avLst/>
                  <a:gdLst/>
                  <a:ahLst/>
                  <a:cxnLst>
                    <a:cxn ang="0">
                      <a:pos x="105" y="31"/>
                    </a:cxn>
                    <a:cxn ang="0">
                      <a:pos x="30" y="1"/>
                    </a:cxn>
                    <a:cxn ang="0">
                      <a:pos x="285" y="0"/>
                    </a:cxn>
                    <a:cxn ang="0">
                      <a:pos x="296" y="14"/>
                    </a:cxn>
                    <a:cxn ang="0">
                      <a:pos x="264" y="16"/>
                    </a:cxn>
                    <a:cxn ang="0">
                      <a:pos x="105" y="3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72" name="Freeform 41"/>
                <p:cNvSpPr/>
                <p:nvPr userDrawn="1"/>
              </p:nvSpPr>
              <p:spPr bwMode="ltGray">
                <a:xfrm>
                  <a:off x="2853" y="74"/>
                  <a:ext cx="42" cy="25"/>
                </a:xfrm>
                <a:custGeom>
                  <a:avLst/>
                  <a:gdLst/>
                  <a:ahLst/>
                  <a:cxnLst>
                    <a:cxn ang="0">
                      <a:pos x="0" y="25"/>
                    </a:cxn>
                    <a:cxn ang="0">
                      <a:pos x="12" y="29"/>
                    </a:cxn>
                    <a:cxn ang="0">
                      <a:pos x="0" y="2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73" name="Freeform 42"/>
                <p:cNvSpPr/>
                <p:nvPr userDrawn="1"/>
              </p:nvSpPr>
              <p:spPr bwMode="ltGray">
                <a:xfrm>
                  <a:off x="1704" y="3"/>
                  <a:ext cx="1022" cy="372"/>
                </a:xfrm>
                <a:custGeom>
                  <a:avLst/>
                  <a:gdLst/>
                  <a:ahLst/>
                  <a:cxnLst>
                    <a:cxn ang="0">
                      <a:pos x="73" y="1"/>
                    </a:cxn>
                    <a:cxn ang="0">
                      <a:pos x="436" y="0"/>
                    </a:cxn>
                    <a:cxn ang="0">
                      <a:pos x="416" y="54"/>
                    </a:cxn>
                    <a:cxn ang="0">
                      <a:pos x="397" y="68"/>
                    </a:cxn>
                    <a:cxn ang="0">
                      <a:pos x="392" y="70"/>
                    </a:cxn>
                    <a:cxn ang="0">
                      <a:pos x="375" y="73"/>
                    </a:cxn>
                    <a:cxn ang="0">
                      <a:pos x="361" y="88"/>
                    </a:cxn>
                    <a:cxn ang="0">
                      <a:pos x="362" y="99"/>
                    </a:cxn>
                    <a:cxn ang="0">
                      <a:pos x="364" y="107"/>
                    </a:cxn>
                    <a:cxn ang="0">
                      <a:pos x="366" y="113"/>
                    </a:cxn>
                    <a:cxn ang="0">
                      <a:pos x="362" y="122"/>
                    </a:cxn>
                    <a:cxn ang="0">
                      <a:pos x="351" y="120"/>
                    </a:cxn>
                    <a:cxn ang="0">
                      <a:pos x="342" y="129"/>
                    </a:cxn>
                    <a:cxn ang="0">
                      <a:pos x="347" y="105"/>
                    </a:cxn>
                    <a:cxn ang="0">
                      <a:pos x="338" y="100"/>
                    </a:cxn>
                    <a:cxn ang="0">
                      <a:pos x="344" y="93"/>
                    </a:cxn>
                    <a:cxn ang="0">
                      <a:pos x="342" y="89"/>
                    </a:cxn>
                    <a:cxn ang="0">
                      <a:pos x="320" y="94"/>
                    </a:cxn>
                    <a:cxn ang="0">
                      <a:pos x="317" y="85"/>
                    </a:cxn>
                    <a:cxn ang="0">
                      <a:pos x="297" y="94"/>
                    </a:cxn>
                    <a:cxn ang="0">
                      <a:pos x="320" y="103"/>
                    </a:cxn>
                    <a:cxn ang="0">
                      <a:pos x="305" y="117"/>
                    </a:cxn>
                    <a:cxn ang="0">
                      <a:pos x="311" y="126"/>
                    </a:cxn>
                    <a:cxn ang="0">
                      <a:pos x="315" y="138"/>
                    </a:cxn>
                    <a:cxn ang="0">
                      <a:pos x="309" y="139"/>
                    </a:cxn>
                    <a:cxn ang="0">
                      <a:pos x="314" y="144"/>
                    </a:cxn>
                    <a:cxn ang="0">
                      <a:pos x="307" y="152"/>
                    </a:cxn>
                    <a:cxn ang="0">
                      <a:pos x="0" y="149"/>
                    </a:cxn>
                    <a:cxn ang="0">
                      <a:pos x="73" y="1"/>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74" name="Freeform 43"/>
                <p:cNvSpPr/>
                <p:nvPr userDrawn="1"/>
              </p:nvSpPr>
              <p:spPr bwMode="ltGray">
                <a:xfrm>
                  <a:off x="2729" y="-9"/>
                  <a:ext cx="47" cy="134"/>
                </a:xfrm>
                <a:custGeom>
                  <a:avLst/>
                  <a:gdLst/>
                  <a:ahLst/>
                  <a:cxnLst>
                    <a:cxn ang="0">
                      <a:pos x="5" y="156"/>
                    </a:cxn>
                    <a:cxn ang="0">
                      <a:pos x="15" y="108"/>
                    </a:cxn>
                    <a:cxn ang="0">
                      <a:pos x="17" y="68"/>
                    </a:cxn>
                    <a:cxn ang="0">
                      <a:pos x="11" y="40"/>
                    </a:cxn>
                    <a:cxn ang="0">
                      <a:pos x="17" y="12"/>
                    </a:cxn>
                    <a:cxn ang="0">
                      <a:pos x="21" y="0"/>
                    </a:cxn>
                    <a:cxn ang="0">
                      <a:pos x="31" y="30"/>
                    </a:cxn>
                    <a:cxn ang="0">
                      <a:pos x="47" y="98"/>
                    </a:cxn>
                    <a:cxn ang="0">
                      <a:pos x="31" y="108"/>
                    </a:cxn>
                    <a:cxn ang="0">
                      <a:pos x="23" y="126"/>
                    </a:cxn>
                    <a:cxn ang="0">
                      <a:pos x="21" y="132"/>
                    </a:cxn>
                    <a:cxn ang="0">
                      <a:pos x="27" y="134"/>
                    </a:cxn>
                    <a:cxn ang="0">
                      <a:pos x="31" y="146"/>
                    </a:cxn>
                    <a:cxn ang="0">
                      <a:pos x="13" y="148"/>
                    </a:cxn>
                    <a:cxn ang="0">
                      <a:pos x="7" y="160"/>
                    </a:cxn>
                    <a:cxn ang="0">
                      <a:pos x="3" y="154"/>
                    </a:cxn>
                    <a:cxn ang="0">
                      <a:pos x="5" y="156"/>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75" name="Freeform 44"/>
                <p:cNvSpPr/>
                <p:nvPr userDrawn="1"/>
              </p:nvSpPr>
              <p:spPr bwMode="ltGray">
                <a:xfrm>
                  <a:off x="2701" y="103"/>
                  <a:ext cx="138" cy="84"/>
                </a:xfrm>
                <a:custGeom>
                  <a:avLst/>
                  <a:gdLst/>
                  <a:ahLst/>
                  <a:cxnLst>
                    <a:cxn ang="0">
                      <a:pos x="26" y="61"/>
                    </a:cxn>
                    <a:cxn ang="0">
                      <a:pos x="30" y="43"/>
                    </a:cxn>
                    <a:cxn ang="0">
                      <a:pos x="50" y="33"/>
                    </a:cxn>
                    <a:cxn ang="0">
                      <a:pos x="54" y="45"/>
                    </a:cxn>
                    <a:cxn ang="0">
                      <a:pos x="66" y="49"/>
                    </a:cxn>
                    <a:cxn ang="0">
                      <a:pos x="80" y="55"/>
                    </a:cxn>
                    <a:cxn ang="0">
                      <a:pos x="116" y="33"/>
                    </a:cxn>
                    <a:cxn ang="0">
                      <a:pos x="130" y="17"/>
                    </a:cxn>
                    <a:cxn ang="0">
                      <a:pos x="138" y="11"/>
                    </a:cxn>
                    <a:cxn ang="0">
                      <a:pos x="106" y="49"/>
                    </a:cxn>
                    <a:cxn ang="0">
                      <a:pos x="84" y="67"/>
                    </a:cxn>
                    <a:cxn ang="0">
                      <a:pos x="66" y="81"/>
                    </a:cxn>
                    <a:cxn ang="0">
                      <a:pos x="48" y="103"/>
                    </a:cxn>
                    <a:cxn ang="0">
                      <a:pos x="26" y="89"/>
                    </a:cxn>
                    <a:cxn ang="0">
                      <a:pos x="20" y="87"/>
                    </a:cxn>
                    <a:cxn ang="0">
                      <a:pos x="22" y="97"/>
                    </a:cxn>
                    <a:cxn ang="0">
                      <a:pos x="0" y="97"/>
                    </a:cxn>
                    <a:cxn ang="0">
                      <a:pos x="10" y="79"/>
                    </a:cxn>
                    <a:cxn ang="0">
                      <a:pos x="26" y="61"/>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76" name="Freeform 45"/>
                <p:cNvSpPr/>
                <p:nvPr userDrawn="1"/>
              </p:nvSpPr>
              <p:spPr bwMode="ltGray">
                <a:xfrm>
                  <a:off x="2553" y="182"/>
                  <a:ext cx="187" cy="176"/>
                </a:xfrm>
                <a:custGeom>
                  <a:avLst/>
                  <a:gdLst/>
                  <a:ahLst/>
                  <a:cxnLst>
                    <a:cxn ang="0">
                      <a:pos x="158" y="24"/>
                    </a:cxn>
                    <a:cxn ang="0">
                      <a:pos x="160" y="6"/>
                    </a:cxn>
                    <a:cxn ang="0">
                      <a:pos x="170" y="0"/>
                    </a:cxn>
                    <a:cxn ang="0">
                      <a:pos x="182" y="24"/>
                    </a:cxn>
                    <a:cxn ang="0">
                      <a:pos x="188" y="42"/>
                    </a:cxn>
                    <a:cxn ang="0">
                      <a:pos x="178" y="58"/>
                    </a:cxn>
                    <a:cxn ang="0">
                      <a:pos x="170" y="76"/>
                    </a:cxn>
                    <a:cxn ang="0">
                      <a:pos x="162" y="126"/>
                    </a:cxn>
                    <a:cxn ang="0">
                      <a:pos x="144" y="136"/>
                    </a:cxn>
                    <a:cxn ang="0">
                      <a:pos x="120" y="138"/>
                    </a:cxn>
                    <a:cxn ang="0">
                      <a:pos x="112" y="124"/>
                    </a:cxn>
                    <a:cxn ang="0">
                      <a:pos x="102" y="146"/>
                    </a:cxn>
                    <a:cxn ang="0">
                      <a:pos x="90" y="150"/>
                    </a:cxn>
                    <a:cxn ang="0">
                      <a:pos x="80" y="132"/>
                    </a:cxn>
                    <a:cxn ang="0">
                      <a:pos x="58" y="144"/>
                    </a:cxn>
                    <a:cxn ang="0">
                      <a:pos x="76" y="142"/>
                    </a:cxn>
                    <a:cxn ang="0">
                      <a:pos x="78" y="160"/>
                    </a:cxn>
                    <a:cxn ang="0">
                      <a:pos x="58" y="166"/>
                    </a:cxn>
                    <a:cxn ang="0">
                      <a:pos x="34" y="166"/>
                    </a:cxn>
                    <a:cxn ang="0">
                      <a:pos x="36" y="154"/>
                    </a:cxn>
                    <a:cxn ang="0">
                      <a:pos x="46" y="144"/>
                    </a:cxn>
                    <a:cxn ang="0">
                      <a:pos x="34" y="148"/>
                    </a:cxn>
                    <a:cxn ang="0">
                      <a:pos x="26" y="166"/>
                    </a:cxn>
                    <a:cxn ang="0">
                      <a:pos x="30" y="190"/>
                    </a:cxn>
                    <a:cxn ang="0">
                      <a:pos x="14" y="200"/>
                    </a:cxn>
                    <a:cxn ang="0">
                      <a:pos x="0" y="214"/>
                    </a:cxn>
                    <a:cxn ang="0">
                      <a:pos x="8" y="188"/>
                    </a:cxn>
                    <a:cxn ang="0">
                      <a:pos x="0" y="164"/>
                    </a:cxn>
                    <a:cxn ang="0">
                      <a:pos x="14" y="152"/>
                    </a:cxn>
                    <a:cxn ang="0">
                      <a:pos x="32" y="134"/>
                    </a:cxn>
                    <a:cxn ang="0">
                      <a:pos x="44" y="118"/>
                    </a:cxn>
                    <a:cxn ang="0">
                      <a:pos x="72" y="116"/>
                    </a:cxn>
                    <a:cxn ang="0">
                      <a:pos x="84" y="112"/>
                    </a:cxn>
                    <a:cxn ang="0">
                      <a:pos x="114" y="78"/>
                    </a:cxn>
                    <a:cxn ang="0">
                      <a:pos x="120" y="92"/>
                    </a:cxn>
                    <a:cxn ang="0">
                      <a:pos x="132" y="76"/>
                    </a:cxn>
                    <a:cxn ang="0">
                      <a:pos x="150" y="54"/>
                    </a:cxn>
                    <a:cxn ang="0">
                      <a:pos x="154" y="42"/>
                    </a:cxn>
                    <a:cxn ang="0">
                      <a:pos x="148" y="38"/>
                    </a:cxn>
                    <a:cxn ang="0">
                      <a:pos x="152" y="32"/>
                    </a:cxn>
                    <a:cxn ang="0">
                      <a:pos x="158" y="24"/>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77" name="Freeform 46"/>
                <p:cNvSpPr/>
                <p:nvPr userDrawn="1"/>
              </p:nvSpPr>
              <p:spPr bwMode="ltGray">
                <a:xfrm>
                  <a:off x="2677" y="233"/>
                  <a:ext cx="14" cy="10"/>
                </a:xfrm>
                <a:custGeom>
                  <a:avLst/>
                  <a:gdLst/>
                  <a:ahLst/>
                  <a:cxnLst>
                    <a:cxn ang="0">
                      <a:pos x="0" y="9"/>
                    </a:cxn>
                    <a:cxn ang="0">
                      <a:pos x="4" y="13"/>
                    </a:cxn>
                    <a:cxn ang="0">
                      <a:pos x="0" y="9"/>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78" name="Freeform 47"/>
                <p:cNvSpPr/>
                <p:nvPr userDrawn="1"/>
              </p:nvSpPr>
              <p:spPr bwMode="ltGray">
                <a:xfrm>
                  <a:off x="1627" y="353"/>
                  <a:ext cx="813" cy="462"/>
                </a:xfrm>
                <a:custGeom>
                  <a:avLst/>
                  <a:gdLst/>
                  <a:ahLst/>
                  <a:cxnLst>
                    <a:cxn ang="0">
                      <a:pos x="812" y="26"/>
                    </a:cxn>
                    <a:cxn ang="0">
                      <a:pos x="778" y="78"/>
                    </a:cxn>
                    <a:cxn ang="0">
                      <a:pos x="748" y="122"/>
                    </a:cxn>
                    <a:cxn ang="0">
                      <a:pos x="722" y="142"/>
                    </a:cxn>
                    <a:cxn ang="0">
                      <a:pos x="634" y="180"/>
                    </a:cxn>
                    <a:cxn ang="0">
                      <a:pos x="632" y="210"/>
                    </a:cxn>
                    <a:cxn ang="0">
                      <a:pos x="604" y="230"/>
                    </a:cxn>
                    <a:cxn ang="0">
                      <a:pos x="620" y="178"/>
                    </a:cxn>
                    <a:cxn ang="0">
                      <a:pos x="576" y="188"/>
                    </a:cxn>
                    <a:cxn ang="0">
                      <a:pos x="556" y="218"/>
                    </a:cxn>
                    <a:cxn ang="0">
                      <a:pos x="596" y="280"/>
                    </a:cxn>
                    <a:cxn ang="0">
                      <a:pos x="594" y="368"/>
                    </a:cxn>
                    <a:cxn ang="0">
                      <a:pos x="542" y="406"/>
                    </a:cxn>
                    <a:cxn ang="0">
                      <a:pos x="522" y="386"/>
                    </a:cxn>
                    <a:cxn ang="0">
                      <a:pos x="482" y="348"/>
                    </a:cxn>
                    <a:cxn ang="0">
                      <a:pos x="462" y="348"/>
                    </a:cxn>
                    <a:cxn ang="0">
                      <a:pos x="450" y="394"/>
                    </a:cxn>
                    <a:cxn ang="0">
                      <a:pos x="500" y="464"/>
                    </a:cxn>
                    <a:cxn ang="0">
                      <a:pos x="510" y="524"/>
                    </a:cxn>
                    <a:cxn ang="0">
                      <a:pos x="526" y="560"/>
                    </a:cxn>
                    <a:cxn ang="0">
                      <a:pos x="492" y="544"/>
                    </a:cxn>
                    <a:cxn ang="0">
                      <a:pos x="470" y="518"/>
                    </a:cxn>
                    <a:cxn ang="0">
                      <a:pos x="422" y="424"/>
                    </a:cxn>
                    <a:cxn ang="0">
                      <a:pos x="426" y="310"/>
                    </a:cxn>
                    <a:cxn ang="0">
                      <a:pos x="422" y="268"/>
                    </a:cxn>
                    <a:cxn ang="0">
                      <a:pos x="412" y="276"/>
                    </a:cxn>
                    <a:cxn ang="0">
                      <a:pos x="386" y="266"/>
                    </a:cxn>
                    <a:cxn ang="0">
                      <a:pos x="360" y="170"/>
                    </a:cxn>
                    <a:cxn ang="0">
                      <a:pos x="330" y="166"/>
                    </a:cxn>
                    <a:cxn ang="0">
                      <a:pos x="288" y="172"/>
                    </a:cxn>
                    <a:cxn ang="0">
                      <a:pos x="242" y="232"/>
                    </a:cxn>
                    <a:cxn ang="0">
                      <a:pos x="196" y="268"/>
                    </a:cxn>
                    <a:cxn ang="0">
                      <a:pos x="184" y="274"/>
                    </a:cxn>
                    <a:cxn ang="0">
                      <a:pos x="160" y="328"/>
                    </a:cxn>
                    <a:cxn ang="0">
                      <a:pos x="152" y="354"/>
                    </a:cxn>
                    <a:cxn ang="0">
                      <a:pos x="128" y="404"/>
                    </a:cxn>
                    <a:cxn ang="0">
                      <a:pos x="94" y="392"/>
                    </a:cxn>
                    <a:cxn ang="0">
                      <a:pos x="66" y="258"/>
                    </a:cxn>
                    <a:cxn ang="0">
                      <a:pos x="72" y="156"/>
                    </a:cxn>
                    <a:cxn ang="0">
                      <a:pos x="44" y="180"/>
                    </a:cxn>
                    <a:cxn ang="0">
                      <a:pos x="20" y="150"/>
                    </a:cxn>
                    <a:cxn ang="0">
                      <a:pos x="24" y="138"/>
                    </a:cxn>
                    <a:cxn ang="0">
                      <a:pos x="0" y="92"/>
                    </a:cxn>
                    <a:cxn ang="0">
                      <a:pos x="798" y="6"/>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79" name="Freeform 48"/>
                <p:cNvSpPr/>
                <p:nvPr userDrawn="1"/>
              </p:nvSpPr>
              <p:spPr bwMode="ltGray">
                <a:xfrm>
                  <a:off x="1770" y="671"/>
                  <a:ext cx="45" cy="71"/>
                </a:xfrm>
                <a:custGeom>
                  <a:avLst/>
                  <a:gdLst/>
                  <a:ahLst/>
                  <a:cxnLst>
                    <a:cxn ang="0">
                      <a:pos x="7" y="11"/>
                    </a:cxn>
                    <a:cxn ang="0">
                      <a:pos x="17" y="3"/>
                    </a:cxn>
                    <a:cxn ang="0">
                      <a:pos x="37" y="33"/>
                    </a:cxn>
                    <a:cxn ang="0">
                      <a:pos x="19" y="85"/>
                    </a:cxn>
                    <a:cxn ang="0">
                      <a:pos x="1" y="69"/>
                    </a:cxn>
                    <a:cxn ang="0">
                      <a:pos x="7" y="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80" name="Freeform 49"/>
                <p:cNvSpPr/>
                <p:nvPr userDrawn="1"/>
              </p:nvSpPr>
              <p:spPr bwMode="ltGray">
                <a:xfrm>
                  <a:off x="2394" y="431"/>
                  <a:ext cx="42" cy="59"/>
                </a:xfrm>
                <a:custGeom>
                  <a:avLst/>
                  <a:gdLst/>
                  <a:ahLst/>
                  <a:cxnLst>
                    <a:cxn ang="0">
                      <a:pos x="13" y="28"/>
                    </a:cxn>
                    <a:cxn ang="0">
                      <a:pos x="29" y="2"/>
                    </a:cxn>
                    <a:cxn ang="0">
                      <a:pos x="43" y="4"/>
                    </a:cxn>
                    <a:cxn ang="0">
                      <a:pos x="39" y="26"/>
                    </a:cxn>
                    <a:cxn ang="0">
                      <a:pos x="13" y="74"/>
                    </a:cxn>
                    <a:cxn ang="0">
                      <a:pos x="7" y="60"/>
                    </a:cxn>
                    <a:cxn ang="0">
                      <a:pos x="3" y="36"/>
                    </a:cxn>
                    <a:cxn ang="0">
                      <a:pos x="13" y="28"/>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81" name="Freeform 50"/>
                <p:cNvSpPr/>
                <p:nvPr userDrawn="1"/>
              </p:nvSpPr>
              <p:spPr bwMode="ltGray">
                <a:xfrm>
                  <a:off x="2513" y="402"/>
                  <a:ext cx="21" cy="24"/>
                </a:xfrm>
                <a:custGeom>
                  <a:avLst/>
                  <a:gdLst/>
                  <a:ahLst/>
                  <a:cxnLst>
                    <a:cxn ang="0">
                      <a:pos x="7" y="16"/>
                    </a:cxn>
                    <a:cxn ang="0">
                      <a:pos x="5" y="30"/>
                    </a:cxn>
                    <a:cxn ang="0">
                      <a:pos x="7" y="16"/>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82" name="Freeform 51"/>
                <p:cNvSpPr/>
                <p:nvPr userDrawn="1"/>
              </p:nvSpPr>
              <p:spPr bwMode="ltGray">
                <a:xfrm>
                  <a:off x="333" y="169"/>
                  <a:ext cx="1015" cy="866"/>
                </a:xfrm>
                <a:custGeom>
                  <a:avLst/>
                  <a:gdLst/>
                  <a:ahLst/>
                  <a:cxnLst>
                    <a:cxn ang="0">
                      <a:pos x="481" y="464"/>
                    </a:cxn>
                    <a:cxn ang="0">
                      <a:pos x="486" y="451"/>
                    </a:cxn>
                    <a:cxn ang="0">
                      <a:pos x="500" y="413"/>
                    </a:cxn>
                    <a:cxn ang="0">
                      <a:pos x="309" y="287"/>
                    </a:cxn>
                    <a:cxn ang="0">
                      <a:pos x="282" y="346"/>
                    </a:cxn>
                    <a:cxn ang="0">
                      <a:pos x="303" y="556"/>
                    </a:cxn>
                    <a:cxn ang="0">
                      <a:pos x="282" y="494"/>
                    </a:cxn>
                    <a:cxn ang="0">
                      <a:pos x="242" y="439"/>
                    </a:cxn>
                    <a:cxn ang="0">
                      <a:pos x="245" y="413"/>
                    </a:cxn>
                    <a:cxn ang="0">
                      <a:pos x="247" y="394"/>
                    </a:cxn>
                    <a:cxn ang="0">
                      <a:pos x="220" y="375"/>
                    </a:cxn>
                    <a:cxn ang="0">
                      <a:pos x="194" y="346"/>
                    </a:cxn>
                    <a:cxn ang="0">
                      <a:pos x="148" y="354"/>
                    </a:cxn>
                    <a:cxn ang="0">
                      <a:pos x="126" y="365"/>
                    </a:cxn>
                    <a:cxn ang="0">
                      <a:pos x="78" y="365"/>
                    </a:cxn>
                    <a:cxn ang="0">
                      <a:pos x="22" y="312"/>
                    </a:cxn>
                    <a:cxn ang="0">
                      <a:pos x="11" y="295"/>
                    </a:cxn>
                    <a:cxn ang="0">
                      <a:pos x="0" y="264"/>
                    </a:cxn>
                    <a:cxn ang="0">
                      <a:pos x="24" y="213"/>
                    </a:cxn>
                    <a:cxn ang="0">
                      <a:pos x="32" y="181"/>
                    </a:cxn>
                    <a:cxn ang="0">
                      <a:pos x="51" y="143"/>
                    </a:cxn>
                    <a:cxn ang="0">
                      <a:pos x="81" y="116"/>
                    </a:cxn>
                    <a:cxn ang="0">
                      <a:pos x="167" y="67"/>
                    </a:cxn>
                    <a:cxn ang="0">
                      <a:pos x="220" y="30"/>
                    </a:cxn>
                    <a:cxn ang="0">
                      <a:pos x="258" y="6"/>
                    </a:cxn>
                    <a:cxn ang="0">
                      <a:pos x="363" y="2"/>
                    </a:cxn>
                    <a:cxn ang="0">
                      <a:pos x="398" y="0"/>
                    </a:cxn>
                    <a:cxn ang="0">
                      <a:pos x="384" y="34"/>
                    </a:cxn>
                    <a:cxn ang="0">
                      <a:pos x="443" y="84"/>
                    </a:cxn>
                    <a:cxn ang="0">
                      <a:pos x="497" y="74"/>
                    </a:cxn>
                    <a:cxn ang="0">
                      <a:pos x="529" y="82"/>
                    </a:cxn>
                    <a:cxn ang="0">
                      <a:pos x="559" y="97"/>
                    </a:cxn>
                    <a:cxn ang="0">
                      <a:pos x="572" y="188"/>
                    </a:cxn>
                    <a:cxn ang="0">
                      <a:pos x="572" y="240"/>
                    </a:cxn>
                    <a:cxn ang="0">
                      <a:pos x="599" y="283"/>
                    </a:cxn>
                    <a:cxn ang="0">
                      <a:pos x="645" y="300"/>
                    </a:cxn>
                    <a:cxn ang="0">
                      <a:pos x="680" y="295"/>
                    </a:cxn>
                    <a:cxn ang="0">
                      <a:pos x="664" y="340"/>
                    </a:cxn>
                    <a:cxn ang="0">
                      <a:pos x="599" y="407"/>
                    </a:cxn>
                    <a:cxn ang="0">
                      <a:pos x="548" y="485"/>
                    </a:cxn>
                    <a:cxn ang="0">
                      <a:pos x="556" y="508"/>
                    </a:cxn>
                    <a:cxn ang="0">
                      <a:pos x="435" y="556"/>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83" name="Freeform 52"/>
                <p:cNvSpPr/>
                <p:nvPr userDrawn="1"/>
              </p:nvSpPr>
              <p:spPr bwMode="ltGray">
                <a:xfrm>
                  <a:off x="727" y="495"/>
                  <a:ext cx="382" cy="540"/>
                </a:xfrm>
                <a:custGeom>
                  <a:avLst/>
                  <a:gdLst/>
                  <a:ahLst/>
                  <a:cxnLst>
                    <a:cxn ang="0">
                      <a:pos x="243" y="347"/>
                    </a:cxn>
                    <a:cxn ang="0">
                      <a:pos x="233" y="301"/>
                    </a:cxn>
                    <a:cxn ang="0">
                      <a:pos x="217" y="288"/>
                    </a:cxn>
                    <a:cxn ang="0">
                      <a:pos x="215" y="269"/>
                    </a:cxn>
                    <a:cxn ang="0">
                      <a:pos x="209" y="254"/>
                    </a:cxn>
                    <a:cxn ang="0">
                      <a:pos x="209" y="229"/>
                    </a:cxn>
                    <a:cxn ang="0">
                      <a:pos x="207" y="214"/>
                    </a:cxn>
                    <a:cxn ang="0">
                      <a:pos x="228" y="202"/>
                    </a:cxn>
                    <a:cxn ang="0">
                      <a:pos x="257" y="197"/>
                    </a:cxn>
                    <a:cxn ang="0">
                      <a:pos x="257" y="136"/>
                    </a:cxn>
                    <a:cxn ang="0">
                      <a:pos x="54" y="96"/>
                    </a:cxn>
                    <a:cxn ang="0">
                      <a:pos x="32" y="98"/>
                    </a:cxn>
                    <a:cxn ang="0">
                      <a:pos x="16" y="102"/>
                    </a:cxn>
                    <a:cxn ang="0">
                      <a:pos x="0" y="149"/>
                    </a:cxn>
                    <a:cxn ang="0">
                      <a:pos x="93" y="346"/>
                    </a:cxn>
                    <a:cxn ang="0">
                      <a:pos x="243" y="347"/>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84" name="Freeform 53"/>
                <p:cNvSpPr/>
                <p:nvPr userDrawn="1"/>
              </p:nvSpPr>
              <p:spPr bwMode="ltGray">
                <a:xfrm>
                  <a:off x="1400" y="896"/>
                  <a:ext cx="16" cy="29"/>
                </a:xfrm>
                <a:custGeom>
                  <a:avLst/>
                  <a:gdLst/>
                  <a:ahLst/>
                  <a:cxnLst>
                    <a:cxn ang="0">
                      <a:pos x="7" y="25"/>
                    </a:cxn>
                    <a:cxn ang="0">
                      <a:pos x="19" y="21"/>
                    </a:cxn>
                    <a:cxn ang="0">
                      <a:pos x="7" y="2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85" name="Freeform 54"/>
                <p:cNvSpPr/>
                <p:nvPr userDrawn="1"/>
              </p:nvSpPr>
              <p:spPr bwMode="ltGray">
                <a:xfrm>
                  <a:off x="1379" y="617"/>
                  <a:ext cx="21" cy="17"/>
                </a:xfrm>
                <a:custGeom>
                  <a:avLst/>
                  <a:gdLst/>
                  <a:ahLst/>
                  <a:cxnLst>
                    <a:cxn ang="0">
                      <a:pos x="12" y="12"/>
                    </a:cxn>
                    <a:cxn ang="0">
                      <a:pos x="16" y="0"/>
                    </a:cxn>
                    <a:cxn ang="0">
                      <a:pos x="20" y="12"/>
                    </a:cxn>
                    <a:cxn ang="0">
                      <a:pos x="8" y="20"/>
                    </a:cxn>
                    <a:cxn ang="0">
                      <a:pos x="12" y="12"/>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86" name="Freeform 55"/>
                <p:cNvSpPr/>
                <p:nvPr userDrawn="1"/>
              </p:nvSpPr>
              <p:spPr bwMode="ltGray">
                <a:xfrm>
                  <a:off x="453" y="275"/>
                  <a:ext cx="58" cy="24"/>
                </a:xfrm>
                <a:custGeom>
                  <a:avLst/>
                  <a:gdLst/>
                  <a:ahLst/>
                  <a:cxnLst>
                    <a:cxn ang="0">
                      <a:pos x="24" y="18"/>
                    </a:cxn>
                    <a:cxn ang="0">
                      <a:pos x="32" y="6"/>
                    </a:cxn>
                    <a:cxn ang="0">
                      <a:pos x="36" y="30"/>
                    </a:cxn>
                    <a:cxn ang="0">
                      <a:pos x="24" y="18"/>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87" name="Freeform 56"/>
                <p:cNvSpPr/>
                <p:nvPr userDrawn="1"/>
              </p:nvSpPr>
              <p:spPr bwMode="ltGray">
                <a:xfrm>
                  <a:off x="1161" y="50"/>
                  <a:ext cx="691" cy="569"/>
                </a:xfrm>
                <a:custGeom>
                  <a:avLst/>
                  <a:gdLst/>
                  <a:ahLst/>
                  <a:cxnLst>
                    <a:cxn ang="0">
                      <a:pos x="473" y="464"/>
                    </a:cxn>
                    <a:cxn ang="0">
                      <a:pos x="393" y="452"/>
                    </a:cxn>
                    <a:cxn ang="0">
                      <a:pos x="325" y="412"/>
                    </a:cxn>
                    <a:cxn ang="0">
                      <a:pos x="265" y="400"/>
                    </a:cxn>
                    <a:cxn ang="0">
                      <a:pos x="237" y="416"/>
                    </a:cxn>
                    <a:cxn ang="0">
                      <a:pos x="261" y="428"/>
                    </a:cxn>
                    <a:cxn ang="0">
                      <a:pos x="293" y="468"/>
                    </a:cxn>
                    <a:cxn ang="0">
                      <a:pos x="321" y="476"/>
                    </a:cxn>
                    <a:cxn ang="0">
                      <a:pos x="333" y="536"/>
                    </a:cxn>
                    <a:cxn ang="0">
                      <a:pos x="313" y="552"/>
                    </a:cxn>
                    <a:cxn ang="0">
                      <a:pos x="261" y="616"/>
                    </a:cxn>
                    <a:cxn ang="0">
                      <a:pos x="225" y="628"/>
                    </a:cxn>
                    <a:cxn ang="0">
                      <a:pos x="97" y="696"/>
                    </a:cxn>
                    <a:cxn ang="0">
                      <a:pos x="77" y="616"/>
                    </a:cxn>
                    <a:cxn ang="0">
                      <a:pos x="45" y="524"/>
                    </a:cxn>
                    <a:cxn ang="0">
                      <a:pos x="33" y="448"/>
                    </a:cxn>
                    <a:cxn ang="0">
                      <a:pos x="53" y="344"/>
                    </a:cxn>
                    <a:cxn ang="0">
                      <a:pos x="17" y="392"/>
                    </a:cxn>
                    <a:cxn ang="0">
                      <a:pos x="81" y="280"/>
                    </a:cxn>
                    <a:cxn ang="0">
                      <a:pos x="113" y="204"/>
                    </a:cxn>
                    <a:cxn ang="0">
                      <a:pos x="37" y="204"/>
                    </a:cxn>
                    <a:cxn ang="0">
                      <a:pos x="1" y="196"/>
                    </a:cxn>
                    <a:cxn ang="0">
                      <a:pos x="25" y="140"/>
                    </a:cxn>
                    <a:cxn ang="0">
                      <a:pos x="97" y="112"/>
                    </a:cxn>
                    <a:cxn ang="0">
                      <a:pos x="221" y="124"/>
                    </a:cxn>
                    <a:cxn ang="0">
                      <a:pos x="229" y="64"/>
                    </a:cxn>
                    <a:cxn ang="0">
                      <a:pos x="261" y="0"/>
                    </a:cxn>
                    <a:cxn ang="0">
                      <a:pos x="357" y="44"/>
                    </a:cxn>
                    <a:cxn ang="0">
                      <a:pos x="329" y="88"/>
                    </a:cxn>
                    <a:cxn ang="0">
                      <a:pos x="301" y="176"/>
                    </a:cxn>
                    <a:cxn ang="0">
                      <a:pos x="361" y="192"/>
                    </a:cxn>
                    <a:cxn ang="0">
                      <a:pos x="373" y="136"/>
                    </a:cxn>
                    <a:cxn ang="0">
                      <a:pos x="417" y="92"/>
                    </a:cxn>
                    <a:cxn ang="0">
                      <a:pos x="497" y="88"/>
                    </a:cxn>
                    <a:cxn ang="0">
                      <a:pos x="529" y="52"/>
                    </a:cxn>
                    <a:cxn ang="0">
                      <a:pos x="541" y="460"/>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88" name="Freeform 57"/>
                <p:cNvSpPr/>
                <p:nvPr userDrawn="1"/>
              </p:nvSpPr>
              <p:spPr bwMode="ltGray">
                <a:xfrm>
                  <a:off x="689" y="6"/>
                  <a:ext cx="1386" cy="232"/>
                </a:xfrm>
                <a:custGeom>
                  <a:avLst/>
                  <a:gdLst/>
                  <a:ahLst/>
                  <a:cxnLst>
                    <a:cxn ang="0">
                      <a:pos x="825" y="0"/>
                    </a:cxn>
                    <a:cxn ang="0">
                      <a:pos x="143" y="29"/>
                    </a:cxn>
                    <a:cxn ang="0">
                      <a:pos x="91" y="42"/>
                    </a:cxn>
                    <a:cxn ang="0">
                      <a:pos x="62" y="42"/>
                    </a:cxn>
                    <a:cxn ang="0">
                      <a:pos x="22" y="77"/>
                    </a:cxn>
                    <a:cxn ang="0">
                      <a:pos x="0" y="105"/>
                    </a:cxn>
                    <a:cxn ang="0">
                      <a:pos x="59" y="115"/>
                    </a:cxn>
                    <a:cxn ang="0">
                      <a:pos x="97" y="96"/>
                    </a:cxn>
                    <a:cxn ang="0">
                      <a:pos x="108" y="84"/>
                    </a:cxn>
                    <a:cxn ang="0">
                      <a:pos x="167" y="52"/>
                    </a:cxn>
                    <a:cxn ang="0">
                      <a:pos x="215" y="46"/>
                    </a:cxn>
                    <a:cxn ang="0">
                      <a:pos x="237" y="94"/>
                    </a:cxn>
                    <a:cxn ang="0">
                      <a:pos x="188" y="109"/>
                    </a:cxn>
                    <a:cxn ang="0">
                      <a:pos x="231" y="113"/>
                    </a:cxn>
                    <a:cxn ang="0">
                      <a:pos x="250" y="90"/>
                    </a:cxn>
                    <a:cxn ang="0">
                      <a:pos x="266" y="92"/>
                    </a:cxn>
                    <a:cxn ang="0">
                      <a:pos x="253" y="54"/>
                    </a:cxn>
                    <a:cxn ang="0">
                      <a:pos x="266" y="44"/>
                    </a:cxn>
                    <a:cxn ang="0">
                      <a:pos x="277" y="88"/>
                    </a:cxn>
                    <a:cxn ang="0">
                      <a:pos x="266" y="113"/>
                    </a:cxn>
                    <a:cxn ang="0">
                      <a:pos x="296" y="130"/>
                    </a:cxn>
                    <a:cxn ang="0">
                      <a:pos x="299" y="92"/>
                    </a:cxn>
                    <a:cxn ang="0">
                      <a:pos x="331" y="103"/>
                    </a:cxn>
                    <a:cxn ang="0">
                      <a:pos x="382" y="73"/>
                    </a:cxn>
                    <a:cxn ang="0">
                      <a:pos x="409" y="50"/>
                    </a:cxn>
                    <a:cxn ang="0">
                      <a:pos x="439" y="56"/>
                    </a:cxn>
                    <a:cxn ang="0">
                      <a:pos x="455" y="50"/>
                    </a:cxn>
                    <a:cxn ang="0">
                      <a:pos x="431" y="44"/>
                    </a:cxn>
                    <a:cxn ang="0">
                      <a:pos x="474" y="35"/>
                    </a:cxn>
                    <a:cxn ang="0">
                      <a:pos x="544" y="54"/>
                    </a:cxn>
                    <a:cxn ang="0">
                      <a:pos x="581" y="42"/>
                    </a:cxn>
                    <a:cxn ang="0">
                      <a:pos x="584" y="63"/>
                    </a:cxn>
                    <a:cxn ang="0">
                      <a:pos x="568" y="101"/>
                    </a:cxn>
                    <a:cxn ang="0">
                      <a:pos x="611" y="88"/>
                    </a:cxn>
                    <a:cxn ang="0">
                      <a:pos x="624" y="80"/>
                    </a:cxn>
                    <a:cxn ang="0">
                      <a:pos x="648" y="61"/>
                    </a:cxn>
                    <a:cxn ang="0">
                      <a:pos x="794" y="84"/>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89" name="Freeform 58"/>
                <p:cNvSpPr/>
                <p:nvPr userDrawn="1"/>
              </p:nvSpPr>
              <p:spPr bwMode="ltGray">
                <a:xfrm>
                  <a:off x="971" y="91"/>
                  <a:ext cx="30" cy="25"/>
                </a:xfrm>
                <a:custGeom>
                  <a:avLst/>
                  <a:gdLst/>
                  <a:ahLst/>
                  <a:cxnLst>
                    <a:cxn ang="0">
                      <a:pos x="3" y="28"/>
                    </a:cxn>
                    <a:cxn ang="0">
                      <a:pos x="31" y="0"/>
                    </a:cxn>
                    <a:cxn ang="0">
                      <a:pos x="19" y="24"/>
                    </a:cxn>
                    <a:cxn ang="0">
                      <a:pos x="3" y="28"/>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90" name="Freeform 59"/>
                <p:cNvSpPr/>
                <p:nvPr userDrawn="1"/>
              </p:nvSpPr>
              <p:spPr bwMode="ltGray">
                <a:xfrm>
                  <a:off x="935" y="125"/>
                  <a:ext cx="45" cy="27"/>
                </a:xfrm>
                <a:custGeom>
                  <a:avLst/>
                  <a:gdLst/>
                  <a:ahLst/>
                  <a:cxnLst>
                    <a:cxn ang="0">
                      <a:pos x="6" y="32"/>
                    </a:cxn>
                    <a:cxn ang="0">
                      <a:pos x="22" y="0"/>
                    </a:cxn>
                    <a:cxn ang="0">
                      <a:pos x="38" y="4"/>
                    </a:cxn>
                    <a:cxn ang="0">
                      <a:pos x="6" y="32"/>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91" name="Freeform 60"/>
                <p:cNvSpPr/>
                <p:nvPr userDrawn="1"/>
              </p:nvSpPr>
              <p:spPr bwMode="ltGray">
                <a:xfrm>
                  <a:off x="1081" y="226"/>
                  <a:ext cx="75" cy="14"/>
                </a:xfrm>
                <a:custGeom>
                  <a:avLst/>
                  <a:gdLst/>
                  <a:ahLst/>
                  <a:cxnLst>
                    <a:cxn ang="0">
                      <a:pos x="37" y="18"/>
                    </a:cxn>
                    <a:cxn ang="0">
                      <a:pos x="25" y="2"/>
                    </a:cxn>
                    <a:cxn ang="0">
                      <a:pos x="37" y="18"/>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92" name="Freeform 61"/>
                <p:cNvSpPr/>
                <p:nvPr userDrawn="1"/>
              </p:nvSpPr>
              <p:spPr bwMode="ltGray">
                <a:xfrm>
                  <a:off x="1210" y="223"/>
                  <a:ext cx="42" cy="37"/>
                </a:xfrm>
                <a:custGeom>
                  <a:avLst/>
                  <a:gdLst/>
                  <a:ahLst/>
                  <a:cxnLst>
                    <a:cxn ang="0">
                      <a:pos x="0" y="21"/>
                    </a:cxn>
                    <a:cxn ang="0">
                      <a:pos x="12" y="9"/>
                    </a:cxn>
                    <a:cxn ang="0">
                      <a:pos x="0" y="21"/>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93" name="Freeform 62"/>
                <p:cNvSpPr/>
                <p:nvPr userDrawn="1"/>
              </p:nvSpPr>
              <p:spPr bwMode="ltGray">
                <a:xfrm>
                  <a:off x="865" y="123"/>
                  <a:ext cx="33" cy="24"/>
                </a:xfrm>
                <a:custGeom>
                  <a:avLst/>
                  <a:gdLst/>
                  <a:ahLst/>
                  <a:cxnLst>
                    <a:cxn ang="0">
                      <a:pos x="7" y="22"/>
                    </a:cxn>
                    <a:cxn ang="0">
                      <a:pos x="31" y="10"/>
                    </a:cxn>
                    <a:cxn ang="0">
                      <a:pos x="7" y="22"/>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grpSp>
          <p:grpSp>
            <p:nvGrpSpPr>
              <p:cNvPr id="10" name="Group 63"/>
              <p:cNvGrpSpPr/>
              <p:nvPr userDrawn="1"/>
            </p:nvGrpSpPr>
            <p:grpSpPr bwMode="auto">
              <a:xfrm>
                <a:off x="7" y="-154"/>
                <a:ext cx="5739" cy="418"/>
                <a:chOff x="1056" y="111"/>
                <a:chExt cx="2448" cy="418"/>
              </a:xfrm>
            </p:grpSpPr>
            <p:sp>
              <p:nvSpPr>
                <p:cNvPr id="27" name="Line 64"/>
                <p:cNvSpPr>
                  <a:spLocks noChangeShapeType="1"/>
                </p:cNvSpPr>
                <p:nvPr/>
              </p:nvSpPr>
              <p:spPr bwMode="white">
                <a:xfrm>
                  <a:off x="1056" y="332"/>
                  <a:ext cx="2448" cy="0"/>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28" name="Line 65"/>
                <p:cNvSpPr>
                  <a:spLocks noChangeShapeType="1"/>
                </p:cNvSpPr>
                <p:nvPr/>
              </p:nvSpPr>
              <p:spPr bwMode="white">
                <a:xfrm>
                  <a:off x="1254" y="111"/>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29" name="Line 66"/>
                <p:cNvSpPr>
                  <a:spLocks noChangeShapeType="1"/>
                </p:cNvSpPr>
                <p:nvPr/>
              </p:nvSpPr>
              <p:spPr bwMode="white">
                <a:xfrm>
                  <a:off x="1482" y="111"/>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30" name="Line 67"/>
                <p:cNvSpPr>
                  <a:spLocks noChangeShapeType="1"/>
                </p:cNvSpPr>
                <p:nvPr/>
              </p:nvSpPr>
              <p:spPr bwMode="white">
                <a:xfrm>
                  <a:off x="1710" y="111"/>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31" name="Line 68"/>
                <p:cNvSpPr>
                  <a:spLocks noChangeShapeType="1"/>
                </p:cNvSpPr>
                <p:nvPr/>
              </p:nvSpPr>
              <p:spPr bwMode="white">
                <a:xfrm>
                  <a:off x="1938" y="111"/>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32" name="Line 69"/>
                <p:cNvSpPr>
                  <a:spLocks noChangeShapeType="1"/>
                </p:cNvSpPr>
                <p:nvPr/>
              </p:nvSpPr>
              <p:spPr bwMode="white">
                <a:xfrm>
                  <a:off x="2166" y="111"/>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33" name="Line 70"/>
                <p:cNvSpPr>
                  <a:spLocks noChangeShapeType="1"/>
                </p:cNvSpPr>
                <p:nvPr/>
              </p:nvSpPr>
              <p:spPr bwMode="white">
                <a:xfrm>
                  <a:off x="2394" y="111"/>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34" name="Line 71"/>
                <p:cNvSpPr>
                  <a:spLocks noChangeShapeType="1"/>
                </p:cNvSpPr>
                <p:nvPr/>
              </p:nvSpPr>
              <p:spPr bwMode="white">
                <a:xfrm>
                  <a:off x="2622" y="111"/>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35" name="Line 72"/>
                <p:cNvSpPr>
                  <a:spLocks noChangeShapeType="1"/>
                </p:cNvSpPr>
                <p:nvPr/>
              </p:nvSpPr>
              <p:spPr bwMode="white">
                <a:xfrm>
                  <a:off x="2850" y="111"/>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36" name="Line 73"/>
                <p:cNvSpPr>
                  <a:spLocks noChangeShapeType="1"/>
                </p:cNvSpPr>
                <p:nvPr/>
              </p:nvSpPr>
              <p:spPr bwMode="white">
                <a:xfrm>
                  <a:off x="3078" y="111"/>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37" name="Line 74"/>
                <p:cNvSpPr>
                  <a:spLocks noChangeShapeType="1"/>
                </p:cNvSpPr>
                <p:nvPr/>
              </p:nvSpPr>
              <p:spPr bwMode="white">
                <a:xfrm>
                  <a:off x="3306" y="111"/>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grpSp>
          <p:grpSp>
            <p:nvGrpSpPr>
              <p:cNvPr id="11" name="Group 75"/>
              <p:cNvGrpSpPr/>
              <p:nvPr userDrawn="1"/>
            </p:nvGrpSpPr>
            <p:grpSpPr bwMode="auto">
              <a:xfrm>
                <a:off x="-1261" y="-1"/>
                <a:ext cx="2098" cy="1030"/>
                <a:chOff x="1208" y="109"/>
                <a:chExt cx="2098" cy="423"/>
              </a:xfrm>
            </p:grpSpPr>
            <p:sp>
              <p:nvSpPr>
                <p:cNvPr id="12" name="Line 76"/>
                <p:cNvSpPr>
                  <a:spLocks noChangeShapeType="1"/>
                </p:cNvSpPr>
                <p:nvPr/>
              </p:nvSpPr>
              <p:spPr bwMode="ltGray">
                <a:xfrm>
                  <a:off x="2850" y="110"/>
                  <a:ext cx="0" cy="142"/>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13" name="Line 77"/>
                <p:cNvSpPr>
                  <a:spLocks noChangeShapeType="1"/>
                </p:cNvSpPr>
                <p:nvPr/>
              </p:nvSpPr>
              <p:spPr bwMode="ltGray">
                <a:xfrm>
                  <a:off x="2972" y="332"/>
                  <a:ext cx="70" cy="0"/>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14" name="Line 78"/>
                <p:cNvSpPr>
                  <a:spLocks noChangeShapeType="1"/>
                </p:cNvSpPr>
                <p:nvPr/>
              </p:nvSpPr>
              <p:spPr bwMode="ltGray">
                <a:xfrm>
                  <a:off x="3078" y="350"/>
                  <a:ext cx="0" cy="28"/>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15" name="Line 79"/>
                <p:cNvSpPr>
                  <a:spLocks noChangeShapeType="1"/>
                </p:cNvSpPr>
                <p:nvPr/>
              </p:nvSpPr>
              <p:spPr bwMode="ltGray">
                <a:xfrm>
                  <a:off x="3306" y="450"/>
                  <a:ext cx="0" cy="79"/>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16" name="Line 80"/>
                <p:cNvSpPr>
                  <a:spLocks noChangeShapeType="1"/>
                </p:cNvSpPr>
                <p:nvPr/>
              </p:nvSpPr>
              <p:spPr bwMode="ltGray">
                <a:xfrm>
                  <a:off x="2166" y="114"/>
                  <a:ext cx="0" cy="62"/>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17" name="Line 81"/>
                <p:cNvSpPr>
                  <a:spLocks noChangeShapeType="1"/>
                </p:cNvSpPr>
                <p:nvPr/>
              </p:nvSpPr>
              <p:spPr bwMode="ltGray">
                <a:xfrm>
                  <a:off x="1938" y="111"/>
                  <a:ext cx="0" cy="337"/>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18" name="Line 82"/>
                <p:cNvSpPr>
                  <a:spLocks noChangeShapeType="1"/>
                </p:cNvSpPr>
                <p:nvPr/>
              </p:nvSpPr>
              <p:spPr bwMode="ltGray">
                <a:xfrm flipH="1">
                  <a:off x="1912" y="332"/>
                  <a:ext cx="68" cy="0"/>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19" name="Line 83"/>
                <p:cNvSpPr>
                  <a:spLocks noChangeShapeType="1"/>
                </p:cNvSpPr>
                <p:nvPr/>
              </p:nvSpPr>
              <p:spPr bwMode="ltGray">
                <a:xfrm>
                  <a:off x="1778" y="332"/>
                  <a:ext cx="60" cy="0"/>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20" name="Line 84"/>
                <p:cNvSpPr>
                  <a:spLocks noChangeShapeType="1"/>
                </p:cNvSpPr>
                <p:nvPr/>
              </p:nvSpPr>
              <p:spPr bwMode="ltGray">
                <a:xfrm flipH="1">
                  <a:off x="1578" y="332"/>
                  <a:ext cx="82" cy="0"/>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21" name="Line 85"/>
                <p:cNvSpPr>
                  <a:spLocks noChangeShapeType="1"/>
                </p:cNvSpPr>
                <p:nvPr/>
              </p:nvSpPr>
              <p:spPr bwMode="ltGray">
                <a:xfrm>
                  <a:off x="1208" y="332"/>
                  <a:ext cx="348" cy="0"/>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22" name="Line 86"/>
                <p:cNvSpPr>
                  <a:spLocks noChangeShapeType="1"/>
                </p:cNvSpPr>
                <p:nvPr/>
              </p:nvSpPr>
              <p:spPr bwMode="ltGray">
                <a:xfrm>
                  <a:off x="1480" y="234"/>
                  <a:ext cx="0" cy="298"/>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23" name="Line 87"/>
                <p:cNvSpPr>
                  <a:spLocks noChangeShapeType="1"/>
                </p:cNvSpPr>
                <p:nvPr/>
              </p:nvSpPr>
              <p:spPr bwMode="ltGray">
                <a:xfrm>
                  <a:off x="1254" y="252"/>
                  <a:ext cx="0" cy="156"/>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24" name="Line 88"/>
                <p:cNvSpPr>
                  <a:spLocks noChangeShapeType="1"/>
                </p:cNvSpPr>
                <p:nvPr/>
              </p:nvSpPr>
              <p:spPr bwMode="ltGray">
                <a:xfrm flipH="1" flipV="1">
                  <a:off x="1482" y="109"/>
                  <a:ext cx="0" cy="27"/>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25" name="Line 89"/>
                <p:cNvSpPr>
                  <a:spLocks noChangeShapeType="1"/>
                </p:cNvSpPr>
                <p:nvPr/>
              </p:nvSpPr>
              <p:spPr bwMode="ltGray">
                <a:xfrm>
                  <a:off x="1710" y="180"/>
                  <a:ext cx="0" cy="96"/>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26" name="Line 90"/>
                <p:cNvSpPr>
                  <a:spLocks noChangeShapeType="1"/>
                </p:cNvSpPr>
                <p:nvPr/>
              </p:nvSpPr>
              <p:spPr bwMode="ltGray">
                <a:xfrm flipV="1">
                  <a:off x="1710" y="111"/>
                  <a:ext cx="0" cy="22"/>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grpSp>
        </p:grpSp>
        <p:pic>
          <p:nvPicPr>
            <p:cNvPr id="7" name="Picture 91" descr="earth"/>
            <p:cNvPicPr>
              <a:picLocks noChangeAspect="1" noChangeArrowheads="1"/>
            </p:cNvPicPr>
            <p:nvPr userDrawn="1"/>
          </p:nvPicPr>
          <p:blipFill>
            <a:blip r:embed="rId2">
              <a:clrChange>
                <a:clrFrom>
                  <a:srgbClr val="000000"/>
                </a:clrFrom>
                <a:clrTo>
                  <a:srgbClr val="000000">
                    <a:alpha val="0"/>
                  </a:srgbClr>
                </a:clrTo>
              </a:clrChange>
            </a:blip>
            <a:srcRect/>
            <a:stretch>
              <a:fillRect/>
            </a:stretch>
          </p:blipFill>
          <p:spPr bwMode="gray">
            <a:xfrm>
              <a:off x="336" y="1566"/>
              <a:ext cx="690" cy="642"/>
            </a:xfrm>
            <a:prstGeom prst="rect">
              <a:avLst/>
            </a:prstGeom>
            <a:noFill/>
            <a:ln w="9525">
              <a:noFill/>
              <a:miter lim="800000"/>
              <a:headEnd/>
              <a:tailEnd/>
            </a:ln>
          </p:spPr>
        </p:pic>
      </p:grpSp>
      <p:sp>
        <p:nvSpPr>
          <p:cNvPr id="42076" name="Rectangle 92"/>
          <p:cNvSpPr>
            <a:spLocks noGrp="1" noChangeArrowheads="1"/>
          </p:cNvSpPr>
          <p:nvPr>
            <p:ph type="ctrTitle"/>
          </p:nvPr>
        </p:nvSpPr>
        <p:spPr>
          <a:xfrm>
            <a:off x="1828800" y="1828800"/>
            <a:ext cx="6934200" cy="2362200"/>
          </a:xfrm>
        </p:spPr>
        <p:txBody>
          <a:bodyPr/>
          <a:lstStyle>
            <a:lvl1pPr>
              <a:defRPr/>
            </a:lvl1pPr>
          </a:lstStyle>
          <a:p>
            <a:r>
              <a:rPr lang="zh-CN" altLang="en-US"/>
              <a:t>单击此处编辑母版标题样式</a:t>
            </a:r>
          </a:p>
        </p:txBody>
      </p:sp>
      <p:sp>
        <p:nvSpPr>
          <p:cNvPr id="42077" name="Rectangle 93"/>
          <p:cNvSpPr>
            <a:spLocks noGrp="1" noChangeArrowheads="1"/>
          </p:cNvSpPr>
          <p:nvPr>
            <p:ph type="subTitle" idx="1"/>
          </p:nvPr>
        </p:nvSpPr>
        <p:spPr>
          <a:xfrm>
            <a:off x="1828800" y="4572000"/>
            <a:ext cx="6934200" cy="1295400"/>
          </a:xfrm>
        </p:spPr>
        <p:txBody>
          <a:bodyPr/>
          <a:lstStyle>
            <a:lvl1pPr marL="0" indent="0">
              <a:buFontTx/>
              <a:buNone/>
              <a:defRPr/>
            </a:lvl1pPr>
          </a:lstStyle>
          <a:p>
            <a:r>
              <a:rPr lang="zh-CN" altLang="en-US"/>
              <a:t>单击此处编辑母版副标题样式</a:t>
            </a:r>
          </a:p>
        </p:txBody>
      </p:sp>
      <p:sp>
        <p:nvSpPr>
          <p:cNvPr id="94" name="Rectangle 94"/>
          <p:cNvSpPr>
            <a:spLocks noGrp="1" noChangeArrowheads="1"/>
          </p:cNvSpPr>
          <p:nvPr>
            <p:ph type="dt" sz="half" idx="10"/>
          </p:nvPr>
        </p:nvSpPr>
        <p:spPr>
          <a:xfrm>
            <a:off x="533400" y="6324600"/>
            <a:ext cx="1905000" cy="457200"/>
          </a:xfrm>
        </p:spPr>
        <p:txBody>
          <a:bodyPr/>
          <a:lstStyle>
            <a:lvl1pPr>
              <a:defRPr/>
            </a:lvl1pPr>
          </a:lstStyle>
          <a:p>
            <a:pPr>
              <a:defRPr/>
            </a:pPr>
            <a:endParaRPr lang="en-US" altLang="zh-CN"/>
          </a:p>
        </p:txBody>
      </p:sp>
      <p:sp>
        <p:nvSpPr>
          <p:cNvPr id="95" name="Rectangle 95"/>
          <p:cNvSpPr>
            <a:spLocks noGrp="1" noChangeArrowheads="1"/>
          </p:cNvSpPr>
          <p:nvPr>
            <p:ph type="ftr" sz="quarter" idx="11"/>
          </p:nvPr>
        </p:nvSpPr>
        <p:spPr>
          <a:xfrm>
            <a:off x="3200400" y="6324600"/>
            <a:ext cx="2895600" cy="457200"/>
          </a:xfrm>
        </p:spPr>
        <p:txBody>
          <a:bodyPr/>
          <a:lstStyle>
            <a:lvl1pPr>
              <a:defRPr/>
            </a:lvl1pPr>
          </a:lstStyle>
          <a:p>
            <a:pPr>
              <a:defRPr/>
            </a:pPr>
            <a:endParaRPr lang="en-US" altLang="zh-CN"/>
          </a:p>
        </p:txBody>
      </p:sp>
      <p:sp>
        <p:nvSpPr>
          <p:cNvPr id="96" name="Rectangle 96"/>
          <p:cNvSpPr>
            <a:spLocks noGrp="1" noChangeArrowheads="1"/>
          </p:cNvSpPr>
          <p:nvPr>
            <p:ph type="sldNum" sz="quarter" idx="12"/>
          </p:nvPr>
        </p:nvSpPr>
        <p:spPr>
          <a:xfrm>
            <a:off x="6858000" y="6324600"/>
            <a:ext cx="1905000" cy="457200"/>
          </a:xfrm>
        </p:spPr>
        <p:txBody>
          <a:bodyPr/>
          <a:lstStyle>
            <a:lvl1pPr>
              <a:defRPr/>
            </a:lvl1pPr>
          </a:lstStyle>
          <a:p>
            <a:pPr>
              <a:defRPr/>
            </a:pPr>
            <a:fld id="{97517661-BECB-4B43-BBFD-7AC8C72C4CD9}"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3F75F45C-C576-4A66-877D-3C4CF9281B01}"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05563" y="930275"/>
            <a:ext cx="2052637" cy="53324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46063" y="930275"/>
            <a:ext cx="6007100" cy="53324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6F24F544-7655-4A8C-835C-B7E3C1C1502C}"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46063" y="930275"/>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2147888"/>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47888"/>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E8260BF8-8BF0-4B12-9850-6ABBE90663E5}"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246063" y="930275"/>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2147888"/>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85800" y="4281488"/>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268E035E-BDEB-4BE8-B526-5FB6C322D6CC}"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246063" y="930275"/>
            <a:ext cx="7772400" cy="114300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685800" y="2147888"/>
            <a:ext cx="7772400" cy="4114800"/>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B607305-D754-4C01-8136-B9512DBD04DD}" type="slidenum">
              <a:rPr lang="en-US" altLang="zh-CN"/>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46063" y="930275"/>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2147888"/>
            <a:ext cx="7772400" cy="4114800"/>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6F4A569D-DD7B-4EA8-B13A-9107AD9620C2}" type="slidenum">
              <a:rPr lang="en-US" altLang="zh-CN"/>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p:nvPr/>
        </p:nvGrpSpPr>
        <p:grpSpPr bwMode="auto">
          <a:xfrm>
            <a:off x="0" y="0"/>
            <a:ext cx="9144000" cy="6858000"/>
            <a:chOff x="0" y="0"/>
            <a:chExt cx="5760" cy="4320"/>
          </a:xfrm>
        </p:grpSpPr>
        <p:sp>
          <p:nvSpPr>
            <p:cNvPr id="5" name="Rectangle 3"/>
            <p:cNvSpPr>
              <a:spLocks noChangeArrowheads="1"/>
            </p:cNvSpPr>
            <p:nvPr/>
          </p:nvSpPr>
          <p:spPr bwMode="hidden">
            <a:xfrm>
              <a:off x="0" y="0"/>
              <a:ext cx="2208" cy="4320"/>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pPr algn="ctr">
                <a:defRPr/>
              </a:pPr>
              <a:endParaRPr kumimoji="0" lang="zh-CN" altLang="zh-CN" sz="2400">
                <a:ea typeface="宋体" pitchFamily="2" charset="-122"/>
              </a:endParaRPr>
            </a:p>
          </p:txBody>
        </p:sp>
        <p:sp>
          <p:nvSpPr>
            <p:cNvPr id="6" name="Rectangle 4"/>
            <p:cNvSpPr>
              <a:spLocks noChangeArrowheads="1"/>
            </p:cNvSpPr>
            <p:nvPr/>
          </p:nvSpPr>
          <p:spPr bwMode="hidden">
            <a:xfrm>
              <a:off x="1081" y="1065"/>
              <a:ext cx="4679" cy="1596"/>
            </a:xfrm>
            <a:prstGeom prst="rect">
              <a:avLst/>
            </a:prstGeom>
            <a:solidFill>
              <a:schemeClr val="bg2"/>
            </a:solidFill>
            <a:ln w="9525">
              <a:noFill/>
              <a:miter lim="800000"/>
            </a:ln>
          </p:spPr>
          <p:txBody>
            <a:bodyPr/>
            <a:lstStyle/>
            <a:p>
              <a:pPr>
                <a:defRPr/>
              </a:pPr>
              <a:endParaRPr kumimoji="0" lang="zh-CN" altLang="zh-CN" sz="2400">
                <a:ea typeface="宋体" pitchFamily="2" charset="-122"/>
              </a:endParaRPr>
            </a:p>
          </p:txBody>
        </p:sp>
        <p:grpSp>
          <p:nvGrpSpPr>
            <p:cNvPr id="7" name="Group 5"/>
            <p:cNvGrpSpPr/>
            <p:nvPr/>
          </p:nvGrpSpPr>
          <p:grpSpPr bwMode="auto">
            <a:xfrm>
              <a:off x="0" y="672"/>
              <a:ext cx="1806" cy="1989"/>
              <a:chOff x="0" y="672"/>
              <a:chExt cx="1806" cy="1989"/>
            </a:xfrm>
          </p:grpSpPr>
          <p:sp>
            <p:nvSpPr>
              <p:cNvPr id="8" name="Rectangle 6"/>
              <p:cNvSpPr>
                <a:spLocks noChangeArrowheads="1"/>
              </p:cNvSpPr>
              <p:nvPr userDrawn="1"/>
            </p:nvSpPr>
            <p:spPr bwMode="auto">
              <a:xfrm>
                <a:off x="361" y="2257"/>
                <a:ext cx="363" cy="404"/>
              </a:xfrm>
              <a:prstGeom prst="rect">
                <a:avLst/>
              </a:prstGeom>
              <a:solidFill>
                <a:schemeClr val="accent2"/>
              </a:solidFill>
              <a:ln w="9525">
                <a:noFill/>
                <a:miter lim="800000"/>
              </a:ln>
            </p:spPr>
            <p:txBody>
              <a:bodyPr/>
              <a:lstStyle/>
              <a:p>
                <a:pPr>
                  <a:defRPr/>
                </a:pPr>
                <a:endParaRPr kumimoji="0" lang="zh-CN" altLang="zh-CN" sz="2400">
                  <a:ea typeface="宋体" pitchFamily="2" charset="-122"/>
                </a:endParaRPr>
              </a:p>
            </p:txBody>
          </p:sp>
          <p:sp>
            <p:nvSpPr>
              <p:cNvPr id="9" name="Rectangle 7"/>
              <p:cNvSpPr>
                <a:spLocks noChangeArrowheads="1"/>
              </p:cNvSpPr>
              <p:nvPr userDrawn="1"/>
            </p:nvSpPr>
            <p:spPr bwMode="auto">
              <a:xfrm>
                <a:off x="1081" y="1065"/>
                <a:ext cx="362" cy="405"/>
              </a:xfrm>
              <a:prstGeom prst="rect">
                <a:avLst/>
              </a:prstGeom>
              <a:solidFill>
                <a:schemeClr val="folHlink"/>
              </a:solidFill>
              <a:ln w="9525">
                <a:noFill/>
                <a:miter lim="800000"/>
              </a:ln>
            </p:spPr>
            <p:txBody>
              <a:bodyPr/>
              <a:lstStyle/>
              <a:p>
                <a:pPr>
                  <a:defRPr/>
                </a:pPr>
                <a:endParaRPr kumimoji="0" lang="zh-CN" altLang="zh-CN" sz="2400">
                  <a:ea typeface="宋体" pitchFamily="2" charset="-122"/>
                </a:endParaRPr>
              </a:p>
            </p:txBody>
          </p:sp>
          <p:sp>
            <p:nvSpPr>
              <p:cNvPr id="10" name="Rectangle 8"/>
              <p:cNvSpPr>
                <a:spLocks noChangeArrowheads="1"/>
              </p:cNvSpPr>
              <p:nvPr userDrawn="1"/>
            </p:nvSpPr>
            <p:spPr bwMode="auto">
              <a:xfrm>
                <a:off x="1437" y="672"/>
                <a:ext cx="369" cy="400"/>
              </a:xfrm>
              <a:prstGeom prst="rect">
                <a:avLst/>
              </a:prstGeom>
              <a:solidFill>
                <a:schemeClr val="folHlink"/>
              </a:solidFill>
              <a:ln w="9525">
                <a:noFill/>
                <a:miter lim="800000"/>
              </a:ln>
            </p:spPr>
            <p:txBody>
              <a:bodyPr/>
              <a:lstStyle/>
              <a:p>
                <a:pPr>
                  <a:defRPr/>
                </a:pPr>
                <a:endParaRPr kumimoji="0" lang="zh-CN" altLang="zh-CN" sz="2400">
                  <a:ea typeface="宋体" pitchFamily="2" charset="-122"/>
                </a:endParaRPr>
              </a:p>
            </p:txBody>
          </p:sp>
          <p:sp>
            <p:nvSpPr>
              <p:cNvPr id="11" name="Rectangle 9"/>
              <p:cNvSpPr>
                <a:spLocks noChangeArrowheads="1"/>
              </p:cNvSpPr>
              <p:nvPr userDrawn="1"/>
            </p:nvSpPr>
            <p:spPr bwMode="auto">
              <a:xfrm>
                <a:off x="719" y="2257"/>
                <a:ext cx="368" cy="404"/>
              </a:xfrm>
              <a:prstGeom prst="rect">
                <a:avLst/>
              </a:prstGeom>
              <a:solidFill>
                <a:schemeClr val="bg2"/>
              </a:solidFill>
              <a:ln w="9525">
                <a:noFill/>
                <a:miter lim="800000"/>
              </a:ln>
            </p:spPr>
            <p:txBody>
              <a:bodyPr/>
              <a:lstStyle/>
              <a:p>
                <a:pPr>
                  <a:defRPr/>
                </a:pPr>
                <a:endParaRPr kumimoji="0" lang="zh-CN" altLang="zh-CN" sz="2400">
                  <a:ea typeface="宋体" pitchFamily="2" charset="-122"/>
                </a:endParaRPr>
              </a:p>
            </p:txBody>
          </p:sp>
          <p:sp>
            <p:nvSpPr>
              <p:cNvPr id="12" name="Rectangle 10"/>
              <p:cNvSpPr>
                <a:spLocks noChangeArrowheads="1"/>
              </p:cNvSpPr>
              <p:nvPr userDrawn="1"/>
            </p:nvSpPr>
            <p:spPr bwMode="auto">
              <a:xfrm>
                <a:off x="1437" y="1065"/>
                <a:ext cx="369" cy="405"/>
              </a:xfrm>
              <a:prstGeom prst="rect">
                <a:avLst/>
              </a:prstGeom>
              <a:solidFill>
                <a:schemeClr val="accent2"/>
              </a:solidFill>
              <a:ln w="9525">
                <a:noFill/>
                <a:miter lim="800000"/>
              </a:ln>
            </p:spPr>
            <p:txBody>
              <a:bodyPr/>
              <a:lstStyle/>
              <a:p>
                <a:pPr>
                  <a:defRPr/>
                </a:pPr>
                <a:endParaRPr kumimoji="0" lang="zh-CN" altLang="zh-CN" sz="2400">
                  <a:ea typeface="宋体" pitchFamily="2" charset="-122"/>
                </a:endParaRPr>
              </a:p>
            </p:txBody>
          </p:sp>
          <p:sp>
            <p:nvSpPr>
              <p:cNvPr id="13" name="Rectangle 11"/>
              <p:cNvSpPr>
                <a:spLocks noChangeArrowheads="1"/>
              </p:cNvSpPr>
              <p:nvPr userDrawn="1"/>
            </p:nvSpPr>
            <p:spPr bwMode="auto">
              <a:xfrm>
                <a:off x="719" y="1464"/>
                <a:ext cx="368" cy="399"/>
              </a:xfrm>
              <a:prstGeom prst="rect">
                <a:avLst/>
              </a:prstGeom>
              <a:solidFill>
                <a:schemeClr val="folHlink"/>
              </a:solidFill>
              <a:ln w="9525">
                <a:noFill/>
                <a:miter lim="800000"/>
              </a:ln>
            </p:spPr>
            <p:txBody>
              <a:bodyPr/>
              <a:lstStyle/>
              <a:p>
                <a:pPr>
                  <a:defRPr/>
                </a:pPr>
                <a:endParaRPr kumimoji="0" lang="zh-CN" altLang="zh-CN" sz="2400">
                  <a:ea typeface="宋体" pitchFamily="2" charset="-122"/>
                </a:endParaRPr>
              </a:p>
            </p:txBody>
          </p:sp>
          <p:sp>
            <p:nvSpPr>
              <p:cNvPr id="14" name="Rectangle 12"/>
              <p:cNvSpPr>
                <a:spLocks noChangeArrowheads="1"/>
              </p:cNvSpPr>
              <p:nvPr userDrawn="1"/>
            </p:nvSpPr>
            <p:spPr bwMode="auto">
              <a:xfrm>
                <a:off x="0" y="1464"/>
                <a:ext cx="367" cy="399"/>
              </a:xfrm>
              <a:prstGeom prst="rect">
                <a:avLst/>
              </a:prstGeom>
              <a:solidFill>
                <a:schemeClr val="bg2"/>
              </a:solidFill>
              <a:ln w="9525">
                <a:noFill/>
                <a:miter lim="800000"/>
              </a:ln>
            </p:spPr>
            <p:txBody>
              <a:bodyPr/>
              <a:lstStyle/>
              <a:p>
                <a:pPr>
                  <a:defRPr/>
                </a:pPr>
                <a:endParaRPr kumimoji="0" lang="zh-CN" altLang="zh-CN" sz="2400">
                  <a:ea typeface="宋体" pitchFamily="2" charset="-122"/>
                </a:endParaRPr>
              </a:p>
            </p:txBody>
          </p:sp>
          <p:sp>
            <p:nvSpPr>
              <p:cNvPr id="15" name="Rectangle 13"/>
              <p:cNvSpPr>
                <a:spLocks noChangeArrowheads="1"/>
              </p:cNvSpPr>
              <p:nvPr userDrawn="1"/>
            </p:nvSpPr>
            <p:spPr bwMode="auto">
              <a:xfrm>
                <a:off x="1081" y="1464"/>
                <a:ext cx="362" cy="399"/>
              </a:xfrm>
              <a:prstGeom prst="rect">
                <a:avLst/>
              </a:prstGeom>
              <a:solidFill>
                <a:schemeClr val="accent2"/>
              </a:solidFill>
              <a:ln w="9525">
                <a:noFill/>
                <a:miter lim="800000"/>
              </a:ln>
            </p:spPr>
            <p:txBody>
              <a:bodyPr/>
              <a:lstStyle/>
              <a:p>
                <a:pPr>
                  <a:defRPr/>
                </a:pPr>
                <a:endParaRPr kumimoji="0" lang="zh-CN" altLang="zh-CN" sz="2400">
                  <a:ea typeface="宋体" pitchFamily="2" charset="-122"/>
                </a:endParaRPr>
              </a:p>
            </p:txBody>
          </p:sp>
          <p:sp>
            <p:nvSpPr>
              <p:cNvPr id="16" name="Rectangle 14"/>
              <p:cNvSpPr>
                <a:spLocks noChangeArrowheads="1"/>
              </p:cNvSpPr>
              <p:nvPr userDrawn="1"/>
            </p:nvSpPr>
            <p:spPr bwMode="auto">
              <a:xfrm>
                <a:off x="361" y="1857"/>
                <a:ext cx="363" cy="406"/>
              </a:xfrm>
              <a:prstGeom prst="rect">
                <a:avLst/>
              </a:prstGeom>
              <a:solidFill>
                <a:schemeClr val="folHlink"/>
              </a:solidFill>
              <a:ln w="9525">
                <a:noFill/>
                <a:miter lim="800000"/>
              </a:ln>
            </p:spPr>
            <p:txBody>
              <a:bodyPr/>
              <a:lstStyle/>
              <a:p>
                <a:pPr>
                  <a:defRPr/>
                </a:pPr>
                <a:endParaRPr kumimoji="0" lang="zh-CN" altLang="zh-CN" sz="2400">
                  <a:ea typeface="宋体" pitchFamily="2" charset="-122"/>
                </a:endParaRPr>
              </a:p>
            </p:txBody>
          </p:sp>
          <p:sp>
            <p:nvSpPr>
              <p:cNvPr id="17" name="Rectangle 15"/>
              <p:cNvSpPr>
                <a:spLocks noChangeArrowheads="1"/>
              </p:cNvSpPr>
              <p:nvPr userDrawn="1"/>
            </p:nvSpPr>
            <p:spPr bwMode="auto">
              <a:xfrm>
                <a:off x="719" y="1857"/>
                <a:ext cx="368" cy="406"/>
              </a:xfrm>
              <a:prstGeom prst="rect">
                <a:avLst/>
              </a:prstGeom>
              <a:solidFill>
                <a:schemeClr val="accent2"/>
              </a:solidFill>
              <a:ln w="9525">
                <a:noFill/>
                <a:miter lim="800000"/>
              </a:ln>
            </p:spPr>
            <p:txBody>
              <a:bodyPr/>
              <a:lstStyle/>
              <a:p>
                <a:pPr>
                  <a:defRPr/>
                </a:pPr>
                <a:endParaRPr kumimoji="0" lang="zh-CN" altLang="zh-CN" sz="2400">
                  <a:ea typeface="宋体" pitchFamily="2" charset="-122"/>
                </a:endParaRPr>
              </a:p>
            </p:txBody>
          </p:sp>
        </p:grpSp>
      </p:grpSp>
      <p:sp>
        <p:nvSpPr>
          <p:cNvPr id="18" name="Rectangle 21"/>
          <p:cNvSpPr>
            <a:spLocks noChangeArrowheads="1"/>
          </p:cNvSpPr>
          <p:nvPr userDrawn="1"/>
        </p:nvSpPr>
        <p:spPr bwMode="gray">
          <a:xfrm>
            <a:off x="755650" y="476250"/>
            <a:ext cx="74613" cy="6035675"/>
          </a:xfrm>
          <a:prstGeom prst="rect">
            <a:avLst/>
          </a:prstGeom>
          <a:gradFill rotWithShape="0">
            <a:gsLst>
              <a:gs pos="0">
                <a:srgbClr val="0000FF"/>
              </a:gs>
              <a:gs pos="100000">
                <a:srgbClr val="FFFFFF"/>
              </a:gs>
            </a:gsLst>
            <a:lin ang="5400000" scaled="1"/>
          </a:gradFill>
          <a:ln w="9525">
            <a:noFill/>
            <a:miter lim="800000"/>
          </a:ln>
          <a:effectLst/>
        </p:spPr>
        <p:txBody>
          <a:bodyPr wrap="none" anchor="ctr"/>
          <a:lstStyle/>
          <a:p>
            <a:pPr algn="ctr">
              <a:defRPr/>
            </a:pPr>
            <a:endParaRPr lang="zh-CN" altLang="zh-CN" sz="2400">
              <a:latin typeface="Tahoma" pitchFamily="34" charset="0"/>
              <a:ea typeface="宋体" pitchFamily="2" charset="-122"/>
            </a:endParaRPr>
          </a:p>
        </p:txBody>
      </p:sp>
      <p:sp>
        <p:nvSpPr>
          <p:cNvPr id="233491"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zh-CN" altLang="en-US"/>
              <a:t>单击此处编辑母版标题样式</a:t>
            </a:r>
          </a:p>
        </p:txBody>
      </p:sp>
      <p:sp>
        <p:nvSpPr>
          <p:cNvPr id="233492"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r>
              <a:rPr lang="zh-CN" altLang="en-US"/>
              <a:t>单击此处编辑母版副标题样式</a:t>
            </a:r>
          </a:p>
        </p:txBody>
      </p:sp>
      <p:sp>
        <p:nvSpPr>
          <p:cNvPr id="19"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en-US" altLang="zh-CN"/>
          </a:p>
        </p:txBody>
      </p:sp>
      <p:sp>
        <p:nvSpPr>
          <p:cNvPr id="20" name="Rectangle 17"/>
          <p:cNvSpPr>
            <a:spLocks noGrp="1" noChangeArrowheads="1"/>
          </p:cNvSpPr>
          <p:nvPr>
            <p:ph type="ftr" sz="quarter" idx="11"/>
          </p:nvPr>
        </p:nvSpPr>
        <p:spPr/>
        <p:txBody>
          <a:bodyPr/>
          <a:lstStyle>
            <a:lvl1pPr>
              <a:defRPr/>
            </a:lvl1pPr>
          </a:lstStyle>
          <a:p>
            <a:pPr>
              <a:defRPr/>
            </a:pPr>
            <a:endParaRPr lang="en-US" altLang="zh-CN"/>
          </a:p>
        </p:txBody>
      </p:sp>
      <p:sp>
        <p:nvSpPr>
          <p:cNvPr id="21" name="Rectangle 18"/>
          <p:cNvSpPr>
            <a:spLocks noGrp="1" noChangeArrowheads="1"/>
          </p:cNvSpPr>
          <p:nvPr>
            <p:ph type="sldNum" sz="quarter" idx="12"/>
          </p:nvPr>
        </p:nvSpPr>
        <p:spPr/>
        <p:txBody>
          <a:bodyPr/>
          <a:lstStyle>
            <a:lvl1pPr>
              <a:defRPr/>
            </a:lvl1pPr>
          </a:lstStyle>
          <a:p>
            <a:pPr>
              <a:defRPr/>
            </a:pPr>
            <a:fld id="{C2B46CD2-15DE-4407-8B69-01063DD14A56}" type="slidenum">
              <a:rPr lang="en-US" altLang="zh-CN"/>
              <a:t>‹#›</a:t>
            </a:fld>
            <a:endParaRPr lang="en-US" altLang="zh-CN"/>
          </a:p>
        </p:txBody>
      </p:sp>
    </p:spTree>
  </p:cSld>
  <p:clrMapOvr>
    <a:masterClrMapping/>
  </p:clrMapOvr>
  <p:transition>
    <p:zo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C5D34BA2-13F2-4C6B-90D1-BCB46F29EC52}" type="slidenum">
              <a:rPr lang="en-US" altLang="zh-CN"/>
              <a:t>‹#›</a:t>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transition>
    <p:zo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3DE204A2-6A05-42D6-BA06-74FFD161BB57}" type="slidenum">
              <a:rPr lang="en-US" altLang="zh-CN"/>
              <a:t>‹#›</a:t>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transition>
    <p:zo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40386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pPr>
              <a:defRPr/>
            </a:pPr>
            <a:fld id="{C99907A7-73D8-4533-B2D6-4EF6F318C57C}" type="slidenum">
              <a:rPr lang="en-US" altLang="zh-CN"/>
              <a:t>‹#›</a:t>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w="9525">
            <a:noFill/>
            <a:miter lim="800000"/>
          </a:ln>
        </p:spPr>
        <p:txBody>
          <a:bodyPr/>
          <a:lstStyle>
            <a:lvl1pPr>
              <a:defRPr/>
            </a:lvl1pPr>
          </a:lstStyle>
          <a:p>
            <a:pPr>
              <a:defRPr/>
            </a:pPr>
            <a:fld id="{402A6024-698E-4E53-8410-79FB5AAD454C}" type="slidenum">
              <a:rPr lang="en-US" altLang="zh-CN"/>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ftr" sz="quarter" idx="10"/>
          </p:nvPr>
        </p:nvSpPr>
        <p:spPr/>
        <p:txBody>
          <a:bodyPr/>
          <a:lstStyle>
            <a:lvl1pPr>
              <a:defRPr/>
            </a:lvl1pPr>
          </a:lstStyle>
          <a:p>
            <a:pPr>
              <a:defRPr/>
            </a:pPr>
            <a:endParaRPr lang="en-US" altLang="zh-CN"/>
          </a:p>
        </p:txBody>
      </p:sp>
      <p:sp>
        <p:nvSpPr>
          <p:cNvPr id="8" name="Rectangle 3"/>
          <p:cNvSpPr>
            <a:spLocks noGrp="1" noChangeArrowheads="1"/>
          </p:cNvSpPr>
          <p:nvPr>
            <p:ph type="sldNum" sz="quarter" idx="11"/>
          </p:nvPr>
        </p:nvSpPr>
        <p:spPr/>
        <p:txBody>
          <a:bodyPr/>
          <a:lstStyle>
            <a:lvl1pPr>
              <a:defRPr/>
            </a:lvl1pPr>
          </a:lstStyle>
          <a:p>
            <a:pPr>
              <a:defRPr/>
            </a:pPr>
            <a:fld id="{9589ABD0-51E0-46E4-8CEB-BD8FC0A194EF}" type="slidenum">
              <a:rPr lang="en-US" altLang="zh-CN"/>
              <a:t>‹#›</a:t>
            </a:fld>
            <a:endParaRPr lang="en-US" altLang="zh-CN"/>
          </a:p>
        </p:txBody>
      </p:sp>
      <p:sp>
        <p:nvSpPr>
          <p:cNvPr id="9"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transition>
    <p:zo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ftr" sz="quarter" idx="10"/>
          </p:nvPr>
        </p:nvSpPr>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a:defRPr/>
            </a:lvl1pPr>
          </a:lstStyle>
          <a:p>
            <a:pPr>
              <a:defRPr/>
            </a:pPr>
            <a:fld id="{27251AE3-39F5-42B1-BC6D-926F47143863}" type="slidenum">
              <a:rPr lang="en-US" altLang="zh-CN"/>
              <a:t>‹#›</a:t>
            </a:fld>
            <a:endParaRPr lang="en-US" altLang="zh-CN"/>
          </a:p>
        </p:txBody>
      </p:sp>
      <p:sp>
        <p:nvSpPr>
          <p:cNvPr id="5"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transition>
    <p:zo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p:txBody>
          <a:bodyPr/>
          <a:lstStyle>
            <a:lvl1pPr>
              <a:defRPr/>
            </a:lvl1pPr>
          </a:lstStyle>
          <a:p>
            <a:pPr>
              <a:defRPr/>
            </a:pPr>
            <a:endParaRPr lang="en-US" altLang="zh-CN"/>
          </a:p>
        </p:txBody>
      </p:sp>
      <p:sp>
        <p:nvSpPr>
          <p:cNvPr id="3" name="Rectangle 3"/>
          <p:cNvSpPr>
            <a:spLocks noGrp="1" noChangeArrowheads="1"/>
          </p:cNvSpPr>
          <p:nvPr>
            <p:ph type="sldNum" sz="quarter" idx="11"/>
          </p:nvPr>
        </p:nvSpPr>
        <p:spPr/>
        <p:txBody>
          <a:bodyPr/>
          <a:lstStyle>
            <a:lvl1pPr>
              <a:defRPr/>
            </a:lvl1pPr>
          </a:lstStyle>
          <a:p>
            <a:pPr>
              <a:defRPr/>
            </a:pPr>
            <a:fld id="{02A8CCA5-4A0E-470C-933E-8C2DB829AE29}" type="slidenum">
              <a:rPr lang="en-US" altLang="zh-CN"/>
              <a:t>‹#›</a:t>
            </a:fld>
            <a:endParaRPr lang="en-US" altLang="zh-CN"/>
          </a:p>
        </p:txBody>
      </p:sp>
      <p:sp>
        <p:nvSpPr>
          <p:cNvPr id="4"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transition>
    <p:zo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pPr>
              <a:defRPr/>
            </a:pPr>
            <a:fld id="{3FDBEB4F-2848-45BC-97BD-B0BFA2FCA5B3}" type="slidenum">
              <a:rPr lang="en-US" altLang="zh-CN"/>
              <a:t>‹#›</a:t>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transition>
    <p:zo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ftr" sz="quarter" idx="10"/>
          </p:nvPr>
        </p:nvSpPr>
        <p:spPr/>
        <p:txBody>
          <a:bodyPr/>
          <a:lstStyle>
            <a:lvl1pPr>
              <a:defRPr/>
            </a:lvl1pPr>
          </a:lstStyle>
          <a:p>
            <a:pPr>
              <a:defRPr/>
            </a:pPr>
            <a:endParaRPr lang="en-US" altLang="zh-CN"/>
          </a:p>
        </p:txBody>
      </p:sp>
      <p:sp>
        <p:nvSpPr>
          <p:cNvPr id="6" name="Rectangle 3"/>
          <p:cNvSpPr>
            <a:spLocks noGrp="1" noChangeArrowheads="1"/>
          </p:cNvSpPr>
          <p:nvPr>
            <p:ph type="sldNum" sz="quarter" idx="11"/>
          </p:nvPr>
        </p:nvSpPr>
        <p:spPr/>
        <p:txBody>
          <a:bodyPr/>
          <a:lstStyle>
            <a:lvl1pPr>
              <a:defRPr/>
            </a:lvl1pPr>
          </a:lstStyle>
          <a:p>
            <a:pPr>
              <a:defRPr/>
            </a:pPr>
            <a:fld id="{728496E4-0516-4460-99FE-7A1B727A66C2}" type="slidenum">
              <a:rPr lang="en-US" altLang="zh-CN"/>
              <a:t>‹#›</a:t>
            </a:fld>
            <a:endParaRPr lang="en-US" altLang="zh-CN"/>
          </a:p>
        </p:txBody>
      </p:sp>
      <p:sp>
        <p:nvSpPr>
          <p:cNvPr id="7"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transition>
    <p:zo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D42A53BF-DB0B-4FAD-9654-764089350288}" type="slidenum">
              <a:rPr lang="en-US" altLang="zh-CN"/>
              <a:t>‹#›</a:t>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transition>
    <p:zo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57200"/>
            <a:ext cx="2057400" cy="5410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57200"/>
            <a:ext cx="6019800" cy="54102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ftr" sz="quarter" idx="10"/>
          </p:nvPr>
        </p:nvSpPr>
        <p:spPr/>
        <p:txBody>
          <a:bodyPr/>
          <a:lstStyle>
            <a:lvl1pPr>
              <a:defRPr/>
            </a:lvl1pPr>
          </a:lstStyle>
          <a:p>
            <a:pPr>
              <a:defRPr/>
            </a:pPr>
            <a:endParaRPr lang="en-US" altLang="zh-CN"/>
          </a:p>
        </p:txBody>
      </p:sp>
      <p:sp>
        <p:nvSpPr>
          <p:cNvPr id="5" name="Rectangle 3"/>
          <p:cNvSpPr>
            <a:spLocks noGrp="1" noChangeArrowheads="1"/>
          </p:cNvSpPr>
          <p:nvPr>
            <p:ph type="sldNum" sz="quarter" idx="11"/>
          </p:nvPr>
        </p:nvSpPr>
        <p:spPr/>
        <p:txBody>
          <a:bodyPr/>
          <a:lstStyle>
            <a:lvl1pPr>
              <a:defRPr/>
            </a:lvl1pPr>
          </a:lstStyle>
          <a:p>
            <a:pPr>
              <a:defRPr/>
            </a:pPr>
            <a:fld id="{A8FF3693-3839-44CE-96E1-F7F5FC4E2EEA}" type="slidenum">
              <a:rPr lang="en-US" altLang="zh-CN"/>
              <a:t>‹#›</a:t>
            </a:fld>
            <a:endParaRPr lang="en-US" altLang="zh-CN"/>
          </a:p>
        </p:txBody>
      </p:sp>
      <p:sp>
        <p:nvSpPr>
          <p:cNvPr id="6"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transition>
    <p:zo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457200"/>
            <a:ext cx="8229600" cy="5410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2"/>
          <p:cNvSpPr>
            <a:spLocks noGrp="1" noChangeArrowheads="1"/>
          </p:cNvSpPr>
          <p:nvPr>
            <p:ph type="ftr" sz="quarter" idx="10"/>
          </p:nvPr>
        </p:nvSpPr>
        <p:spPr/>
        <p:txBody>
          <a:bodyPr/>
          <a:lstStyle>
            <a:lvl1pPr>
              <a:defRPr/>
            </a:lvl1pPr>
          </a:lstStyle>
          <a:p>
            <a:pPr>
              <a:defRPr/>
            </a:pPr>
            <a:endParaRPr lang="en-US" altLang="zh-CN"/>
          </a:p>
        </p:txBody>
      </p:sp>
      <p:sp>
        <p:nvSpPr>
          <p:cNvPr id="4" name="Rectangle 3"/>
          <p:cNvSpPr>
            <a:spLocks noGrp="1" noChangeArrowheads="1"/>
          </p:cNvSpPr>
          <p:nvPr>
            <p:ph type="sldNum" sz="quarter" idx="11"/>
          </p:nvPr>
        </p:nvSpPr>
        <p:spPr/>
        <p:txBody>
          <a:bodyPr/>
          <a:lstStyle>
            <a:lvl1pPr>
              <a:defRPr/>
            </a:lvl1pPr>
          </a:lstStyle>
          <a:p>
            <a:pPr>
              <a:defRPr/>
            </a:pPr>
            <a:fld id="{89D83E4E-3913-4719-B31D-B59BF3E66708}" type="slidenum">
              <a:rPr lang="en-US" altLang="zh-CN"/>
              <a:t>‹#›</a:t>
            </a:fld>
            <a:endParaRPr lang="en-US" altLang="zh-CN"/>
          </a:p>
        </p:txBody>
      </p:sp>
      <p:sp>
        <p:nvSpPr>
          <p:cNvPr id="5" name="Rectangle 16"/>
          <p:cNvSpPr>
            <a:spLocks noGrp="1" noChangeArrowheads="1"/>
          </p:cNvSpPr>
          <p:nvPr>
            <p:ph type="dt" sz="half" idx="12"/>
          </p:nvPr>
        </p:nvSpPr>
        <p:spPr/>
        <p:txBody>
          <a:bodyPr/>
          <a:lstStyle>
            <a:lvl1pPr>
              <a:defRPr/>
            </a:lvl1pPr>
          </a:lstStyle>
          <a:p>
            <a:pPr>
              <a:defRPr/>
            </a:pPr>
            <a:endParaRPr lang="en-US" altLang="zh-CN"/>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3579648-BC2F-4CC8-B79C-205DF9829422}"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2147888"/>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2147888"/>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8987087-CD87-483B-90D9-706E99E56907}"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1BBCDD5A-3DBB-4633-AD66-4E183E6EBFAA}"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5659DED8-B883-473E-B792-74BD7AA3D76F}"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E8A6AB4D-DE2E-4EDA-85D3-9E1DF9880B8D}"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C4093C13-1020-4930-9B46-30B6EE1E9831}"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72464FEF-17DE-4CA1-AC89-5D808946FE19}"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50000">
              <a:schemeClr val="bg1"/>
            </a:gs>
            <a:gs pos="100000">
              <a:schemeClr val="bg2"/>
            </a:gs>
          </a:gsLst>
          <a:lin ang="2700000" scaled="1"/>
        </a:gra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bwMode="auto">
          <a:xfrm>
            <a:off x="246063" y="930275"/>
            <a:ext cx="7772400" cy="11430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p>
        </p:txBody>
      </p:sp>
      <p:sp>
        <p:nvSpPr>
          <p:cNvPr id="52227" name="Rectangle 3"/>
          <p:cNvSpPr>
            <a:spLocks noGrp="1" noChangeArrowheads="1"/>
          </p:cNvSpPr>
          <p:nvPr>
            <p:ph type="body" idx="1"/>
          </p:nvPr>
        </p:nvSpPr>
        <p:spPr bwMode="auto">
          <a:xfrm>
            <a:off x="685800" y="2147888"/>
            <a:ext cx="7772400" cy="4114800"/>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0964" name="Rectangle 4"/>
          <p:cNvSpPr>
            <a:spLocks noGrp="1" noChangeArrowheads="1"/>
          </p:cNvSpPr>
          <p:nvPr>
            <p:ph type="dt" sz="half" idx="2"/>
          </p:nvPr>
        </p:nvSpPr>
        <p:spPr bwMode="auto">
          <a:xfrm>
            <a:off x="685800" y="6324600"/>
            <a:ext cx="1905000" cy="457200"/>
          </a:xfrm>
          <a:prstGeom prst="rect">
            <a:avLst/>
          </a:prstGeom>
          <a:noFill/>
          <a:ln w="9525">
            <a:noFill/>
            <a:miter lim="800000"/>
          </a:ln>
          <a:effectLst/>
        </p:spPr>
        <p:txBody>
          <a:bodyPr vert="horz" wrap="square" lIns="91440" tIns="45720" rIns="91440" bIns="45720" numCol="1" anchor="b" anchorCtr="0" compatLnSpc="1"/>
          <a:lstStyle>
            <a:lvl1pPr algn="l">
              <a:defRPr kumimoji="0" sz="1400">
                <a:ea typeface="宋体" pitchFamily="2" charset="-122"/>
              </a:defRPr>
            </a:lvl1pPr>
          </a:lstStyle>
          <a:p>
            <a:pPr>
              <a:defRPr/>
            </a:pPr>
            <a:endParaRPr lang="en-US" altLang="zh-CN"/>
          </a:p>
        </p:txBody>
      </p:sp>
      <p:sp>
        <p:nvSpPr>
          <p:cNvPr id="40965" name="Rectangle 5"/>
          <p:cNvSpPr>
            <a:spLocks noGrp="1" noChangeArrowheads="1"/>
          </p:cNvSpPr>
          <p:nvPr>
            <p:ph type="ftr" sz="quarter" idx="3"/>
          </p:nvPr>
        </p:nvSpPr>
        <p:spPr bwMode="auto">
          <a:xfrm>
            <a:off x="3124200" y="6324600"/>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kumimoji="0" sz="1400">
                <a:ea typeface="宋体" pitchFamily="2" charset="-122"/>
              </a:defRPr>
            </a:lvl1pPr>
          </a:lstStyle>
          <a:p>
            <a:pPr>
              <a:defRPr/>
            </a:pPr>
            <a:endParaRPr lang="en-US" altLang="zh-CN"/>
          </a:p>
        </p:txBody>
      </p:sp>
      <p:sp>
        <p:nvSpPr>
          <p:cNvPr id="40966" name="Rectangle 6"/>
          <p:cNvSpPr>
            <a:spLocks noGrp="1" noChangeArrowheads="1"/>
          </p:cNvSpPr>
          <p:nvPr>
            <p:ph type="sldNum" sz="quarter" idx="4"/>
          </p:nvPr>
        </p:nvSpPr>
        <p:spPr bwMode="auto">
          <a:xfrm>
            <a:off x="6553200" y="6324600"/>
            <a:ext cx="1905000" cy="457200"/>
          </a:xfrm>
          <a:prstGeom prst="rect">
            <a:avLst/>
          </a:prstGeom>
          <a:noFill/>
          <a:ln w="9525">
            <a:noFill/>
            <a:miter lim="800000"/>
          </a:ln>
          <a:effectLst/>
        </p:spPr>
        <p:txBody>
          <a:bodyPr vert="horz" wrap="square" lIns="91440" tIns="45720" rIns="91440" bIns="45720" numCol="1" anchor="b" anchorCtr="0" compatLnSpc="1"/>
          <a:lstStyle>
            <a:lvl1pPr algn="r">
              <a:defRPr kumimoji="0" sz="1400">
                <a:ea typeface="宋体" pitchFamily="2" charset="-122"/>
              </a:defRPr>
            </a:lvl1pPr>
          </a:lstStyle>
          <a:p>
            <a:pPr>
              <a:defRPr/>
            </a:pPr>
            <a:fld id="{63093704-B98A-49D3-AFF9-A66A71716897}" type="slidenum">
              <a:rPr lang="en-US" altLang="zh-CN"/>
              <a:t>‹#›</a:t>
            </a:fld>
            <a:endParaRPr lang="en-US" altLang="zh-CN"/>
          </a:p>
        </p:txBody>
      </p:sp>
      <p:grpSp>
        <p:nvGrpSpPr>
          <p:cNvPr id="52231" name="Group 7"/>
          <p:cNvGrpSpPr/>
          <p:nvPr/>
        </p:nvGrpSpPr>
        <p:grpSpPr bwMode="auto">
          <a:xfrm>
            <a:off x="261938" y="87313"/>
            <a:ext cx="8488362" cy="831850"/>
            <a:chOff x="165" y="55"/>
            <a:chExt cx="5347" cy="524"/>
          </a:xfrm>
        </p:grpSpPr>
        <p:grpSp>
          <p:nvGrpSpPr>
            <p:cNvPr id="52232" name="Group 8"/>
            <p:cNvGrpSpPr/>
            <p:nvPr userDrawn="1"/>
          </p:nvGrpSpPr>
          <p:grpSpPr bwMode="auto">
            <a:xfrm>
              <a:off x="664" y="104"/>
              <a:ext cx="4848" cy="432"/>
              <a:chOff x="664" y="104"/>
              <a:chExt cx="4848" cy="432"/>
            </a:xfrm>
          </p:grpSpPr>
          <p:sp>
            <p:nvSpPr>
              <p:cNvPr id="40969" name="Freeform 9"/>
              <p:cNvSpPr/>
              <p:nvPr/>
            </p:nvSpPr>
            <p:spPr bwMode="ltGray">
              <a:xfrm>
                <a:off x="664" y="104"/>
                <a:ext cx="4848" cy="432"/>
              </a:xfrm>
              <a:custGeom>
                <a:avLst/>
                <a:gdLst/>
                <a:ahLst/>
                <a:cxnLst>
                  <a:cxn ang="0">
                    <a:pos x="4848" y="48"/>
                  </a:cxn>
                  <a:cxn ang="0">
                    <a:pos x="4848" y="432"/>
                  </a:cxn>
                  <a:cxn ang="0">
                    <a:pos x="0" y="432"/>
                  </a:cxn>
                  <a:cxn ang="0">
                    <a:pos x="0" y="0"/>
                  </a:cxn>
                  <a:cxn ang="0">
                    <a:pos x="4848" y="0"/>
                  </a:cxn>
                  <a:cxn ang="0">
                    <a:pos x="4848" y="48"/>
                  </a:cxn>
                </a:cxnLst>
                <a:rect l="0" t="0" r="r" b="b"/>
                <a:pathLst>
                  <a:path w="4848" h="432">
                    <a:moveTo>
                      <a:pt x="4848" y="48"/>
                    </a:moveTo>
                    <a:lnTo>
                      <a:pt x="4848" y="432"/>
                    </a:lnTo>
                    <a:cubicBezTo>
                      <a:pt x="4848" y="432"/>
                      <a:pt x="2424" y="432"/>
                      <a:pt x="0" y="432"/>
                    </a:cubicBezTo>
                    <a:cubicBezTo>
                      <a:pt x="161" y="345"/>
                      <a:pt x="169" y="61"/>
                      <a:pt x="0" y="0"/>
                    </a:cubicBezTo>
                    <a:cubicBezTo>
                      <a:pt x="2424" y="0"/>
                      <a:pt x="4848" y="0"/>
                      <a:pt x="4848" y="0"/>
                    </a:cubicBezTo>
                    <a:lnTo>
                      <a:pt x="4848" y="48"/>
                    </a:lnTo>
                    <a:close/>
                  </a:path>
                </a:pathLst>
              </a:custGeom>
              <a:solidFill>
                <a:schemeClr val="hlink"/>
              </a:solidFill>
              <a:ln w="9525">
                <a:solidFill>
                  <a:schemeClr val="bg2"/>
                </a:solidFill>
                <a:round/>
              </a:ln>
              <a:effectLst/>
            </p:spPr>
            <p:txBody>
              <a:bodyPr wrap="none" anchor="ctr"/>
              <a:lstStyle/>
              <a:p>
                <a:pPr algn="ctr">
                  <a:defRPr/>
                </a:pPr>
                <a:endParaRPr lang="zh-CN" altLang="en-US">
                  <a:ea typeface="宋体" pitchFamily="2" charset="-122"/>
                </a:endParaRPr>
              </a:p>
            </p:txBody>
          </p:sp>
          <p:grpSp>
            <p:nvGrpSpPr>
              <p:cNvPr id="52235" name="Group 10"/>
              <p:cNvGrpSpPr/>
              <p:nvPr/>
            </p:nvGrpSpPr>
            <p:grpSpPr bwMode="auto">
              <a:xfrm>
                <a:off x="1195" y="104"/>
                <a:ext cx="3827" cy="429"/>
                <a:chOff x="1021" y="240"/>
                <a:chExt cx="3827" cy="429"/>
              </a:xfrm>
            </p:grpSpPr>
            <p:grpSp>
              <p:nvGrpSpPr>
                <p:cNvPr id="52284" name="Group 11"/>
                <p:cNvGrpSpPr/>
                <p:nvPr/>
              </p:nvGrpSpPr>
              <p:grpSpPr bwMode="auto">
                <a:xfrm>
                  <a:off x="1021" y="241"/>
                  <a:ext cx="2208" cy="427"/>
                  <a:chOff x="1021" y="241"/>
                  <a:chExt cx="2208" cy="427"/>
                </a:xfrm>
              </p:grpSpPr>
              <p:sp>
                <p:nvSpPr>
                  <p:cNvPr id="40972" name="Freeform 12"/>
                  <p:cNvSpPr/>
                  <p:nvPr/>
                </p:nvSpPr>
                <p:spPr bwMode="ltGray">
                  <a:xfrm>
                    <a:off x="2257" y="633"/>
                    <a:ext cx="7" cy="8"/>
                  </a:xfrm>
                  <a:custGeom>
                    <a:avLst/>
                    <a:gdLst/>
                    <a:ahLst/>
                    <a:cxnLst>
                      <a:cxn ang="0">
                        <a:pos x="5" y="11"/>
                      </a:cxn>
                      <a:cxn ang="0">
                        <a:pos x="15" y="5"/>
                      </a:cxn>
                      <a:cxn ang="0">
                        <a:pos x="13" y="17"/>
                      </a:cxn>
                      <a:cxn ang="0">
                        <a:pos x="5" y="11"/>
                      </a:cxn>
                    </a:cxnLst>
                    <a:rect l="0" t="0" r="r" b="b"/>
                    <a:pathLst>
                      <a:path w="15" h="23">
                        <a:moveTo>
                          <a:pt x="5" y="11"/>
                        </a:moveTo>
                        <a:cubicBezTo>
                          <a:pt x="2" y="1"/>
                          <a:pt x="7" y="0"/>
                          <a:pt x="15" y="5"/>
                        </a:cubicBezTo>
                        <a:cubicBezTo>
                          <a:pt x="14" y="9"/>
                          <a:pt x="15" y="13"/>
                          <a:pt x="13" y="17"/>
                        </a:cubicBezTo>
                        <a:cubicBezTo>
                          <a:pt x="9" y="23"/>
                          <a:pt x="0" y="16"/>
                          <a:pt x="5" y="11"/>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73" name="Freeform 13"/>
                  <p:cNvSpPr/>
                  <p:nvPr/>
                </p:nvSpPr>
                <p:spPr bwMode="ltGray">
                  <a:xfrm>
                    <a:off x="2332" y="660"/>
                    <a:ext cx="9" cy="8"/>
                  </a:xfrm>
                  <a:custGeom>
                    <a:avLst/>
                    <a:gdLst/>
                    <a:ahLst/>
                    <a:cxnLst>
                      <a:cxn ang="0">
                        <a:pos x="3" y="13"/>
                      </a:cxn>
                      <a:cxn ang="0">
                        <a:pos x="11" y="3"/>
                      </a:cxn>
                      <a:cxn ang="0">
                        <a:pos x="7" y="19"/>
                      </a:cxn>
                      <a:cxn ang="0">
                        <a:pos x="3" y="13"/>
                      </a:cxn>
                    </a:cxnLst>
                    <a:rect l="0" t="0" r="r" b="b"/>
                    <a:pathLst>
                      <a:path w="20" h="23">
                        <a:moveTo>
                          <a:pt x="3" y="13"/>
                        </a:moveTo>
                        <a:cubicBezTo>
                          <a:pt x="0" y="5"/>
                          <a:pt x="2" y="0"/>
                          <a:pt x="11" y="3"/>
                        </a:cubicBezTo>
                        <a:cubicBezTo>
                          <a:pt x="16" y="10"/>
                          <a:pt x="20" y="23"/>
                          <a:pt x="7" y="19"/>
                        </a:cubicBezTo>
                        <a:cubicBezTo>
                          <a:pt x="6" y="17"/>
                          <a:pt x="3" y="13"/>
                          <a:pt x="3" y="13"/>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74" name="Freeform 14"/>
                  <p:cNvSpPr/>
                  <p:nvPr/>
                </p:nvSpPr>
                <p:spPr bwMode="ltGray">
                  <a:xfrm>
                    <a:off x="2120" y="616"/>
                    <a:ext cx="13" cy="14"/>
                  </a:xfrm>
                  <a:custGeom>
                    <a:avLst/>
                    <a:gdLst/>
                    <a:ahLst/>
                    <a:cxnLst>
                      <a:cxn ang="0">
                        <a:pos x="16" y="33"/>
                      </a:cxn>
                      <a:cxn ang="0">
                        <a:pos x="8" y="21"/>
                      </a:cxn>
                      <a:cxn ang="0">
                        <a:pos x="0" y="9"/>
                      </a:cxn>
                      <a:cxn ang="0">
                        <a:pos x="16" y="3"/>
                      </a:cxn>
                      <a:cxn ang="0">
                        <a:pos x="30" y="23"/>
                      </a:cxn>
                      <a:cxn ang="0">
                        <a:pos x="28" y="31"/>
                      </a:cxn>
                      <a:cxn ang="0">
                        <a:pos x="16" y="3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75" name="Freeform 15"/>
                  <p:cNvSpPr/>
                  <p:nvPr/>
                </p:nvSpPr>
                <p:spPr bwMode="ltGray">
                  <a:xfrm>
                    <a:off x="1967" y="629"/>
                    <a:ext cx="11" cy="5"/>
                  </a:xfrm>
                  <a:custGeom>
                    <a:avLst/>
                    <a:gdLst/>
                    <a:ahLst/>
                    <a:cxnLst>
                      <a:cxn ang="0">
                        <a:pos x="15" y="16"/>
                      </a:cxn>
                      <a:cxn ang="0">
                        <a:pos x="3" y="8"/>
                      </a:cxn>
                      <a:cxn ang="0">
                        <a:pos x="15" y="0"/>
                      </a:cxn>
                      <a:cxn ang="0">
                        <a:pos x="15" y="16"/>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76" name="Freeform 16"/>
                  <p:cNvSpPr/>
                  <p:nvPr/>
                </p:nvSpPr>
                <p:spPr bwMode="ltGray">
                  <a:xfrm>
                    <a:off x="1921" y="635"/>
                    <a:ext cx="28" cy="16"/>
                  </a:xfrm>
                  <a:custGeom>
                    <a:avLst/>
                    <a:gdLst/>
                    <a:ahLst/>
                    <a:cxnLst>
                      <a:cxn ang="0">
                        <a:pos x="14" y="24"/>
                      </a:cxn>
                      <a:cxn ang="0">
                        <a:pos x="30" y="4"/>
                      </a:cxn>
                      <a:cxn ang="0">
                        <a:pos x="42" y="0"/>
                      </a:cxn>
                      <a:cxn ang="0">
                        <a:pos x="58" y="12"/>
                      </a:cxn>
                      <a:cxn ang="0">
                        <a:pos x="32" y="26"/>
                      </a:cxn>
                      <a:cxn ang="0">
                        <a:pos x="12" y="46"/>
                      </a:cxn>
                      <a:cxn ang="0">
                        <a:pos x="8" y="20"/>
                      </a:cxn>
                      <a:cxn ang="0">
                        <a:pos x="12" y="14"/>
                      </a:cxn>
                      <a:cxn ang="0">
                        <a:pos x="14" y="24"/>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77" name="Freeform 17"/>
                  <p:cNvSpPr/>
                  <p:nvPr/>
                </p:nvSpPr>
                <p:spPr bwMode="ltGray">
                  <a:xfrm>
                    <a:off x="1892" y="634"/>
                    <a:ext cx="29" cy="16"/>
                  </a:xfrm>
                  <a:custGeom>
                    <a:avLst/>
                    <a:gdLst/>
                    <a:ahLst/>
                    <a:cxnLst>
                      <a:cxn ang="0">
                        <a:pos x="0" y="31"/>
                      </a:cxn>
                      <a:cxn ang="0">
                        <a:pos x="18" y="25"/>
                      </a:cxn>
                      <a:cxn ang="0">
                        <a:pos x="52" y="1"/>
                      </a:cxn>
                      <a:cxn ang="0">
                        <a:pos x="64" y="3"/>
                      </a:cxn>
                      <a:cxn ang="0">
                        <a:pos x="50" y="19"/>
                      </a:cxn>
                      <a:cxn ang="0">
                        <a:pos x="28" y="33"/>
                      </a:cxn>
                      <a:cxn ang="0">
                        <a:pos x="22" y="47"/>
                      </a:cxn>
                      <a:cxn ang="0">
                        <a:pos x="16" y="45"/>
                      </a:cxn>
                      <a:cxn ang="0">
                        <a:pos x="12" y="39"/>
                      </a:cxn>
                      <a:cxn ang="0">
                        <a:pos x="0" y="35"/>
                      </a:cxn>
                      <a:cxn ang="0">
                        <a:pos x="0" y="3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78" name="Freeform 18"/>
                  <p:cNvSpPr/>
                  <p:nvPr/>
                </p:nvSpPr>
                <p:spPr bwMode="ltGray">
                  <a:xfrm>
                    <a:off x="1735" y="547"/>
                    <a:ext cx="151" cy="93"/>
                  </a:xfrm>
                  <a:custGeom>
                    <a:avLst/>
                    <a:gdLst/>
                    <a:ahLst/>
                    <a:cxnLst>
                      <a:cxn ang="0">
                        <a:pos x="10" y="4"/>
                      </a:cxn>
                      <a:cxn ang="0">
                        <a:pos x="36" y="18"/>
                      </a:cxn>
                      <a:cxn ang="0">
                        <a:pos x="46" y="30"/>
                      </a:cxn>
                      <a:cxn ang="0">
                        <a:pos x="76" y="52"/>
                      </a:cxn>
                      <a:cxn ang="0">
                        <a:pos x="92" y="66"/>
                      </a:cxn>
                      <a:cxn ang="0">
                        <a:pos x="122" y="98"/>
                      </a:cxn>
                      <a:cxn ang="0">
                        <a:pos x="136" y="128"/>
                      </a:cxn>
                      <a:cxn ang="0">
                        <a:pos x="148" y="132"/>
                      </a:cxn>
                      <a:cxn ang="0">
                        <a:pos x="154" y="150"/>
                      </a:cxn>
                      <a:cxn ang="0">
                        <a:pos x="176" y="152"/>
                      </a:cxn>
                      <a:cxn ang="0">
                        <a:pos x="170" y="196"/>
                      </a:cxn>
                      <a:cxn ang="0">
                        <a:pos x="180" y="224"/>
                      </a:cxn>
                      <a:cxn ang="0">
                        <a:pos x="198" y="232"/>
                      </a:cxn>
                      <a:cxn ang="0">
                        <a:pos x="216" y="234"/>
                      </a:cxn>
                      <a:cxn ang="0">
                        <a:pos x="236" y="242"/>
                      </a:cxn>
                      <a:cxn ang="0">
                        <a:pos x="254" y="236"/>
                      </a:cxn>
                      <a:cxn ang="0">
                        <a:pos x="272" y="248"/>
                      </a:cxn>
                      <a:cxn ang="0">
                        <a:pos x="296" y="256"/>
                      </a:cxn>
                      <a:cxn ang="0">
                        <a:pos x="314" y="264"/>
                      </a:cxn>
                      <a:cxn ang="0">
                        <a:pos x="352" y="266"/>
                      </a:cxn>
                      <a:cxn ang="0">
                        <a:pos x="342" y="274"/>
                      </a:cxn>
                      <a:cxn ang="0">
                        <a:pos x="322" y="272"/>
                      </a:cxn>
                      <a:cxn ang="0">
                        <a:pos x="300" y="270"/>
                      </a:cxn>
                      <a:cxn ang="0">
                        <a:pos x="288" y="266"/>
                      </a:cxn>
                      <a:cxn ang="0">
                        <a:pos x="252" y="264"/>
                      </a:cxn>
                      <a:cxn ang="0">
                        <a:pos x="234" y="260"/>
                      </a:cxn>
                      <a:cxn ang="0">
                        <a:pos x="172" y="242"/>
                      </a:cxn>
                      <a:cxn ang="0">
                        <a:pos x="160" y="216"/>
                      </a:cxn>
                      <a:cxn ang="0">
                        <a:pos x="126" y="200"/>
                      </a:cxn>
                      <a:cxn ang="0">
                        <a:pos x="108" y="186"/>
                      </a:cxn>
                      <a:cxn ang="0">
                        <a:pos x="94" y="158"/>
                      </a:cxn>
                      <a:cxn ang="0">
                        <a:pos x="68" y="108"/>
                      </a:cxn>
                      <a:cxn ang="0">
                        <a:pos x="64" y="102"/>
                      </a:cxn>
                      <a:cxn ang="0">
                        <a:pos x="58" y="100"/>
                      </a:cxn>
                      <a:cxn ang="0">
                        <a:pos x="54" y="88"/>
                      </a:cxn>
                      <a:cxn ang="0">
                        <a:pos x="38" y="58"/>
                      </a:cxn>
                      <a:cxn ang="0">
                        <a:pos x="20" y="40"/>
                      </a:cxn>
                      <a:cxn ang="0">
                        <a:pos x="4" y="22"/>
                      </a:cxn>
                      <a:cxn ang="0">
                        <a:pos x="10" y="2"/>
                      </a:cxn>
                      <a:cxn ang="0">
                        <a:pos x="10" y="4"/>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79" name="Freeform 19"/>
                  <p:cNvSpPr/>
                  <p:nvPr/>
                </p:nvSpPr>
                <p:spPr bwMode="ltGray">
                  <a:xfrm>
                    <a:off x="1827" y="541"/>
                    <a:ext cx="67" cy="68"/>
                  </a:xfrm>
                  <a:custGeom>
                    <a:avLst/>
                    <a:gdLst/>
                    <a:ahLst/>
                    <a:cxnLst>
                      <a:cxn ang="0">
                        <a:pos x="54" y="66"/>
                      </a:cxn>
                      <a:cxn ang="0">
                        <a:pos x="66" y="58"/>
                      </a:cxn>
                      <a:cxn ang="0">
                        <a:pos x="68" y="52"/>
                      </a:cxn>
                      <a:cxn ang="0">
                        <a:pos x="80" y="44"/>
                      </a:cxn>
                      <a:cxn ang="0">
                        <a:pos x="106" y="22"/>
                      </a:cxn>
                      <a:cxn ang="0">
                        <a:pos x="112" y="4"/>
                      </a:cxn>
                      <a:cxn ang="0">
                        <a:pos x="124" y="0"/>
                      </a:cxn>
                      <a:cxn ang="0">
                        <a:pos x="150" y="28"/>
                      </a:cxn>
                      <a:cxn ang="0">
                        <a:pos x="146" y="44"/>
                      </a:cxn>
                      <a:cxn ang="0">
                        <a:pos x="126" y="64"/>
                      </a:cxn>
                      <a:cxn ang="0">
                        <a:pos x="132" y="94"/>
                      </a:cxn>
                      <a:cxn ang="0">
                        <a:pos x="142" y="110"/>
                      </a:cxn>
                      <a:cxn ang="0">
                        <a:pos x="146" y="128"/>
                      </a:cxn>
                      <a:cxn ang="0">
                        <a:pos x="128" y="128"/>
                      </a:cxn>
                      <a:cxn ang="0">
                        <a:pos x="116" y="146"/>
                      </a:cxn>
                      <a:cxn ang="0">
                        <a:pos x="104" y="156"/>
                      </a:cxn>
                      <a:cxn ang="0">
                        <a:pos x="100" y="198"/>
                      </a:cxn>
                      <a:cxn ang="0">
                        <a:pos x="88" y="202"/>
                      </a:cxn>
                      <a:cxn ang="0">
                        <a:pos x="82" y="206"/>
                      </a:cxn>
                      <a:cxn ang="0">
                        <a:pos x="76" y="202"/>
                      </a:cxn>
                      <a:cxn ang="0">
                        <a:pos x="72" y="190"/>
                      </a:cxn>
                      <a:cxn ang="0">
                        <a:pos x="60" y="186"/>
                      </a:cxn>
                      <a:cxn ang="0">
                        <a:pos x="42" y="194"/>
                      </a:cxn>
                      <a:cxn ang="0">
                        <a:pos x="28" y="186"/>
                      </a:cxn>
                      <a:cxn ang="0">
                        <a:pos x="10" y="148"/>
                      </a:cxn>
                      <a:cxn ang="0">
                        <a:pos x="4" y="130"/>
                      </a:cxn>
                      <a:cxn ang="0">
                        <a:pos x="0" y="118"/>
                      </a:cxn>
                      <a:cxn ang="0">
                        <a:pos x="20" y="96"/>
                      </a:cxn>
                      <a:cxn ang="0">
                        <a:pos x="32" y="104"/>
                      </a:cxn>
                      <a:cxn ang="0">
                        <a:pos x="34" y="80"/>
                      </a:cxn>
                      <a:cxn ang="0">
                        <a:pos x="52" y="70"/>
                      </a:cxn>
                      <a:cxn ang="0">
                        <a:pos x="54" y="66"/>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80" name="Freeform 20"/>
                  <p:cNvSpPr/>
                  <p:nvPr/>
                </p:nvSpPr>
                <p:spPr bwMode="ltGray">
                  <a:xfrm>
                    <a:off x="1892" y="572"/>
                    <a:ext cx="47" cy="13"/>
                  </a:xfrm>
                  <a:custGeom>
                    <a:avLst/>
                    <a:gdLst/>
                    <a:ahLst/>
                    <a:cxnLst>
                      <a:cxn ang="0">
                        <a:pos x="4" y="32"/>
                      </a:cxn>
                      <a:cxn ang="0">
                        <a:pos x="18" y="10"/>
                      </a:cxn>
                      <a:cxn ang="0">
                        <a:pos x="46" y="20"/>
                      </a:cxn>
                      <a:cxn ang="0">
                        <a:pos x="72" y="14"/>
                      </a:cxn>
                      <a:cxn ang="0">
                        <a:pos x="90" y="0"/>
                      </a:cxn>
                      <a:cxn ang="0">
                        <a:pos x="76" y="26"/>
                      </a:cxn>
                      <a:cxn ang="0">
                        <a:pos x="60" y="38"/>
                      </a:cxn>
                      <a:cxn ang="0">
                        <a:pos x="42" y="32"/>
                      </a:cxn>
                      <a:cxn ang="0">
                        <a:pos x="14" y="30"/>
                      </a:cxn>
                      <a:cxn ang="0">
                        <a:pos x="4" y="32"/>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81" name="Freeform 21"/>
                  <p:cNvSpPr/>
                  <p:nvPr/>
                </p:nvSpPr>
                <p:spPr bwMode="ltGray">
                  <a:xfrm>
                    <a:off x="1890" y="588"/>
                    <a:ext cx="32" cy="34"/>
                  </a:xfrm>
                  <a:custGeom>
                    <a:avLst/>
                    <a:gdLst/>
                    <a:ahLst/>
                    <a:cxnLst>
                      <a:cxn ang="0">
                        <a:pos x="8" y="18"/>
                      </a:cxn>
                      <a:cxn ang="0">
                        <a:pos x="18" y="0"/>
                      </a:cxn>
                      <a:cxn ang="0">
                        <a:pos x="34" y="18"/>
                      </a:cxn>
                      <a:cxn ang="0">
                        <a:pos x="62" y="4"/>
                      </a:cxn>
                      <a:cxn ang="0">
                        <a:pos x="46" y="34"/>
                      </a:cxn>
                      <a:cxn ang="0">
                        <a:pos x="54" y="48"/>
                      </a:cxn>
                      <a:cxn ang="0">
                        <a:pos x="58" y="60"/>
                      </a:cxn>
                      <a:cxn ang="0">
                        <a:pos x="46" y="74"/>
                      </a:cxn>
                      <a:cxn ang="0">
                        <a:pos x="34" y="60"/>
                      </a:cxn>
                      <a:cxn ang="0">
                        <a:pos x="22" y="48"/>
                      </a:cxn>
                      <a:cxn ang="0">
                        <a:pos x="28" y="68"/>
                      </a:cxn>
                      <a:cxn ang="0">
                        <a:pos x="30" y="74"/>
                      </a:cxn>
                      <a:cxn ang="0">
                        <a:pos x="20" y="104"/>
                      </a:cxn>
                      <a:cxn ang="0">
                        <a:pos x="12" y="102"/>
                      </a:cxn>
                      <a:cxn ang="0">
                        <a:pos x="8" y="90"/>
                      </a:cxn>
                      <a:cxn ang="0">
                        <a:pos x="0" y="54"/>
                      </a:cxn>
                      <a:cxn ang="0">
                        <a:pos x="2" y="30"/>
                      </a:cxn>
                      <a:cxn ang="0">
                        <a:pos x="8" y="18"/>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82" name="Freeform 22"/>
                  <p:cNvSpPr/>
                  <p:nvPr/>
                </p:nvSpPr>
                <p:spPr bwMode="ltGray">
                  <a:xfrm>
                    <a:off x="1944" y="569"/>
                    <a:ext cx="16" cy="20"/>
                  </a:xfrm>
                  <a:custGeom>
                    <a:avLst/>
                    <a:gdLst/>
                    <a:ahLst/>
                    <a:cxnLst>
                      <a:cxn ang="0">
                        <a:pos x="3" y="28"/>
                      </a:cxn>
                      <a:cxn ang="0">
                        <a:pos x="13" y="0"/>
                      </a:cxn>
                      <a:cxn ang="0">
                        <a:pos x="15" y="28"/>
                      </a:cxn>
                      <a:cxn ang="0">
                        <a:pos x="37" y="38"/>
                      </a:cxn>
                      <a:cxn ang="0">
                        <a:pos x="19" y="44"/>
                      </a:cxn>
                      <a:cxn ang="0">
                        <a:pos x="5" y="58"/>
                      </a:cxn>
                      <a:cxn ang="0">
                        <a:pos x="1" y="34"/>
                      </a:cxn>
                      <a:cxn ang="0">
                        <a:pos x="3" y="28"/>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83" name="Freeform 23"/>
                  <p:cNvSpPr/>
                  <p:nvPr/>
                </p:nvSpPr>
                <p:spPr bwMode="ltGray">
                  <a:xfrm>
                    <a:off x="1948" y="600"/>
                    <a:ext cx="20" cy="10"/>
                  </a:xfrm>
                  <a:custGeom>
                    <a:avLst/>
                    <a:gdLst/>
                    <a:ahLst/>
                    <a:cxnLst>
                      <a:cxn ang="0">
                        <a:pos x="7" y="0"/>
                      </a:cxn>
                      <a:cxn ang="0">
                        <a:pos x="29" y="0"/>
                      </a:cxn>
                      <a:cxn ang="0">
                        <a:pos x="49" y="16"/>
                      </a:cxn>
                      <a:cxn ang="0">
                        <a:pos x="35" y="14"/>
                      </a:cxn>
                      <a:cxn ang="0">
                        <a:pos x="3" y="16"/>
                      </a:cxn>
                      <a:cxn ang="0">
                        <a:pos x="7" y="0"/>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84" name="Freeform 24"/>
                  <p:cNvSpPr/>
                  <p:nvPr/>
                </p:nvSpPr>
                <p:spPr bwMode="ltGray">
                  <a:xfrm>
                    <a:off x="1969" y="585"/>
                    <a:ext cx="26" cy="17"/>
                  </a:xfrm>
                  <a:custGeom>
                    <a:avLst/>
                    <a:gdLst/>
                    <a:ahLst/>
                    <a:cxnLst>
                      <a:cxn ang="0">
                        <a:pos x="21" y="38"/>
                      </a:cxn>
                      <a:cxn ang="0">
                        <a:pos x="15" y="26"/>
                      </a:cxn>
                      <a:cxn ang="0">
                        <a:pos x="3" y="22"/>
                      </a:cxn>
                      <a:cxn ang="0">
                        <a:pos x="13" y="8"/>
                      </a:cxn>
                      <a:cxn ang="0">
                        <a:pos x="25" y="0"/>
                      </a:cxn>
                      <a:cxn ang="0">
                        <a:pos x="49" y="10"/>
                      </a:cxn>
                      <a:cxn ang="0">
                        <a:pos x="53" y="20"/>
                      </a:cxn>
                      <a:cxn ang="0">
                        <a:pos x="61" y="32"/>
                      </a:cxn>
                      <a:cxn ang="0">
                        <a:pos x="41" y="38"/>
                      </a:cxn>
                      <a:cxn ang="0">
                        <a:pos x="23" y="44"/>
                      </a:cxn>
                      <a:cxn ang="0">
                        <a:pos x="21" y="38"/>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85" name="Freeform 25"/>
                  <p:cNvSpPr/>
                  <p:nvPr/>
                </p:nvSpPr>
                <p:spPr bwMode="ltGray">
                  <a:xfrm>
                    <a:off x="1976" y="593"/>
                    <a:ext cx="122" cy="61"/>
                  </a:xfrm>
                  <a:custGeom>
                    <a:avLst/>
                    <a:gdLst/>
                    <a:ahLst/>
                    <a:cxnLst>
                      <a:cxn ang="0">
                        <a:pos x="46" y="28"/>
                      </a:cxn>
                      <a:cxn ang="0">
                        <a:pos x="36" y="14"/>
                      </a:cxn>
                      <a:cxn ang="0">
                        <a:pos x="26" y="30"/>
                      </a:cxn>
                      <a:cxn ang="0">
                        <a:pos x="0" y="24"/>
                      </a:cxn>
                      <a:cxn ang="0">
                        <a:pos x="10" y="42"/>
                      </a:cxn>
                      <a:cxn ang="0">
                        <a:pos x="16" y="62"/>
                      </a:cxn>
                      <a:cxn ang="0">
                        <a:pos x="24" y="48"/>
                      </a:cxn>
                      <a:cxn ang="0">
                        <a:pos x="30" y="44"/>
                      </a:cxn>
                      <a:cxn ang="0">
                        <a:pos x="48" y="56"/>
                      </a:cxn>
                      <a:cxn ang="0">
                        <a:pos x="70" y="62"/>
                      </a:cxn>
                      <a:cxn ang="0">
                        <a:pos x="88" y="72"/>
                      </a:cxn>
                      <a:cxn ang="0">
                        <a:pos x="106" y="102"/>
                      </a:cxn>
                      <a:cxn ang="0">
                        <a:pos x="104" y="122"/>
                      </a:cxn>
                      <a:cxn ang="0">
                        <a:pos x="98" y="134"/>
                      </a:cxn>
                      <a:cxn ang="0">
                        <a:pos x="122" y="128"/>
                      </a:cxn>
                      <a:cxn ang="0">
                        <a:pos x="140" y="140"/>
                      </a:cxn>
                      <a:cxn ang="0">
                        <a:pos x="168" y="148"/>
                      </a:cxn>
                      <a:cxn ang="0">
                        <a:pos x="174" y="146"/>
                      </a:cxn>
                      <a:cxn ang="0">
                        <a:pos x="168" y="134"/>
                      </a:cxn>
                      <a:cxn ang="0">
                        <a:pos x="178" y="136"/>
                      </a:cxn>
                      <a:cxn ang="0">
                        <a:pos x="186" y="118"/>
                      </a:cxn>
                      <a:cxn ang="0">
                        <a:pos x="202" y="122"/>
                      </a:cxn>
                      <a:cxn ang="0">
                        <a:pos x="214" y="130"/>
                      </a:cxn>
                      <a:cxn ang="0">
                        <a:pos x="244" y="168"/>
                      </a:cxn>
                      <a:cxn ang="0">
                        <a:pos x="262" y="178"/>
                      </a:cxn>
                      <a:cxn ang="0">
                        <a:pos x="284" y="170"/>
                      </a:cxn>
                      <a:cxn ang="0">
                        <a:pos x="268" y="160"/>
                      </a:cxn>
                      <a:cxn ang="0">
                        <a:pos x="256" y="138"/>
                      </a:cxn>
                      <a:cxn ang="0">
                        <a:pos x="250" y="132"/>
                      </a:cxn>
                      <a:cxn ang="0">
                        <a:pos x="248" y="122"/>
                      </a:cxn>
                      <a:cxn ang="0">
                        <a:pos x="236" y="116"/>
                      </a:cxn>
                      <a:cxn ang="0">
                        <a:pos x="240" y="96"/>
                      </a:cxn>
                      <a:cxn ang="0">
                        <a:pos x="220" y="86"/>
                      </a:cxn>
                      <a:cxn ang="0">
                        <a:pos x="210" y="70"/>
                      </a:cxn>
                      <a:cxn ang="0">
                        <a:pos x="190" y="54"/>
                      </a:cxn>
                      <a:cxn ang="0">
                        <a:pos x="168" y="38"/>
                      </a:cxn>
                      <a:cxn ang="0">
                        <a:pos x="156" y="34"/>
                      </a:cxn>
                      <a:cxn ang="0">
                        <a:pos x="120" y="16"/>
                      </a:cxn>
                      <a:cxn ang="0">
                        <a:pos x="102" y="4"/>
                      </a:cxn>
                      <a:cxn ang="0">
                        <a:pos x="96" y="0"/>
                      </a:cxn>
                      <a:cxn ang="0">
                        <a:pos x="70" y="10"/>
                      </a:cxn>
                      <a:cxn ang="0">
                        <a:pos x="56" y="32"/>
                      </a:cxn>
                      <a:cxn ang="0">
                        <a:pos x="46" y="28"/>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86" name="Freeform 26"/>
                  <p:cNvSpPr/>
                  <p:nvPr/>
                </p:nvSpPr>
                <p:spPr bwMode="ltGray">
                  <a:xfrm>
                    <a:off x="2082" y="599"/>
                    <a:ext cx="33" cy="26"/>
                  </a:xfrm>
                  <a:custGeom>
                    <a:avLst/>
                    <a:gdLst/>
                    <a:ahLst/>
                    <a:cxnLst>
                      <a:cxn ang="0">
                        <a:pos x="1" y="58"/>
                      </a:cxn>
                      <a:cxn ang="0">
                        <a:pos x="27" y="60"/>
                      </a:cxn>
                      <a:cxn ang="0">
                        <a:pos x="45" y="48"/>
                      </a:cxn>
                      <a:cxn ang="0">
                        <a:pos x="57" y="30"/>
                      </a:cxn>
                      <a:cxn ang="0">
                        <a:pos x="43" y="14"/>
                      </a:cxn>
                      <a:cxn ang="0">
                        <a:pos x="43" y="4"/>
                      </a:cxn>
                      <a:cxn ang="0">
                        <a:pos x="71" y="26"/>
                      </a:cxn>
                      <a:cxn ang="0">
                        <a:pos x="67" y="54"/>
                      </a:cxn>
                      <a:cxn ang="0">
                        <a:pos x="33" y="78"/>
                      </a:cxn>
                      <a:cxn ang="0">
                        <a:pos x="9" y="66"/>
                      </a:cxn>
                      <a:cxn ang="0">
                        <a:pos x="3" y="62"/>
                      </a:cxn>
                      <a:cxn ang="0">
                        <a:pos x="1" y="58"/>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87" name="Freeform 27"/>
                  <p:cNvSpPr/>
                  <p:nvPr/>
                </p:nvSpPr>
                <p:spPr bwMode="ltGray">
                  <a:xfrm>
                    <a:off x="2152" y="544"/>
                    <a:ext cx="8" cy="6"/>
                  </a:xfrm>
                  <a:custGeom>
                    <a:avLst/>
                    <a:gdLst/>
                    <a:ahLst/>
                    <a:cxnLst>
                      <a:cxn ang="0">
                        <a:pos x="3" y="4"/>
                      </a:cxn>
                      <a:cxn ang="0">
                        <a:pos x="3" y="14"/>
                      </a:cxn>
                      <a:cxn ang="0">
                        <a:pos x="3" y="4"/>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88" name="Freeform 28"/>
                  <p:cNvSpPr/>
                  <p:nvPr/>
                </p:nvSpPr>
                <p:spPr bwMode="ltGray">
                  <a:xfrm>
                    <a:off x="2194" y="584"/>
                    <a:ext cx="11" cy="8"/>
                  </a:xfrm>
                  <a:custGeom>
                    <a:avLst/>
                    <a:gdLst/>
                    <a:ahLst/>
                    <a:cxnLst>
                      <a:cxn ang="0">
                        <a:pos x="8" y="14"/>
                      </a:cxn>
                      <a:cxn ang="0">
                        <a:pos x="14" y="0"/>
                      </a:cxn>
                      <a:cxn ang="0">
                        <a:pos x="14" y="22"/>
                      </a:cxn>
                      <a:cxn ang="0">
                        <a:pos x="8" y="14"/>
                      </a:cxn>
                    </a:cxnLst>
                    <a:rect l="0" t="0" r="r" b="b"/>
                    <a:pathLst>
                      <a:path w="26" h="22">
                        <a:moveTo>
                          <a:pt x="8" y="14"/>
                        </a:moveTo>
                        <a:cubicBezTo>
                          <a:pt x="5" y="6"/>
                          <a:pt x="5" y="3"/>
                          <a:pt x="14" y="0"/>
                        </a:cubicBezTo>
                        <a:cubicBezTo>
                          <a:pt x="26" y="4"/>
                          <a:pt x="23" y="16"/>
                          <a:pt x="14" y="22"/>
                        </a:cubicBezTo>
                        <a:cubicBezTo>
                          <a:pt x="0" y="17"/>
                          <a:pt x="13" y="3"/>
                          <a:pt x="8" y="14"/>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89" name="Freeform 29"/>
                  <p:cNvSpPr/>
                  <p:nvPr/>
                </p:nvSpPr>
                <p:spPr bwMode="ltGray">
                  <a:xfrm>
                    <a:off x="2059" y="494"/>
                    <a:ext cx="8" cy="5"/>
                  </a:xfrm>
                  <a:custGeom>
                    <a:avLst/>
                    <a:gdLst/>
                    <a:ahLst/>
                    <a:cxnLst>
                      <a:cxn ang="0">
                        <a:pos x="7" y="12"/>
                      </a:cxn>
                      <a:cxn ang="0">
                        <a:pos x="17" y="2"/>
                      </a:cxn>
                      <a:cxn ang="0">
                        <a:pos x="9" y="12"/>
                      </a:cxn>
                      <a:cxn ang="0">
                        <a:pos x="7" y="12"/>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90" name="Freeform 30"/>
                  <p:cNvSpPr/>
                  <p:nvPr/>
                </p:nvSpPr>
                <p:spPr bwMode="ltGray">
                  <a:xfrm>
                    <a:off x="1988" y="536"/>
                    <a:ext cx="8" cy="5"/>
                  </a:xfrm>
                  <a:custGeom>
                    <a:avLst/>
                    <a:gdLst/>
                    <a:ahLst/>
                    <a:cxnLst>
                      <a:cxn ang="0">
                        <a:pos x="7" y="12"/>
                      </a:cxn>
                      <a:cxn ang="0">
                        <a:pos x="15" y="2"/>
                      </a:cxn>
                      <a:cxn ang="0">
                        <a:pos x="15" y="14"/>
                      </a:cxn>
                      <a:cxn ang="0">
                        <a:pos x="7" y="12"/>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91" name="Freeform 31"/>
                  <p:cNvSpPr/>
                  <p:nvPr/>
                </p:nvSpPr>
                <p:spPr bwMode="ltGray">
                  <a:xfrm>
                    <a:off x="1910" y="523"/>
                    <a:ext cx="34" cy="27"/>
                  </a:xfrm>
                  <a:custGeom>
                    <a:avLst/>
                    <a:gdLst/>
                    <a:ahLst/>
                    <a:cxnLst>
                      <a:cxn ang="0">
                        <a:pos x="0" y="50"/>
                      </a:cxn>
                      <a:cxn ang="0">
                        <a:pos x="14" y="24"/>
                      </a:cxn>
                      <a:cxn ang="0">
                        <a:pos x="26" y="20"/>
                      </a:cxn>
                      <a:cxn ang="0">
                        <a:pos x="48" y="18"/>
                      </a:cxn>
                      <a:cxn ang="0">
                        <a:pos x="58" y="0"/>
                      </a:cxn>
                      <a:cxn ang="0">
                        <a:pos x="80" y="40"/>
                      </a:cxn>
                      <a:cxn ang="0">
                        <a:pos x="70" y="56"/>
                      </a:cxn>
                      <a:cxn ang="0">
                        <a:pos x="54" y="62"/>
                      </a:cxn>
                      <a:cxn ang="0">
                        <a:pos x="48" y="80"/>
                      </a:cxn>
                      <a:cxn ang="0">
                        <a:pos x="32" y="68"/>
                      </a:cxn>
                      <a:cxn ang="0">
                        <a:pos x="38" y="52"/>
                      </a:cxn>
                      <a:cxn ang="0">
                        <a:pos x="30" y="28"/>
                      </a:cxn>
                      <a:cxn ang="0">
                        <a:pos x="20" y="48"/>
                      </a:cxn>
                      <a:cxn ang="0">
                        <a:pos x="8" y="56"/>
                      </a:cxn>
                      <a:cxn ang="0">
                        <a:pos x="0" y="50"/>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92" name="Freeform 32"/>
                  <p:cNvSpPr/>
                  <p:nvPr/>
                </p:nvSpPr>
                <p:spPr bwMode="ltGray">
                  <a:xfrm>
                    <a:off x="1899" y="466"/>
                    <a:ext cx="40" cy="58"/>
                  </a:xfrm>
                  <a:custGeom>
                    <a:avLst/>
                    <a:gdLst/>
                    <a:ahLst/>
                    <a:cxnLst>
                      <a:cxn ang="0">
                        <a:pos x="14" y="96"/>
                      </a:cxn>
                      <a:cxn ang="0">
                        <a:pos x="26" y="128"/>
                      </a:cxn>
                      <a:cxn ang="0">
                        <a:pos x="32" y="108"/>
                      </a:cxn>
                      <a:cxn ang="0">
                        <a:pos x="52" y="100"/>
                      </a:cxn>
                      <a:cxn ang="0">
                        <a:pos x="46" y="124"/>
                      </a:cxn>
                      <a:cxn ang="0">
                        <a:pos x="66" y="126"/>
                      </a:cxn>
                      <a:cxn ang="0">
                        <a:pos x="76" y="142"/>
                      </a:cxn>
                      <a:cxn ang="0">
                        <a:pos x="58" y="148"/>
                      </a:cxn>
                      <a:cxn ang="0">
                        <a:pos x="74" y="174"/>
                      </a:cxn>
                      <a:cxn ang="0">
                        <a:pos x="84" y="154"/>
                      </a:cxn>
                      <a:cxn ang="0">
                        <a:pos x="82" y="112"/>
                      </a:cxn>
                      <a:cxn ang="0">
                        <a:pos x="60" y="106"/>
                      </a:cxn>
                      <a:cxn ang="0">
                        <a:pos x="50" y="82"/>
                      </a:cxn>
                      <a:cxn ang="0">
                        <a:pos x="34" y="82"/>
                      </a:cxn>
                      <a:cxn ang="0">
                        <a:pos x="30" y="70"/>
                      </a:cxn>
                      <a:cxn ang="0">
                        <a:pos x="42" y="42"/>
                      </a:cxn>
                      <a:cxn ang="0">
                        <a:pos x="30" y="0"/>
                      </a:cxn>
                      <a:cxn ang="0">
                        <a:pos x="18" y="22"/>
                      </a:cxn>
                      <a:cxn ang="0">
                        <a:pos x="4" y="46"/>
                      </a:cxn>
                      <a:cxn ang="0">
                        <a:pos x="14" y="76"/>
                      </a:cxn>
                      <a:cxn ang="0">
                        <a:pos x="14" y="96"/>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93" name="Freeform 33"/>
                  <p:cNvSpPr/>
                  <p:nvPr/>
                </p:nvSpPr>
                <p:spPr bwMode="ltGray">
                  <a:xfrm>
                    <a:off x="1909" y="508"/>
                    <a:ext cx="14" cy="17"/>
                  </a:xfrm>
                  <a:custGeom>
                    <a:avLst/>
                    <a:gdLst/>
                    <a:ahLst/>
                    <a:cxnLst>
                      <a:cxn ang="0">
                        <a:pos x="6" y="24"/>
                      </a:cxn>
                      <a:cxn ang="0">
                        <a:pos x="12" y="0"/>
                      </a:cxn>
                      <a:cxn ang="0">
                        <a:pos x="20" y="16"/>
                      </a:cxn>
                      <a:cxn ang="0">
                        <a:pos x="22" y="24"/>
                      </a:cxn>
                      <a:cxn ang="0">
                        <a:pos x="28" y="26"/>
                      </a:cxn>
                      <a:cxn ang="0">
                        <a:pos x="32" y="38"/>
                      </a:cxn>
                      <a:cxn ang="0">
                        <a:pos x="18" y="50"/>
                      </a:cxn>
                      <a:cxn ang="0">
                        <a:pos x="6" y="24"/>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94" name="Freeform 34"/>
                  <p:cNvSpPr/>
                  <p:nvPr/>
                </p:nvSpPr>
                <p:spPr bwMode="ltGray">
                  <a:xfrm>
                    <a:off x="1881" y="512"/>
                    <a:ext cx="19" cy="17"/>
                  </a:xfrm>
                  <a:custGeom>
                    <a:avLst/>
                    <a:gdLst/>
                    <a:ahLst/>
                    <a:cxnLst>
                      <a:cxn ang="0">
                        <a:pos x="0" y="44"/>
                      </a:cxn>
                      <a:cxn ang="0">
                        <a:pos x="22" y="20"/>
                      </a:cxn>
                      <a:cxn ang="0">
                        <a:pos x="36" y="0"/>
                      </a:cxn>
                      <a:cxn ang="0">
                        <a:pos x="24" y="28"/>
                      </a:cxn>
                      <a:cxn ang="0">
                        <a:pos x="2" y="50"/>
                      </a:cxn>
                      <a:cxn ang="0">
                        <a:pos x="0" y="44"/>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95" name="Freeform 35"/>
                  <p:cNvSpPr/>
                  <p:nvPr/>
                </p:nvSpPr>
                <p:spPr bwMode="ltGray">
                  <a:xfrm>
                    <a:off x="2930" y="489"/>
                    <a:ext cx="299" cy="179"/>
                  </a:xfrm>
                  <a:custGeom>
                    <a:avLst/>
                    <a:gdLst/>
                    <a:ahLst/>
                    <a:cxnLst>
                      <a:cxn ang="0">
                        <a:pos x="21" y="280"/>
                      </a:cxn>
                      <a:cxn ang="0">
                        <a:pos x="24" y="250"/>
                      </a:cxn>
                      <a:cxn ang="0">
                        <a:pos x="22" y="245"/>
                      </a:cxn>
                      <a:cxn ang="0">
                        <a:pos x="16" y="218"/>
                      </a:cxn>
                      <a:cxn ang="0">
                        <a:pos x="4" y="215"/>
                      </a:cxn>
                      <a:cxn ang="0">
                        <a:pos x="0" y="191"/>
                      </a:cxn>
                      <a:cxn ang="0">
                        <a:pos x="12" y="180"/>
                      </a:cxn>
                      <a:cxn ang="0">
                        <a:pos x="6" y="165"/>
                      </a:cxn>
                      <a:cxn ang="0">
                        <a:pos x="2" y="160"/>
                      </a:cxn>
                      <a:cxn ang="0">
                        <a:pos x="28" y="120"/>
                      </a:cxn>
                      <a:cxn ang="0">
                        <a:pos x="44" y="96"/>
                      </a:cxn>
                      <a:cxn ang="0">
                        <a:pos x="42" y="70"/>
                      </a:cxn>
                      <a:cxn ang="0">
                        <a:pos x="24" y="43"/>
                      </a:cxn>
                      <a:cxn ang="0">
                        <a:pos x="20" y="32"/>
                      </a:cxn>
                      <a:cxn ang="0">
                        <a:pos x="26" y="36"/>
                      </a:cxn>
                      <a:cxn ang="0">
                        <a:pos x="48" y="35"/>
                      </a:cxn>
                      <a:cxn ang="0">
                        <a:pos x="64" y="11"/>
                      </a:cxn>
                      <a:cxn ang="0">
                        <a:pos x="82" y="0"/>
                      </a:cxn>
                      <a:cxn ang="0">
                        <a:pos x="88" y="2"/>
                      </a:cxn>
                      <a:cxn ang="0">
                        <a:pos x="92" y="9"/>
                      </a:cxn>
                      <a:cxn ang="0">
                        <a:pos x="98" y="5"/>
                      </a:cxn>
                      <a:cxn ang="0">
                        <a:pos x="110" y="8"/>
                      </a:cxn>
                      <a:cxn ang="0">
                        <a:pos x="116" y="9"/>
                      </a:cxn>
                      <a:cxn ang="0">
                        <a:pos x="141" y="14"/>
                      </a:cxn>
                      <a:cxn ang="0">
                        <a:pos x="155" y="24"/>
                      </a:cxn>
                      <a:cxn ang="0">
                        <a:pos x="167" y="17"/>
                      </a:cxn>
                      <a:cxn ang="0">
                        <a:pos x="173" y="14"/>
                      </a:cxn>
                      <a:cxn ang="0">
                        <a:pos x="195" y="14"/>
                      </a:cxn>
                      <a:cxn ang="0">
                        <a:pos x="211" y="32"/>
                      </a:cxn>
                      <a:cxn ang="0">
                        <a:pos x="231" y="59"/>
                      </a:cxn>
                      <a:cxn ang="0">
                        <a:pos x="245" y="70"/>
                      </a:cxn>
                      <a:cxn ang="0">
                        <a:pos x="257" y="68"/>
                      </a:cxn>
                      <a:cxn ang="0">
                        <a:pos x="270" y="65"/>
                      </a:cxn>
                      <a:cxn ang="0">
                        <a:pos x="290" y="71"/>
                      </a:cxn>
                      <a:cxn ang="0">
                        <a:pos x="300" y="81"/>
                      </a:cxn>
                      <a:cxn ang="0">
                        <a:pos x="308" y="90"/>
                      </a:cxn>
                      <a:cxn ang="0">
                        <a:pos x="318" y="111"/>
                      </a:cxn>
                      <a:cxn ang="0">
                        <a:pos x="322" y="120"/>
                      </a:cxn>
                      <a:cxn ang="0">
                        <a:pos x="324" y="125"/>
                      </a:cxn>
                      <a:cxn ang="0">
                        <a:pos x="310" y="142"/>
                      </a:cxn>
                      <a:cxn ang="0">
                        <a:pos x="322" y="141"/>
                      </a:cxn>
                      <a:cxn ang="0">
                        <a:pos x="342" y="155"/>
                      </a:cxn>
                      <a:cxn ang="0">
                        <a:pos x="364" y="157"/>
                      </a:cxn>
                      <a:cxn ang="0">
                        <a:pos x="380" y="168"/>
                      </a:cxn>
                      <a:cxn ang="0">
                        <a:pos x="382" y="172"/>
                      </a:cxn>
                      <a:cxn ang="0">
                        <a:pos x="382" y="176"/>
                      </a:cxn>
                      <a:cxn ang="0">
                        <a:pos x="394" y="172"/>
                      </a:cxn>
                      <a:cxn ang="0">
                        <a:pos x="400" y="171"/>
                      </a:cxn>
                      <a:cxn ang="0">
                        <a:pos x="439" y="185"/>
                      </a:cxn>
                      <a:cxn ang="0">
                        <a:pos x="447" y="199"/>
                      </a:cxn>
                      <a:cxn ang="0">
                        <a:pos x="465" y="201"/>
                      </a:cxn>
                      <a:cxn ang="0">
                        <a:pos x="471" y="215"/>
                      </a:cxn>
                      <a:cxn ang="0">
                        <a:pos x="451" y="258"/>
                      </a:cxn>
                      <a:cxn ang="0">
                        <a:pos x="435" y="281"/>
                      </a:cxn>
                    </a:cxnLst>
                    <a:rect l="0" t="0" r="r" b="b"/>
                    <a:pathLst>
                      <a:path w="471" h="281">
                        <a:moveTo>
                          <a:pt x="21" y="280"/>
                        </a:moveTo>
                        <a:cubicBezTo>
                          <a:pt x="32" y="281"/>
                          <a:pt x="25" y="253"/>
                          <a:pt x="24" y="250"/>
                        </a:cubicBezTo>
                        <a:cubicBezTo>
                          <a:pt x="23" y="248"/>
                          <a:pt x="22" y="245"/>
                          <a:pt x="22" y="245"/>
                        </a:cubicBezTo>
                        <a:cubicBezTo>
                          <a:pt x="21" y="243"/>
                          <a:pt x="20" y="221"/>
                          <a:pt x="16" y="218"/>
                        </a:cubicBezTo>
                        <a:cubicBezTo>
                          <a:pt x="13" y="216"/>
                          <a:pt x="4" y="215"/>
                          <a:pt x="4" y="215"/>
                        </a:cubicBezTo>
                        <a:cubicBezTo>
                          <a:pt x="0" y="207"/>
                          <a:pt x="3" y="200"/>
                          <a:pt x="0" y="191"/>
                        </a:cubicBezTo>
                        <a:cubicBezTo>
                          <a:pt x="2" y="185"/>
                          <a:pt x="7" y="186"/>
                          <a:pt x="12" y="180"/>
                        </a:cubicBezTo>
                        <a:cubicBezTo>
                          <a:pt x="14" y="172"/>
                          <a:pt x="14" y="169"/>
                          <a:pt x="6" y="165"/>
                        </a:cubicBezTo>
                        <a:cubicBezTo>
                          <a:pt x="4" y="163"/>
                          <a:pt x="2" y="162"/>
                          <a:pt x="2" y="160"/>
                        </a:cubicBezTo>
                        <a:cubicBezTo>
                          <a:pt x="2" y="150"/>
                          <a:pt x="16" y="123"/>
                          <a:pt x="28" y="120"/>
                        </a:cubicBezTo>
                        <a:cubicBezTo>
                          <a:pt x="32" y="111"/>
                          <a:pt x="40" y="105"/>
                          <a:pt x="44" y="96"/>
                        </a:cubicBezTo>
                        <a:cubicBezTo>
                          <a:pt x="39" y="83"/>
                          <a:pt x="38" y="85"/>
                          <a:pt x="42" y="70"/>
                        </a:cubicBezTo>
                        <a:cubicBezTo>
                          <a:pt x="38" y="60"/>
                          <a:pt x="34" y="48"/>
                          <a:pt x="24" y="43"/>
                        </a:cubicBezTo>
                        <a:cubicBezTo>
                          <a:pt x="18" y="36"/>
                          <a:pt x="10" y="37"/>
                          <a:pt x="20" y="32"/>
                        </a:cubicBezTo>
                        <a:cubicBezTo>
                          <a:pt x="27" y="34"/>
                          <a:pt x="26" y="32"/>
                          <a:pt x="26" y="36"/>
                        </a:cubicBezTo>
                        <a:cubicBezTo>
                          <a:pt x="34" y="41"/>
                          <a:pt x="39" y="39"/>
                          <a:pt x="48" y="35"/>
                        </a:cubicBezTo>
                        <a:cubicBezTo>
                          <a:pt x="45" y="22"/>
                          <a:pt x="48" y="14"/>
                          <a:pt x="64" y="11"/>
                        </a:cubicBezTo>
                        <a:cubicBezTo>
                          <a:pt x="71" y="8"/>
                          <a:pt x="75" y="3"/>
                          <a:pt x="82" y="0"/>
                        </a:cubicBezTo>
                        <a:cubicBezTo>
                          <a:pt x="84" y="1"/>
                          <a:pt x="88" y="0"/>
                          <a:pt x="88" y="2"/>
                        </a:cubicBezTo>
                        <a:cubicBezTo>
                          <a:pt x="90" y="12"/>
                          <a:pt x="75" y="13"/>
                          <a:pt x="92" y="9"/>
                        </a:cubicBezTo>
                        <a:cubicBezTo>
                          <a:pt x="94" y="8"/>
                          <a:pt x="96" y="5"/>
                          <a:pt x="98" y="5"/>
                        </a:cubicBezTo>
                        <a:cubicBezTo>
                          <a:pt x="102" y="4"/>
                          <a:pt x="106" y="7"/>
                          <a:pt x="110" y="8"/>
                        </a:cubicBezTo>
                        <a:cubicBezTo>
                          <a:pt x="112" y="8"/>
                          <a:pt x="116" y="9"/>
                          <a:pt x="116" y="9"/>
                        </a:cubicBezTo>
                        <a:cubicBezTo>
                          <a:pt x="122" y="16"/>
                          <a:pt x="129" y="13"/>
                          <a:pt x="141" y="14"/>
                        </a:cubicBezTo>
                        <a:cubicBezTo>
                          <a:pt x="143" y="21"/>
                          <a:pt x="147" y="22"/>
                          <a:pt x="155" y="24"/>
                        </a:cubicBezTo>
                        <a:cubicBezTo>
                          <a:pt x="159" y="22"/>
                          <a:pt x="163" y="20"/>
                          <a:pt x="167" y="17"/>
                        </a:cubicBezTo>
                        <a:cubicBezTo>
                          <a:pt x="169" y="16"/>
                          <a:pt x="173" y="14"/>
                          <a:pt x="173" y="14"/>
                        </a:cubicBezTo>
                        <a:cubicBezTo>
                          <a:pt x="195" y="26"/>
                          <a:pt x="175" y="20"/>
                          <a:pt x="195" y="14"/>
                        </a:cubicBezTo>
                        <a:cubicBezTo>
                          <a:pt x="207" y="17"/>
                          <a:pt x="201" y="26"/>
                          <a:pt x="211" y="32"/>
                        </a:cubicBezTo>
                        <a:cubicBezTo>
                          <a:pt x="214" y="38"/>
                          <a:pt x="224" y="55"/>
                          <a:pt x="231" y="59"/>
                        </a:cubicBezTo>
                        <a:cubicBezTo>
                          <a:pt x="241" y="70"/>
                          <a:pt x="235" y="67"/>
                          <a:pt x="245" y="70"/>
                        </a:cubicBezTo>
                        <a:cubicBezTo>
                          <a:pt x="249" y="69"/>
                          <a:pt x="253" y="69"/>
                          <a:pt x="257" y="68"/>
                        </a:cubicBezTo>
                        <a:cubicBezTo>
                          <a:pt x="261" y="67"/>
                          <a:pt x="270" y="65"/>
                          <a:pt x="270" y="65"/>
                        </a:cubicBezTo>
                        <a:cubicBezTo>
                          <a:pt x="278" y="66"/>
                          <a:pt x="283" y="67"/>
                          <a:pt x="290" y="71"/>
                        </a:cubicBezTo>
                        <a:cubicBezTo>
                          <a:pt x="304" y="88"/>
                          <a:pt x="282" y="62"/>
                          <a:pt x="300" y="81"/>
                        </a:cubicBezTo>
                        <a:cubicBezTo>
                          <a:pt x="302" y="84"/>
                          <a:pt x="308" y="90"/>
                          <a:pt x="308" y="90"/>
                        </a:cubicBezTo>
                        <a:cubicBezTo>
                          <a:pt x="311" y="98"/>
                          <a:pt x="315" y="103"/>
                          <a:pt x="318" y="111"/>
                        </a:cubicBezTo>
                        <a:cubicBezTo>
                          <a:pt x="319" y="114"/>
                          <a:pt x="321" y="117"/>
                          <a:pt x="322" y="120"/>
                        </a:cubicBezTo>
                        <a:cubicBezTo>
                          <a:pt x="323" y="122"/>
                          <a:pt x="324" y="125"/>
                          <a:pt x="324" y="125"/>
                        </a:cubicBezTo>
                        <a:cubicBezTo>
                          <a:pt x="321" y="132"/>
                          <a:pt x="313" y="134"/>
                          <a:pt x="310" y="142"/>
                        </a:cubicBezTo>
                        <a:cubicBezTo>
                          <a:pt x="313" y="151"/>
                          <a:pt x="317" y="146"/>
                          <a:pt x="322" y="141"/>
                        </a:cubicBezTo>
                        <a:cubicBezTo>
                          <a:pt x="341" y="143"/>
                          <a:pt x="339" y="142"/>
                          <a:pt x="342" y="155"/>
                        </a:cubicBezTo>
                        <a:cubicBezTo>
                          <a:pt x="351" y="150"/>
                          <a:pt x="355" y="152"/>
                          <a:pt x="364" y="157"/>
                        </a:cubicBezTo>
                        <a:cubicBezTo>
                          <a:pt x="369" y="162"/>
                          <a:pt x="372" y="166"/>
                          <a:pt x="380" y="168"/>
                        </a:cubicBezTo>
                        <a:cubicBezTo>
                          <a:pt x="381" y="169"/>
                          <a:pt x="383" y="171"/>
                          <a:pt x="382" y="172"/>
                        </a:cubicBezTo>
                        <a:cubicBezTo>
                          <a:pt x="380" y="176"/>
                          <a:pt x="368" y="172"/>
                          <a:pt x="382" y="176"/>
                        </a:cubicBezTo>
                        <a:cubicBezTo>
                          <a:pt x="386" y="175"/>
                          <a:pt x="390" y="173"/>
                          <a:pt x="394" y="172"/>
                        </a:cubicBezTo>
                        <a:cubicBezTo>
                          <a:pt x="396" y="172"/>
                          <a:pt x="400" y="171"/>
                          <a:pt x="400" y="171"/>
                        </a:cubicBezTo>
                        <a:cubicBezTo>
                          <a:pt x="413" y="177"/>
                          <a:pt x="427" y="179"/>
                          <a:pt x="439" y="185"/>
                        </a:cubicBezTo>
                        <a:cubicBezTo>
                          <a:pt x="441" y="190"/>
                          <a:pt x="445" y="194"/>
                          <a:pt x="447" y="199"/>
                        </a:cubicBezTo>
                        <a:cubicBezTo>
                          <a:pt x="453" y="198"/>
                          <a:pt x="460" y="195"/>
                          <a:pt x="465" y="201"/>
                        </a:cubicBezTo>
                        <a:cubicBezTo>
                          <a:pt x="468" y="205"/>
                          <a:pt x="471" y="215"/>
                          <a:pt x="471" y="215"/>
                        </a:cubicBezTo>
                        <a:cubicBezTo>
                          <a:pt x="468" y="231"/>
                          <a:pt x="469" y="248"/>
                          <a:pt x="451" y="258"/>
                        </a:cubicBezTo>
                        <a:cubicBezTo>
                          <a:pt x="447" y="262"/>
                          <a:pt x="437" y="275"/>
                          <a:pt x="435" y="281"/>
                        </a:cubicBezTo>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96" name="Freeform 36"/>
                  <p:cNvSpPr/>
                  <p:nvPr/>
                </p:nvSpPr>
                <p:spPr bwMode="ltGray">
                  <a:xfrm>
                    <a:off x="2534" y="242"/>
                    <a:ext cx="420" cy="283"/>
                  </a:xfrm>
                  <a:custGeom>
                    <a:avLst/>
                    <a:gdLst/>
                    <a:ahLst/>
                    <a:cxnLst>
                      <a:cxn ang="0">
                        <a:pos x="406" y="6"/>
                      </a:cxn>
                      <a:cxn ang="0">
                        <a:pos x="502" y="34"/>
                      </a:cxn>
                      <a:cxn ang="0">
                        <a:pos x="550" y="38"/>
                      </a:cxn>
                      <a:cxn ang="0">
                        <a:pos x="578" y="130"/>
                      </a:cxn>
                      <a:cxn ang="0">
                        <a:pos x="586" y="90"/>
                      </a:cxn>
                      <a:cxn ang="0">
                        <a:pos x="606" y="70"/>
                      </a:cxn>
                      <a:cxn ang="0">
                        <a:pos x="642" y="126"/>
                      </a:cxn>
                      <a:cxn ang="0">
                        <a:pos x="682" y="98"/>
                      </a:cxn>
                      <a:cxn ang="0">
                        <a:pos x="706" y="86"/>
                      </a:cxn>
                      <a:cxn ang="0">
                        <a:pos x="762" y="2"/>
                      </a:cxn>
                      <a:cxn ang="0">
                        <a:pos x="798" y="70"/>
                      </a:cxn>
                      <a:cxn ang="0">
                        <a:pos x="798" y="130"/>
                      </a:cxn>
                      <a:cxn ang="0">
                        <a:pos x="790" y="158"/>
                      </a:cxn>
                      <a:cxn ang="0">
                        <a:pos x="766" y="162"/>
                      </a:cxn>
                      <a:cxn ang="0">
                        <a:pos x="762" y="186"/>
                      </a:cxn>
                      <a:cxn ang="0">
                        <a:pos x="802" y="226"/>
                      </a:cxn>
                      <a:cxn ang="0">
                        <a:pos x="786" y="322"/>
                      </a:cxn>
                      <a:cxn ang="0">
                        <a:pos x="830" y="414"/>
                      </a:cxn>
                      <a:cxn ang="0">
                        <a:pos x="854" y="450"/>
                      </a:cxn>
                      <a:cxn ang="0">
                        <a:pos x="830" y="450"/>
                      </a:cxn>
                      <a:cxn ang="0">
                        <a:pos x="746" y="378"/>
                      </a:cxn>
                      <a:cxn ang="0">
                        <a:pos x="678" y="402"/>
                      </a:cxn>
                      <a:cxn ang="0">
                        <a:pos x="590" y="442"/>
                      </a:cxn>
                      <a:cxn ang="0">
                        <a:pos x="642" y="578"/>
                      </a:cxn>
                      <a:cxn ang="0">
                        <a:pos x="710" y="610"/>
                      </a:cxn>
                      <a:cxn ang="0">
                        <a:pos x="738" y="550"/>
                      </a:cxn>
                      <a:cxn ang="0">
                        <a:pos x="774" y="570"/>
                      </a:cxn>
                      <a:cxn ang="0">
                        <a:pos x="766" y="630"/>
                      </a:cxn>
                      <a:cxn ang="0">
                        <a:pos x="802" y="670"/>
                      </a:cxn>
                      <a:cxn ang="0">
                        <a:pos x="838" y="658"/>
                      </a:cxn>
                      <a:cxn ang="0">
                        <a:pos x="922" y="806"/>
                      </a:cxn>
                      <a:cxn ang="0">
                        <a:pos x="942" y="826"/>
                      </a:cxn>
                      <a:cxn ang="0">
                        <a:pos x="874" y="810"/>
                      </a:cxn>
                      <a:cxn ang="0">
                        <a:pos x="830" y="758"/>
                      </a:cxn>
                      <a:cxn ang="0">
                        <a:pos x="778" y="710"/>
                      </a:cxn>
                      <a:cxn ang="0">
                        <a:pos x="702" y="662"/>
                      </a:cxn>
                      <a:cxn ang="0">
                        <a:pos x="614" y="646"/>
                      </a:cxn>
                      <a:cxn ang="0">
                        <a:pos x="506" y="594"/>
                      </a:cxn>
                      <a:cxn ang="0">
                        <a:pos x="462" y="506"/>
                      </a:cxn>
                      <a:cxn ang="0">
                        <a:pos x="430" y="462"/>
                      </a:cxn>
                      <a:cxn ang="0">
                        <a:pos x="382" y="430"/>
                      </a:cxn>
                      <a:cxn ang="0">
                        <a:pos x="342" y="370"/>
                      </a:cxn>
                      <a:cxn ang="0">
                        <a:pos x="354" y="414"/>
                      </a:cxn>
                      <a:cxn ang="0">
                        <a:pos x="418" y="494"/>
                      </a:cxn>
                      <a:cxn ang="0">
                        <a:pos x="422" y="526"/>
                      </a:cxn>
                      <a:cxn ang="0">
                        <a:pos x="394" y="498"/>
                      </a:cxn>
                      <a:cxn ang="0">
                        <a:pos x="354" y="466"/>
                      </a:cxn>
                      <a:cxn ang="0">
                        <a:pos x="314" y="402"/>
                      </a:cxn>
                      <a:cxn ang="0">
                        <a:pos x="266" y="346"/>
                      </a:cxn>
                      <a:cxn ang="0">
                        <a:pos x="210" y="314"/>
                      </a:cxn>
                      <a:cxn ang="0">
                        <a:pos x="154" y="238"/>
                      </a:cxn>
                      <a:cxn ang="0">
                        <a:pos x="66" y="66"/>
                      </a:cxn>
                      <a:cxn ang="0">
                        <a:pos x="34" y="38"/>
                      </a:cxn>
                      <a:cxn ang="0">
                        <a:pos x="46" y="22"/>
                      </a:cxn>
                      <a:cxn ang="0">
                        <a:pos x="102" y="70"/>
                      </a:cxn>
                    </a:cxnLst>
                    <a:rect l="0" t="0" r="r" b="b"/>
                    <a:pathLst>
                      <a:path w="984" h="844">
                        <a:moveTo>
                          <a:pt x="82" y="38"/>
                        </a:moveTo>
                        <a:lnTo>
                          <a:pt x="406" y="6"/>
                        </a:lnTo>
                        <a:cubicBezTo>
                          <a:pt x="497" y="22"/>
                          <a:pt x="465" y="0"/>
                          <a:pt x="474" y="54"/>
                        </a:cubicBezTo>
                        <a:cubicBezTo>
                          <a:pt x="492" y="48"/>
                          <a:pt x="484" y="40"/>
                          <a:pt x="502" y="34"/>
                        </a:cubicBezTo>
                        <a:cubicBezTo>
                          <a:pt x="510" y="37"/>
                          <a:pt x="517" y="46"/>
                          <a:pt x="526" y="46"/>
                        </a:cubicBezTo>
                        <a:cubicBezTo>
                          <a:pt x="534" y="46"/>
                          <a:pt x="550" y="38"/>
                          <a:pt x="550" y="38"/>
                        </a:cubicBezTo>
                        <a:cubicBezTo>
                          <a:pt x="556" y="55"/>
                          <a:pt x="552" y="60"/>
                          <a:pt x="542" y="74"/>
                        </a:cubicBezTo>
                        <a:cubicBezTo>
                          <a:pt x="555" y="114"/>
                          <a:pt x="550" y="102"/>
                          <a:pt x="578" y="130"/>
                        </a:cubicBezTo>
                        <a:cubicBezTo>
                          <a:pt x="584" y="148"/>
                          <a:pt x="590" y="148"/>
                          <a:pt x="606" y="138"/>
                        </a:cubicBezTo>
                        <a:cubicBezTo>
                          <a:pt x="600" y="119"/>
                          <a:pt x="594" y="107"/>
                          <a:pt x="586" y="90"/>
                        </a:cubicBezTo>
                        <a:cubicBezTo>
                          <a:pt x="583" y="82"/>
                          <a:pt x="578" y="66"/>
                          <a:pt x="578" y="66"/>
                        </a:cubicBezTo>
                        <a:cubicBezTo>
                          <a:pt x="585" y="44"/>
                          <a:pt x="597" y="56"/>
                          <a:pt x="606" y="70"/>
                        </a:cubicBezTo>
                        <a:cubicBezTo>
                          <a:pt x="609" y="86"/>
                          <a:pt x="608" y="117"/>
                          <a:pt x="626" y="90"/>
                        </a:cubicBezTo>
                        <a:cubicBezTo>
                          <a:pt x="648" y="97"/>
                          <a:pt x="646" y="104"/>
                          <a:pt x="642" y="126"/>
                        </a:cubicBezTo>
                        <a:cubicBezTo>
                          <a:pt x="650" y="150"/>
                          <a:pt x="665" y="141"/>
                          <a:pt x="682" y="130"/>
                        </a:cubicBezTo>
                        <a:cubicBezTo>
                          <a:pt x="689" y="108"/>
                          <a:pt x="673" y="124"/>
                          <a:pt x="682" y="98"/>
                        </a:cubicBezTo>
                        <a:cubicBezTo>
                          <a:pt x="683" y="94"/>
                          <a:pt x="690" y="96"/>
                          <a:pt x="694" y="94"/>
                        </a:cubicBezTo>
                        <a:cubicBezTo>
                          <a:pt x="698" y="92"/>
                          <a:pt x="702" y="89"/>
                          <a:pt x="706" y="86"/>
                        </a:cubicBezTo>
                        <a:cubicBezTo>
                          <a:pt x="717" y="54"/>
                          <a:pt x="688" y="54"/>
                          <a:pt x="742" y="46"/>
                        </a:cubicBezTo>
                        <a:cubicBezTo>
                          <a:pt x="748" y="27"/>
                          <a:pt x="741" y="9"/>
                          <a:pt x="762" y="2"/>
                        </a:cubicBezTo>
                        <a:cubicBezTo>
                          <a:pt x="788" y="11"/>
                          <a:pt x="777" y="38"/>
                          <a:pt x="802" y="46"/>
                        </a:cubicBezTo>
                        <a:cubicBezTo>
                          <a:pt x="831" y="36"/>
                          <a:pt x="805" y="63"/>
                          <a:pt x="798" y="70"/>
                        </a:cubicBezTo>
                        <a:cubicBezTo>
                          <a:pt x="789" y="96"/>
                          <a:pt x="787" y="96"/>
                          <a:pt x="802" y="118"/>
                        </a:cubicBezTo>
                        <a:cubicBezTo>
                          <a:pt x="801" y="122"/>
                          <a:pt x="801" y="127"/>
                          <a:pt x="798" y="130"/>
                        </a:cubicBezTo>
                        <a:cubicBezTo>
                          <a:pt x="794" y="133"/>
                          <a:pt x="784" y="129"/>
                          <a:pt x="782" y="134"/>
                        </a:cubicBezTo>
                        <a:cubicBezTo>
                          <a:pt x="780" y="142"/>
                          <a:pt x="790" y="158"/>
                          <a:pt x="790" y="158"/>
                        </a:cubicBezTo>
                        <a:cubicBezTo>
                          <a:pt x="786" y="161"/>
                          <a:pt x="783" y="165"/>
                          <a:pt x="778" y="166"/>
                        </a:cubicBezTo>
                        <a:cubicBezTo>
                          <a:pt x="774" y="167"/>
                          <a:pt x="769" y="159"/>
                          <a:pt x="766" y="162"/>
                        </a:cubicBezTo>
                        <a:cubicBezTo>
                          <a:pt x="758" y="170"/>
                          <a:pt x="794" y="182"/>
                          <a:pt x="794" y="182"/>
                        </a:cubicBezTo>
                        <a:cubicBezTo>
                          <a:pt x="804" y="211"/>
                          <a:pt x="775" y="190"/>
                          <a:pt x="762" y="186"/>
                        </a:cubicBezTo>
                        <a:cubicBezTo>
                          <a:pt x="767" y="194"/>
                          <a:pt x="773" y="202"/>
                          <a:pt x="778" y="210"/>
                        </a:cubicBezTo>
                        <a:cubicBezTo>
                          <a:pt x="783" y="218"/>
                          <a:pt x="802" y="226"/>
                          <a:pt x="802" y="226"/>
                        </a:cubicBezTo>
                        <a:cubicBezTo>
                          <a:pt x="813" y="242"/>
                          <a:pt x="804" y="245"/>
                          <a:pt x="810" y="262"/>
                        </a:cubicBezTo>
                        <a:cubicBezTo>
                          <a:pt x="803" y="282"/>
                          <a:pt x="793" y="301"/>
                          <a:pt x="786" y="322"/>
                        </a:cubicBezTo>
                        <a:cubicBezTo>
                          <a:pt x="783" y="330"/>
                          <a:pt x="778" y="346"/>
                          <a:pt x="778" y="346"/>
                        </a:cubicBezTo>
                        <a:cubicBezTo>
                          <a:pt x="785" y="366"/>
                          <a:pt x="817" y="394"/>
                          <a:pt x="830" y="414"/>
                        </a:cubicBezTo>
                        <a:cubicBezTo>
                          <a:pt x="835" y="422"/>
                          <a:pt x="841" y="430"/>
                          <a:pt x="846" y="438"/>
                        </a:cubicBezTo>
                        <a:cubicBezTo>
                          <a:pt x="849" y="442"/>
                          <a:pt x="854" y="450"/>
                          <a:pt x="854" y="450"/>
                        </a:cubicBezTo>
                        <a:cubicBezTo>
                          <a:pt x="853" y="457"/>
                          <a:pt x="855" y="466"/>
                          <a:pt x="850" y="470"/>
                        </a:cubicBezTo>
                        <a:cubicBezTo>
                          <a:pt x="844" y="475"/>
                          <a:pt x="831" y="451"/>
                          <a:pt x="830" y="450"/>
                        </a:cubicBezTo>
                        <a:cubicBezTo>
                          <a:pt x="811" y="431"/>
                          <a:pt x="789" y="421"/>
                          <a:pt x="774" y="398"/>
                        </a:cubicBezTo>
                        <a:cubicBezTo>
                          <a:pt x="769" y="379"/>
                          <a:pt x="766" y="371"/>
                          <a:pt x="746" y="378"/>
                        </a:cubicBezTo>
                        <a:cubicBezTo>
                          <a:pt x="717" y="368"/>
                          <a:pt x="730" y="368"/>
                          <a:pt x="706" y="374"/>
                        </a:cubicBezTo>
                        <a:cubicBezTo>
                          <a:pt x="688" y="402"/>
                          <a:pt x="699" y="395"/>
                          <a:pt x="678" y="402"/>
                        </a:cubicBezTo>
                        <a:cubicBezTo>
                          <a:pt x="654" y="386"/>
                          <a:pt x="650" y="390"/>
                          <a:pt x="618" y="394"/>
                        </a:cubicBezTo>
                        <a:cubicBezTo>
                          <a:pt x="607" y="411"/>
                          <a:pt x="601" y="426"/>
                          <a:pt x="590" y="442"/>
                        </a:cubicBezTo>
                        <a:cubicBezTo>
                          <a:pt x="600" y="471"/>
                          <a:pt x="593" y="459"/>
                          <a:pt x="606" y="478"/>
                        </a:cubicBezTo>
                        <a:cubicBezTo>
                          <a:pt x="593" y="518"/>
                          <a:pt x="622" y="548"/>
                          <a:pt x="642" y="578"/>
                        </a:cubicBezTo>
                        <a:cubicBezTo>
                          <a:pt x="651" y="591"/>
                          <a:pt x="651" y="601"/>
                          <a:pt x="666" y="606"/>
                        </a:cubicBezTo>
                        <a:cubicBezTo>
                          <a:pt x="680" y="627"/>
                          <a:pt x="691" y="623"/>
                          <a:pt x="710" y="610"/>
                        </a:cubicBezTo>
                        <a:cubicBezTo>
                          <a:pt x="729" y="616"/>
                          <a:pt x="729" y="606"/>
                          <a:pt x="734" y="590"/>
                        </a:cubicBezTo>
                        <a:cubicBezTo>
                          <a:pt x="735" y="577"/>
                          <a:pt x="731" y="562"/>
                          <a:pt x="738" y="550"/>
                        </a:cubicBezTo>
                        <a:cubicBezTo>
                          <a:pt x="742" y="543"/>
                          <a:pt x="762" y="542"/>
                          <a:pt x="762" y="542"/>
                        </a:cubicBezTo>
                        <a:cubicBezTo>
                          <a:pt x="783" y="547"/>
                          <a:pt x="786" y="552"/>
                          <a:pt x="774" y="570"/>
                        </a:cubicBezTo>
                        <a:cubicBezTo>
                          <a:pt x="779" y="590"/>
                          <a:pt x="790" y="605"/>
                          <a:pt x="770" y="618"/>
                        </a:cubicBezTo>
                        <a:cubicBezTo>
                          <a:pt x="769" y="622"/>
                          <a:pt x="764" y="626"/>
                          <a:pt x="766" y="630"/>
                        </a:cubicBezTo>
                        <a:cubicBezTo>
                          <a:pt x="768" y="634"/>
                          <a:pt x="775" y="634"/>
                          <a:pt x="778" y="638"/>
                        </a:cubicBezTo>
                        <a:cubicBezTo>
                          <a:pt x="788" y="651"/>
                          <a:pt x="786" y="660"/>
                          <a:pt x="802" y="670"/>
                        </a:cubicBezTo>
                        <a:cubicBezTo>
                          <a:pt x="810" y="667"/>
                          <a:pt x="818" y="665"/>
                          <a:pt x="826" y="662"/>
                        </a:cubicBezTo>
                        <a:cubicBezTo>
                          <a:pt x="830" y="661"/>
                          <a:pt x="838" y="658"/>
                          <a:pt x="838" y="658"/>
                        </a:cubicBezTo>
                        <a:cubicBezTo>
                          <a:pt x="857" y="664"/>
                          <a:pt x="864" y="680"/>
                          <a:pt x="870" y="698"/>
                        </a:cubicBezTo>
                        <a:cubicBezTo>
                          <a:pt x="859" y="731"/>
                          <a:pt x="887" y="794"/>
                          <a:pt x="922" y="806"/>
                        </a:cubicBezTo>
                        <a:cubicBezTo>
                          <a:pt x="938" y="801"/>
                          <a:pt x="941" y="792"/>
                          <a:pt x="958" y="798"/>
                        </a:cubicBezTo>
                        <a:cubicBezTo>
                          <a:pt x="984" y="837"/>
                          <a:pt x="928" y="784"/>
                          <a:pt x="942" y="826"/>
                        </a:cubicBezTo>
                        <a:cubicBezTo>
                          <a:pt x="936" y="844"/>
                          <a:pt x="930" y="844"/>
                          <a:pt x="914" y="834"/>
                        </a:cubicBezTo>
                        <a:cubicBezTo>
                          <a:pt x="903" y="817"/>
                          <a:pt x="890" y="821"/>
                          <a:pt x="874" y="810"/>
                        </a:cubicBezTo>
                        <a:cubicBezTo>
                          <a:pt x="851" y="776"/>
                          <a:pt x="882" y="816"/>
                          <a:pt x="854" y="794"/>
                        </a:cubicBezTo>
                        <a:cubicBezTo>
                          <a:pt x="843" y="785"/>
                          <a:pt x="840" y="768"/>
                          <a:pt x="830" y="758"/>
                        </a:cubicBezTo>
                        <a:cubicBezTo>
                          <a:pt x="824" y="739"/>
                          <a:pt x="817" y="724"/>
                          <a:pt x="798" y="718"/>
                        </a:cubicBezTo>
                        <a:cubicBezTo>
                          <a:pt x="791" y="696"/>
                          <a:pt x="800" y="712"/>
                          <a:pt x="778" y="710"/>
                        </a:cubicBezTo>
                        <a:cubicBezTo>
                          <a:pt x="767" y="709"/>
                          <a:pt x="746" y="702"/>
                          <a:pt x="746" y="702"/>
                        </a:cubicBezTo>
                        <a:cubicBezTo>
                          <a:pt x="729" y="691"/>
                          <a:pt x="720" y="674"/>
                          <a:pt x="702" y="662"/>
                        </a:cubicBezTo>
                        <a:cubicBezTo>
                          <a:pt x="694" y="665"/>
                          <a:pt x="687" y="673"/>
                          <a:pt x="678" y="674"/>
                        </a:cubicBezTo>
                        <a:cubicBezTo>
                          <a:pt x="657" y="677"/>
                          <a:pt x="630" y="657"/>
                          <a:pt x="614" y="646"/>
                        </a:cubicBezTo>
                        <a:cubicBezTo>
                          <a:pt x="600" y="637"/>
                          <a:pt x="580" y="639"/>
                          <a:pt x="566" y="630"/>
                        </a:cubicBezTo>
                        <a:cubicBezTo>
                          <a:pt x="546" y="617"/>
                          <a:pt x="525" y="607"/>
                          <a:pt x="506" y="594"/>
                        </a:cubicBezTo>
                        <a:cubicBezTo>
                          <a:pt x="513" y="572"/>
                          <a:pt x="509" y="551"/>
                          <a:pt x="490" y="538"/>
                        </a:cubicBezTo>
                        <a:cubicBezTo>
                          <a:pt x="485" y="522"/>
                          <a:pt x="476" y="515"/>
                          <a:pt x="462" y="506"/>
                        </a:cubicBezTo>
                        <a:cubicBezTo>
                          <a:pt x="441" y="474"/>
                          <a:pt x="469" y="513"/>
                          <a:pt x="442" y="486"/>
                        </a:cubicBezTo>
                        <a:cubicBezTo>
                          <a:pt x="436" y="480"/>
                          <a:pt x="436" y="468"/>
                          <a:pt x="430" y="462"/>
                        </a:cubicBezTo>
                        <a:cubicBezTo>
                          <a:pt x="427" y="459"/>
                          <a:pt x="422" y="459"/>
                          <a:pt x="418" y="458"/>
                        </a:cubicBezTo>
                        <a:cubicBezTo>
                          <a:pt x="407" y="447"/>
                          <a:pt x="382" y="430"/>
                          <a:pt x="382" y="430"/>
                        </a:cubicBezTo>
                        <a:cubicBezTo>
                          <a:pt x="371" y="413"/>
                          <a:pt x="358" y="399"/>
                          <a:pt x="346" y="382"/>
                        </a:cubicBezTo>
                        <a:cubicBezTo>
                          <a:pt x="344" y="378"/>
                          <a:pt x="345" y="373"/>
                          <a:pt x="342" y="370"/>
                        </a:cubicBezTo>
                        <a:cubicBezTo>
                          <a:pt x="339" y="367"/>
                          <a:pt x="334" y="367"/>
                          <a:pt x="330" y="366"/>
                        </a:cubicBezTo>
                        <a:cubicBezTo>
                          <a:pt x="322" y="390"/>
                          <a:pt x="342" y="398"/>
                          <a:pt x="354" y="414"/>
                        </a:cubicBezTo>
                        <a:cubicBezTo>
                          <a:pt x="368" y="432"/>
                          <a:pt x="372" y="446"/>
                          <a:pt x="390" y="458"/>
                        </a:cubicBezTo>
                        <a:cubicBezTo>
                          <a:pt x="409" y="487"/>
                          <a:pt x="399" y="475"/>
                          <a:pt x="418" y="494"/>
                        </a:cubicBezTo>
                        <a:cubicBezTo>
                          <a:pt x="423" y="510"/>
                          <a:pt x="428" y="517"/>
                          <a:pt x="442" y="526"/>
                        </a:cubicBezTo>
                        <a:cubicBezTo>
                          <a:pt x="450" y="550"/>
                          <a:pt x="432" y="533"/>
                          <a:pt x="422" y="526"/>
                        </a:cubicBezTo>
                        <a:cubicBezTo>
                          <a:pt x="399" y="492"/>
                          <a:pt x="430" y="532"/>
                          <a:pt x="402" y="510"/>
                        </a:cubicBezTo>
                        <a:cubicBezTo>
                          <a:pt x="398" y="507"/>
                          <a:pt x="397" y="501"/>
                          <a:pt x="394" y="498"/>
                        </a:cubicBezTo>
                        <a:cubicBezTo>
                          <a:pt x="391" y="495"/>
                          <a:pt x="386" y="493"/>
                          <a:pt x="382" y="490"/>
                        </a:cubicBezTo>
                        <a:cubicBezTo>
                          <a:pt x="377" y="474"/>
                          <a:pt x="370" y="471"/>
                          <a:pt x="354" y="466"/>
                        </a:cubicBezTo>
                        <a:cubicBezTo>
                          <a:pt x="344" y="452"/>
                          <a:pt x="340" y="447"/>
                          <a:pt x="346" y="430"/>
                        </a:cubicBezTo>
                        <a:cubicBezTo>
                          <a:pt x="338" y="418"/>
                          <a:pt x="314" y="402"/>
                          <a:pt x="314" y="402"/>
                        </a:cubicBezTo>
                        <a:cubicBezTo>
                          <a:pt x="306" y="390"/>
                          <a:pt x="298" y="378"/>
                          <a:pt x="290" y="366"/>
                        </a:cubicBezTo>
                        <a:cubicBezTo>
                          <a:pt x="284" y="357"/>
                          <a:pt x="273" y="354"/>
                          <a:pt x="266" y="346"/>
                        </a:cubicBezTo>
                        <a:cubicBezTo>
                          <a:pt x="263" y="342"/>
                          <a:pt x="262" y="337"/>
                          <a:pt x="258" y="334"/>
                        </a:cubicBezTo>
                        <a:cubicBezTo>
                          <a:pt x="243" y="324"/>
                          <a:pt x="225" y="324"/>
                          <a:pt x="210" y="314"/>
                        </a:cubicBezTo>
                        <a:cubicBezTo>
                          <a:pt x="201" y="300"/>
                          <a:pt x="194" y="291"/>
                          <a:pt x="178" y="286"/>
                        </a:cubicBezTo>
                        <a:cubicBezTo>
                          <a:pt x="160" y="260"/>
                          <a:pt x="192" y="247"/>
                          <a:pt x="154" y="238"/>
                        </a:cubicBezTo>
                        <a:cubicBezTo>
                          <a:pt x="111" y="209"/>
                          <a:pt x="106" y="149"/>
                          <a:pt x="90" y="102"/>
                        </a:cubicBezTo>
                        <a:cubicBezTo>
                          <a:pt x="86" y="90"/>
                          <a:pt x="76" y="73"/>
                          <a:pt x="66" y="66"/>
                        </a:cubicBezTo>
                        <a:cubicBezTo>
                          <a:pt x="58" y="60"/>
                          <a:pt x="42" y="50"/>
                          <a:pt x="42" y="50"/>
                        </a:cubicBezTo>
                        <a:cubicBezTo>
                          <a:pt x="39" y="46"/>
                          <a:pt x="38" y="41"/>
                          <a:pt x="34" y="38"/>
                        </a:cubicBezTo>
                        <a:cubicBezTo>
                          <a:pt x="27" y="34"/>
                          <a:pt x="10" y="30"/>
                          <a:pt x="10" y="30"/>
                        </a:cubicBezTo>
                        <a:cubicBezTo>
                          <a:pt x="0" y="1"/>
                          <a:pt x="31" y="17"/>
                          <a:pt x="46" y="22"/>
                        </a:cubicBezTo>
                        <a:cubicBezTo>
                          <a:pt x="65" y="51"/>
                          <a:pt x="61" y="41"/>
                          <a:pt x="86" y="58"/>
                        </a:cubicBezTo>
                        <a:cubicBezTo>
                          <a:pt x="94" y="70"/>
                          <a:pt x="94" y="93"/>
                          <a:pt x="102" y="70"/>
                        </a:cubicBezTo>
                        <a:cubicBezTo>
                          <a:pt x="95" y="49"/>
                          <a:pt x="82" y="62"/>
                          <a:pt x="82" y="3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97" name="Freeform 37"/>
                  <p:cNvSpPr/>
                  <p:nvPr/>
                </p:nvSpPr>
                <p:spPr bwMode="ltGray">
                  <a:xfrm>
                    <a:off x="2405" y="445"/>
                    <a:ext cx="15" cy="16"/>
                  </a:xfrm>
                  <a:custGeom>
                    <a:avLst/>
                    <a:gdLst/>
                    <a:ahLst/>
                    <a:cxnLst>
                      <a:cxn ang="0">
                        <a:pos x="6" y="28"/>
                      </a:cxn>
                      <a:cxn ang="0">
                        <a:pos x="10" y="48"/>
                      </a:cxn>
                      <a:cxn ang="0">
                        <a:pos x="6" y="28"/>
                      </a:cxn>
                    </a:cxnLst>
                    <a:rect l="0" t="0" r="r" b="b"/>
                    <a:pathLst>
                      <a:path w="36" h="48">
                        <a:moveTo>
                          <a:pt x="6" y="28"/>
                        </a:moveTo>
                        <a:cubicBezTo>
                          <a:pt x="25" y="0"/>
                          <a:pt x="36" y="31"/>
                          <a:pt x="10" y="48"/>
                        </a:cubicBezTo>
                        <a:cubicBezTo>
                          <a:pt x="0" y="34"/>
                          <a:pt x="0" y="40"/>
                          <a:pt x="6" y="2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98" name="Freeform 38"/>
                  <p:cNvSpPr/>
                  <p:nvPr/>
                </p:nvSpPr>
                <p:spPr bwMode="ltGray">
                  <a:xfrm>
                    <a:off x="2393" y="439"/>
                    <a:ext cx="16" cy="12"/>
                  </a:xfrm>
                  <a:custGeom>
                    <a:avLst/>
                    <a:gdLst/>
                    <a:ahLst/>
                    <a:cxnLst>
                      <a:cxn ang="0">
                        <a:pos x="0" y="5"/>
                      </a:cxn>
                      <a:cxn ang="0">
                        <a:pos x="12" y="1"/>
                      </a:cxn>
                      <a:cxn ang="0">
                        <a:pos x="36" y="17"/>
                      </a:cxn>
                      <a:cxn ang="0">
                        <a:pos x="8" y="17"/>
                      </a:cxn>
                      <a:cxn ang="0">
                        <a:pos x="0" y="5"/>
                      </a:cxn>
                    </a:cxnLst>
                    <a:rect l="0" t="0" r="r" b="b"/>
                    <a:pathLst>
                      <a:path w="36" h="37">
                        <a:moveTo>
                          <a:pt x="0" y="5"/>
                        </a:moveTo>
                        <a:cubicBezTo>
                          <a:pt x="4" y="4"/>
                          <a:pt x="8" y="0"/>
                          <a:pt x="12" y="1"/>
                        </a:cubicBezTo>
                        <a:cubicBezTo>
                          <a:pt x="21" y="4"/>
                          <a:pt x="36" y="17"/>
                          <a:pt x="36" y="17"/>
                        </a:cubicBezTo>
                        <a:cubicBezTo>
                          <a:pt x="29" y="37"/>
                          <a:pt x="22" y="26"/>
                          <a:pt x="8" y="17"/>
                        </a:cubicBezTo>
                        <a:cubicBezTo>
                          <a:pt x="5" y="13"/>
                          <a:pt x="0" y="5"/>
                          <a:pt x="0" y="5"/>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0999" name="Freeform 39"/>
                  <p:cNvSpPr/>
                  <p:nvPr/>
                </p:nvSpPr>
                <p:spPr bwMode="ltGray">
                  <a:xfrm>
                    <a:off x="2878" y="406"/>
                    <a:ext cx="73" cy="33"/>
                  </a:xfrm>
                  <a:custGeom>
                    <a:avLst/>
                    <a:gdLst/>
                    <a:ahLst/>
                    <a:cxnLst>
                      <a:cxn ang="0">
                        <a:pos x="0" y="49"/>
                      </a:cxn>
                      <a:cxn ang="0">
                        <a:pos x="28" y="25"/>
                      </a:cxn>
                      <a:cxn ang="0">
                        <a:pos x="56" y="21"/>
                      </a:cxn>
                      <a:cxn ang="0">
                        <a:pos x="80" y="9"/>
                      </a:cxn>
                      <a:cxn ang="0">
                        <a:pos x="64" y="25"/>
                      </a:cxn>
                      <a:cxn ang="0">
                        <a:pos x="124" y="49"/>
                      </a:cxn>
                      <a:cxn ang="0">
                        <a:pos x="160" y="65"/>
                      </a:cxn>
                      <a:cxn ang="0">
                        <a:pos x="116" y="77"/>
                      </a:cxn>
                      <a:cxn ang="0">
                        <a:pos x="88" y="57"/>
                      </a:cxn>
                      <a:cxn ang="0">
                        <a:pos x="76" y="53"/>
                      </a:cxn>
                      <a:cxn ang="0">
                        <a:pos x="24" y="41"/>
                      </a:cxn>
                      <a:cxn ang="0">
                        <a:pos x="0" y="49"/>
                      </a:cxn>
                    </a:cxnLst>
                    <a:rect l="0" t="0" r="r" b="b"/>
                    <a:pathLst>
                      <a:path w="170" h="96">
                        <a:moveTo>
                          <a:pt x="0" y="49"/>
                        </a:moveTo>
                        <a:cubicBezTo>
                          <a:pt x="5" y="33"/>
                          <a:pt x="12" y="30"/>
                          <a:pt x="28" y="25"/>
                        </a:cubicBezTo>
                        <a:cubicBezTo>
                          <a:pt x="20" y="0"/>
                          <a:pt x="42" y="16"/>
                          <a:pt x="56" y="21"/>
                        </a:cubicBezTo>
                        <a:cubicBezTo>
                          <a:pt x="56" y="21"/>
                          <a:pt x="77" y="6"/>
                          <a:pt x="80" y="9"/>
                        </a:cubicBezTo>
                        <a:cubicBezTo>
                          <a:pt x="85" y="14"/>
                          <a:pt x="71" y="23"/>
                          <a:pt x="64" y="25"/>
                        </a:cubicBezTo>
                        <a:cubicBezTo>
                          <a:pt x="82" y="37"/>
                          <a:pt x="103" y="42"/>
                          <a:pt x="124" y="49"/>
                        </a:cubicBezTo>
                        <a:cubicBezTo>
                          <a:pt x="136" y="53"/>
                          <a:pt x="160" y="65"/>
                          <a:pt x="160" y="65"/>
                        </a:cubicBezTo>
                        <a:cubicBezTo>
                          <a:pt x="170" y="96"/>
                          <a:pt x="134" y="83"/>
                          <a:pt x="116" y="77"/>
                        </a:cubicBezTo>
                        <a:cubicBezTo>
                          <a:pt x="109" y="57"/>
                          <a:pt x="116" y="66"/>
                          <a:pt x="88" y="57"/>
                        </a:cubicBezTo>
                        <a:cubicBezTo>
                          <a:pt x="84" y="56"/>
                          <a:pt x="76" y="53"/>
                          <a:pt x="76" y="53"/>
                        </a:cubicBezTo>
                        <a:cubicBezTo>
                          <a:pt x="57" y="34"/>
                          <a:pt x="53" y="37"/>
                          <a:pt x="24" y="41"/>
                        </a:cubicBezTo>
                        <a:cubicBezTo>
                          <a:pt x="9" y="51"/>
                          <a:pt x="17" y="49"/>
                          <a:pt x="0" y="49"/>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00" name="Freeform 40"/>
                  <p:cNvSpPr/>
                  <p:nvPr/>
                </p:nvSpPr>
                <p:spPr bwMode="ltGray">
                  <a:xfrm>
                    <a:off x="2955" y="433"/>
                    <a:ext cx="59" cy="15"/>
                  </a:xfrm>
                  <a:custGeom>
                    <a:avLst/>
                    <a:gdLst/>
                    <a:ahLst/>
                    <a:cxnLst>
                      <a:cxn ang="0">
                        <a:pos x="0" y="0"/>
                      </a:cxn>
                      <a:cxn ang="0">
                        <a:pos x="52" y="4"/>
                      </a:cxn>
                      <a:cxn ang="0">
                        <a:pos x="88" y="24"/>
                      </a:cxn>
                      <a:cxn ang="0">
                        <a:pos x="112" y="20"/>
                      </a:cxn>
                      <a:cxn ang="0">
                        <a:pos x="108" y="44"/>
                      </a:cxn>
                      <a:cxn ang="0">
                        <a:pos x="64" y="40"/>
                      </a:cxn>
                      <a:cxn ang="0">
                        <a:pos x="0" y="36"/>
                      </a:cxn>
                      <a:cxn ang="0">
                        <a:pos x="28" y="20"/>
                      </a:cxn>
                      <a:cxn ang="0">
                        <a:pos x="0" y="0"/>
                      </a:cxn>
                    </a:cxnLst>
                    <a:rect l="0" t="0" r="r" b="b"/>
                    <a:pathLst>
                      <a:path w="138" h="44">
                        <a:moveTo>
                          <a:pt x="0" y="0"/>
                        </a:moveTo>
                        <a:cubicBezTo>
                          <a:pt x="19" y="3"/>
                          <a:pt x="35" y="10"/>
                          <a:pt x="52" y="4"/>
                        </a:cubicBezTo>
                        <a:cubicBezTo>
                          <a:pt x="87" y="11"/>
                          <a:pt x="61" y="15"/>
                          <a:pt x="88" y="24"/>
                        </a:cubicBezTo>
                        <a:cubicBezTo>
                          <a:pt x="96" y="23"/>
                          <a:pt x="104" y="19"/>
                          <a:pt x="112" y="20"/>
                        </a:cubicBezTo>
                        <a:cubicBezTo>
                          <a:pt x="138" y="23"/>
                          <a:pt x="118" y="41"/>
                          <a:pt x="108" y="44"/>
                        </a:cubicBezTo>
                        <a:cubicBezTo>
                          <a:pt x="78" y="34"/>
                          <a:pt x="92" y="34"/>
                          <a:pt x="64" y="40"/>
                        </a:cubicBezTo>
                        <a:cubicBezTo>
                          <a:pt x="41" y="37"/>
                          <a:pt x="22" y="41"/>
                          <a:pt x="0" y="36"/>
                        </a:cubicBezTo>
                        <a:cubicBezTo>
                          <a:pt x="6" y="11"/>
                          <a:pt x="7" y="27"/>
                          <a:pt x="28" y="20"/>
                        </a:cubicBezTo>
                        <a:cubicBezTo>
                          <a:pt x="17" y="13"/>
                          <a:pt x="0" y="13"/>
                          <a:pt x="0" y="0"/>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01" name="Freeform 41"/>
                  <p:cNvSpPr/>
                  <p:nvPr/>
                </p:nvSpPr>
                <p:spPr bwMode="ltGray">
                  <a:xfrm>
                    <a:off x="2924" y="441"/>
                    <a:ext cx="24" cy="14"/>
                  </a:xfrm>
                  <a:custGeom>
                    <a:avLst/>
                    <a:gdLst/>
                    <a:ahLst/>
                    <a:cxnLst>
                      <a:cxn ang="0">
                        <a:pos x="17" y="25"/>
                      </a:cxn>
                      <a:cxn ang="0">
                        <a:pos x="37" y="13"/>
                      </a:cxn>
                      <a:cxn ang="0">
                        <a:pos x="17" y="25"/>
                      </a:cxn>
                    </a:cxnLst>
                    <a:rect l="0" t="0" r="r" b="b"/>
                    <a:pathLst>
                      <a:path w="57" h="42">
                        <a:moveTo>
                          <a:pt x="17" y="25"/>
                        </a:moveTo>
                        <a:cubicBezTo>
                          <a:pt x="0" y="0"/>
                          <a:pt x="21" y="9"/>
                          <a:pt x="37" y="13"/>
                        </a:cubicBezTo>
                        <a:cubicBezTo>
                          <a:pt x="57" y="42"/>
                          <a:pt x="30" y="25"/>
                          <a:pt x="17" y="25"/>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02" name="Freeform 42"/>
                  <p:cNvSpPr/>
                  <p:nvPr/>
                </p:nvSpPr>
                <p:spPr bwMode="ltGray">
                  <a:xfrm>
                    <a:off x="2908" y="398"/>
                    <a:ext cx="16" cy="18"/>
                  </a:xfrm>
                  <a:custGeom>
                    <a:avLst/>
                    <a:gdLst/>
                    <a:ahLst/>
                    <a:cxnLst>
                      <a:cxn ang="0">
                        <a:pos x="19" y="32"/>
                      </a:cxn>
                      <a:cxn ang="0">
                        <a:pos x="19" y="0"/>
                      </a:cxn>
                      <a:cxn ang="0">
                        <a:pos x="19" y="32"/>
                      </a:cxn>
                    </a:cxnLst>
                    <a:rect l="0" t="0" r="r" b="b"/>
                    <a:pathLst>
                      <a:path w="39" h="52">
                        <a:moveTo>
                          <a:pt x="19" y="32"/>
                        </a:moveTo>
                        <a:cubicBezTo>
                          <a:pt x="13" y="14"/>
                          <a:pt x="0" y="13"/>
                          <a:pt x="19" y="0"/>
                        </a:cubicBezTo>
                        <a:cubicBezTo>
                          <a:pt x="23" y="5"/>
                          <a:pt x="39" y="52"/>
                          <a:pt x="19" y="32"/>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03" name="Freeform 43"/>
                  <p:cNvSpPr/>
                  <p:nvPr/>
                </p:nvSpPr>
                <p:spPr bwMode="ltGray">
                  <a:xfrm>
                    <a:off x="3035" y="452"/>
                    <a:ext cx="19" cy="27"/>
                  </a:xfrm>
                  <a:custGeom>
                    <a:avLst/>
                    <a:gdLst/>
                    <a:ahLst/>
                    <a:cxnLst>
                      <a:cxn ang="0">
                        <a:pos x="4" y="9"/>
                      </a:cxn>
                      <a:cxn ang="0">
                        <a:pos x="20" y="33"/>
                      </a:cxn>
                      <a:cxn ang="0">
                        <a:pos x="24" y="49"/>
                      </a:cxn>
                      <a:cxn ang="0">
                        <a:pos x="36" y="53"/>
                      </a:cxn>
                      <a:cxn ang="0">
                        <a:pos x="24" y="73"/>
                      </a:cxn>
                      <a:cxn ang="0">
                        <a:pos x="0" y="21"/>
                      </a:cxn>
                      <a:cxn ang="0">
                        <a:pos x="4" y="9"/>
                      </a:cxn>
                    </a:cxnLst>
                    <a:rect l="0" t="0" r="r" b="b"/>
                    <a:pathLst>
                      <a:path w="44" h="80">
                        <a:moveTo>
                          <a:pt x="4" y="9"/>
                        </a:moveTo>
                        <a:cubicBezTo>
                          <a:pt x="9" y="17"/>
                          <a:pt x="18" y="24"/>
                          <a:pt x="20" y="33"/>
                        </a:cubicBezTo>
                        <a:cubicBezTo>
                          <a:pt x="21" y="38"/>
                          <a:pt x="21" y="45"/>
                          <a:pt x="24" y="49"/>
                        </a:cubicBezTo>
                        <a:cubicBezTo>
                          <a:pt x="27" y="52"/>
                          <a:pt x="32" y="52"/>
                          <a:pt x="36" y="53"/>
                        </a:cubicBezTo>
                        <a:cubicBezTo>
                          <a:pt x="41" y="68"/>
                          <a:pt x="44" y="80"/>
                          <a:pt x="24" y="73"/>
                        </a:cubicBezTo>
                        <a:cubicBezTo>
                          <a:pt x="19" y="55"/>
                          <a:pt x="11" y="37"/>
                          <a:pt x="0" y="21"/>
                        </a:cubicBezTo>
                        <a:cubicBezTo>
                          <a:pt x="4" y="4"/>
                          <a:pt x="4" y="0"/>
                          <a:pt x="4" y="9"/>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04" name="Freeform 44"/>
                  <p:cNvSpPr/>
                  <p:nvPr/>
                </p:nvSpPr>
                <p:spPr bwMode="ltGray">
                  <a:xfrm>
                    <a:off x="2696" y="247"/>
                    <a:ext cx="205" cy="41"/>
                  </a:xfrm>
                  <a:custGeom>
                    <a:avLst/>
                    <a:gdLst/>
                    <a:ahLst/>
                    <a:cxnLst>
                      <a:cxn ang="0">
                        <a:pos x="220" y="1"/>
                      </a:cxn>
                      <a:cxn ang="0">
                        <a:pos x="231" y="8"/>
                      </a:cxn>
                      <a:cxn ang="0">
                        <a:pos x="235" y="0"/>
                      </a:cxn>
                      <a:cxn ang="0">
                        <a:pos x="265" y="0"/>
                      </a:cxn>
                      <a:cxn ang="0">
                        <a:pos x="287" y="17"/>
                      </a:cxn>
                      <a:cxn ang="0">
                        <a:pos x="319" y="10"/>
                      </a:cxn>
                      <a:cxn ang="0">
                        <a:pos x="314" y="29"/>
                      </a:cxn>
                      <a:cxn ang="0">
                        <a:pos x="298" y="46"/>
                      </a:cxn>
                      <a:cxn ang="0">
                        <a:pos x="295" y="29"/>
                      </a:cxn>
                      <a:cxn ang="0">
                        <a:pos x="287" y="31"/>
                      </a:cxn>
                      <a:cxn ang="0">
                        <a:pos x="279" y="29"/>
                      </a:cxn>
                      <a:cxn ang="0">
                        <a:pos x="263" y="21"/>
                      </a:cxn>
                      <a:cxn ang="0">
                        <a:pos x="228" y="38"/>
                      </a:cxn>
                      <a:cxn ang="0">
                        <a:pos x="201" y="44"/>
                      </a:cxn>
                      <a:cxn ang="0">
                        <a:pos x="212" y="57"/>
                      </a:cxn>
                      <a:cxn ang="0">
                        <a:pos x="188" y="63"/>
                      </a:cxn>
                      <a:cxn ang="0">
                        <a:pos x="169" y="61"/>
                      </a:cxn>
                      <a:cxn ang="0">
                        <a:pos x="177" y="57"/>
                      </a:cxn>
                      <a:cxn ang="0">
                        <a:pos x="171" y="40"/>
                      </a:cxn>
                      <a:cxn ang="0">
                        <a:pos x="169" y="31"/>
                      </a:cxn>
                      <a:cxn ang="0">
                        <a:pos x="158" y="23"/>
                      </a:cxn>
                      <a:cxn ang="0">
                        <a:pos x="142" y="27"/>
                      </a:cxn>
                      <a:cxn ang="0">
                        <a:pos x="134" y="27"/>
                      </a:cxn>
                      <a:cxn ang="0">
                        <a:pos x="123" y="25"/>
                      </a:cxn>
                      <a:cxn ang="0">
                        <a:pos x="83" y="2"/>
                      </a:cxn>
                      <a:cxn ang="0">
                        <a:pos x="59" y="14"/>
                      </a:cxn>
                      <a:cxn ang="0">
                        <a:pos x="1" y="0"/>
                      </a:cxn>
                      <a:cxn ang="0">
                        <a:pos x="220" y="1"/>
                      </a:cxn>
                    </a:cxnLst>
                    <a:rect l="0" t="0" r="r" b="b"/>
                    <a:pathLst>
                      <a:path w="323" h="64">
                        <a:moveTo>
                          <a:pt x="220" y="1"/>
                        </a:moveTo>
                        <a:cubicBezTo>
                          <a:pt x="215" y="12"/>
                          <a:pt x="225" y="17"/>
                          <a:pt x="231" y="8"/>
                        </a:cubicBezTo>
                        <a:cubicBezTo>
                          <a:pt x="235" y="0"/>
                          <a:pt x="229" y="7"/>
                          <a:pt x="235" y="0"/>
                        </a:cubicBezTo>
                        <a:lnTo>
                          <a:pt x="265" y="0"/>
                        </a:lnTo>
                        <a:cubicBezTo>
                          <a:pt x="277" y="6"/>
                          <a:pt x="276" y="11"/>
                          <a:pt x="287" y="17"/>
                        </a:cubicBezTo>
                        <a:cubicBezTo>
                          <a:pt x="308" y="11"/>
                          <a:pt x="293" y="7"/>
                          <a:pt x="319" y="10"/>
                        </a:cubicBezTo>
                        <a:cubicBezTo>
                          <a:pt x="323" y="19"/>
                          <a:pt x="321" y="22"/>
                          <a:pt x="314" y="29"/>
                        </a:cubicBezTo>
                        <a:cubicBezTo>
                          <a:pt x="312" y="39"/>
                          <a:pt x="313" y="50"/>
                          <a:pt x="298" y="46"/>
                        </a:cubicBezTo>
                        <a:cubicBezTo>
                          <a:pt x="297" y="40"/>
                          <a:pt x="298" y="34"/>
                          <a:pt x="295" y="29"/>
                        </a:cubicBezTo>
                        <a:cubicBezTo>
                          <a:pt x="294" y="27"/>
                          <a:pt x="290" y="31"/>
                          <a:pt x="287" y="31"/>
                        </a:cubicBezTo>
                        <a:cubicBezTo>
                          <a:pt x="284" y="31"/>
                          <a:pt x="282" y="30"/>
                          <a:pt x="279" y="29"/>
                        </a:cubicBezTo>
                        <a:cubicBezTo>
                          <a:pt x="274" y="27"/>
                          <a:pt x="263" y="21"/>
                          <a:pt x="263" y="21"/>
                        </a:cubicBezTo>
                        <a:cubicBezTo>
                          <a:pt x="249" y="23"/>
                          <a:pt x="241" y="31"/>
                          <a:pt x="228" y="38"/>
                        </a:cubicBezTo>
                        <a:cubicBezTo>
                          <a:pt x="220" y="41"/>
                          <a:pt x="209" y="42"/>
                          <a:pt x="201" y="44"/>
                        </a:cubicBezTo>
                        <a:cubicBezTo>
                          <a:pt x="193" y="54"/>
                          <a:pt x="200" y="53"/>
                          <a:pt x="212" y="57"/>
                        </a:cubicBezTo>
                        <a:cubicBezTo>
                          <a:pt x="200" y="62"/>
                          <a:pt x="199" y="57"/>
                          <a:pt x="188" y="63"/>
                        </a:cubicBezTo>
                        <a:cubicBezTo>
                          <a:pt x="181" y="62"/>
                          <a:pt x="174" y="64"/>
                          <a:pt x="169" y="61"/>
                        </a:cubicBezTo>
                        <a:cubicBezTo>
                          <a:pt x="166" y="59"/>
                          <a:pt x="175" y="59"/>
                          <a:pt x="177" y="57"/>
                        </a:cubicBezTo>
                        <a:cubicBezTo>
                          <a:pt x="181" y="48"/>
                          <a:pt x="149" y="28"/>
                          <a:pt x="171" y="40"/>
                        </a:cubicBezTo>
                        <a:cubicBezTo>
                          <a:pt x="184" y="55"/>
                          <a:pt x="184" y="36"/>
                          <a:pt x="169" y="31"/>
                        </a:cubicBezTo>
                        <a:cubicBezTo>
                          <a:pt x="167" y="27"/>
                          <a:pt x="167" y="22"/>
                          <a:pt x="158" y="23"/>
                        </a:cubicBezTo>
                        <a:cubicBezTo>
                          <a:pt x="153" y="23"/>
                          <a:pt x="142" y="27"/>
                          <a:pt x="142" y="27"/>
                        </a:cubicBezTo>
                        <a:cubicBezTo>
                          <a:pt x="136" y="39"/>
                          <a:pt x="143" y="31"/>
                          <a:pt x="134" y="27"/>
                        </a:cubicBezTo>
                        <a:cubicBezTo>
                          <a:pt x="130" y="25"/>
                          <a:pt x="126" y="25"/>
                          <a:pt x="123" y="25"/>
                        </a:cubicBezTo>
                        <a:cubicBezTo>
                          <a:pt x="117" y="11"/>
                          <a:pt x="100" y="6"/>
                          <a:pt x="83" y="2"/>
                        </a:cubicBezTo>
                        <a:cubicBezTo>
                          <a:pt x="70" y="4"/>
                          <a:pt x="69" y="9"/>
                          <a:pt x="59" y="14"/>
                        </a:cubicBezTo>
                        <a:cubicBezTo>
                          <a:pt x="45" y="14"/>
                          <a:pt x="0" y="12"/>
                          <a:pt x="1" y="0"/>
                        </a:cubicBezTo>
                        <a:lnTo>
                          <a:pt x="220" y="1"/>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05" name="Freeform 45"/>
                  <p:cNvSpPr/>
                  <p:nvPr/>
                </p:nvSpPr>
                <p:spPr bwMode="ltGray">
                  <a:xfrm>
                    <a:off x="2515" y="246"/>
                    <a:ext cx="190" cy="20"/>
                  </a:xfrm>
                  <a:custGeom>
                    <a:avLst/>
                    <a:gdLst/>
                    <a:ahLst/>
                    <a:cxnLst>
                      <a:cxn ang="0">
                        <a:pos x="105" y="31"/>
                      </a:cxn>
                      <a:cxn ang="0">
                        <a:pos x="30" y="1"/>
                      </a:cxn>
                      <a:cxn ang="0">
                        <a:pos x="285" y="0"/>
                      </a:cxn>
                      <a:cxn ang="0">
                        <a:pos x="296" y="14"/>
                      </a:cxn>
                      <a:cxn ang="0">
                        <a:pos x="264" y="16"/>
                      </a:cxn>
                      <a:cxn ang="0">
                        <a:pos x="105" y="31"/>
                      </a:cxn>
                    </a:cxnLst>
                    <a:rect l="0" t="0" r="r" b="b"/>
                    <a:pathLst>
                      <a:path w="300" h="31">
                        <a:moveTo>
                          <a:pt x="105" y="31"/>
                        </a:moveTo>
                        <a:cubicBezTo>
                          <a:pt x="83" y="19"/>
                          <a:pt x="0" y="6"/>
                          <a:pt x="30" y="1"/>
                        </a:cubicBezTo>
                        <a:lnTo>
                          <a:pt x="285" y="0"/>
                        </a:lnTo>
                        <a:cubicBezTo>
                          <a:pt x="296" y="4"/>
                          <a:pt x="300" y="5"/>
                          <a:pt x="296" y="14"/>
                        </a:cubicBezTo>
                        <a:cubicBezTo>
                          <a:pt x="285" y="11"/>
                          <a:pt x="276" y="16"/>
                          <a:pt x="264" y="16"/>
                        </a:cubicBezTo>
                        <a:lnTo>
                          <a:pt x="105" y="31"/>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06" name="Freeform 46"/>
                  <p:cNvSpPr/>
                  <p:nvPr/>
                </p:nvSpPr>
                <p:spPr bwMode="ltGray">
                  <a:xfrm>
                    <a:off x="2096" y="275"/>
                    <a:ext cx="18" cy="10"/>
                  </a:xfrm>
                  <a:custGeom>
                    <a:avLst/>
                    <a:gdLst/>
                    <a:ahLst/>
                    <a:cxnLst>
                      <a:cxn ang="0">
                        <a:pos x="0" y="25"/>
                      </a:cxn>
                      <a:cxn ang="0">
                        <a:pos x="12" y="29"/>
                      </a:cxn>
                      <a:cxn ang="0">
                        <a:pos x="0" y="2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07" name="Freeform 47"/>
                  <p:cNvSpPr/>
                  <p:nvPr/>
                </p:nvSpPr>
                <p:spPr bwMode="ltGray">
                  <a:xfrm>
                    <a:off x="1606" y="246"/>
                    <a:ext cx="436" cy="152"/>
                  </a:xfrm>
                  <a:custGeom>
                    <a:avLst/>
                    <a:gdLst/>
                    <a:ahLst/>
                    <a:cxnLst>
                      <a:cxn ang="0">
                        <a:pos x="73" y="1"/>
                      </a:cxn>
                      <a:cxn ang="0">
                        <a:pos x="436" y="0"/>
                      </a:cxn>
                      <a:cxn ang="0">
                        <a:pos x="416" y="54"/>
                      </a:cxn>
                      <a:cxn ang="0">
                        <a:pos x="397" y="68"/>
                      </a:cxn>
                      <a:cxn ang="0">
                        <a:pos x="392" y="70"/>
                      </a:cxn>
                      <a:cxn ang="0">
                        <a:pos x="375" y="73"/>
                      </a:cxn>
                      <a:cxn ang="0">
                        <a:pos x="361" y="88"/>
                      </a:cxn>
                      <a:cxn ang="0">
                        <a:pos x="362" y="99"/>
                      </a:cxn>
                      <a:cxn ang="0">
                        <a:pos x="364" y="107"/>
                      </a:cxn>
                      <a:cxn ang="0">
                        <a:pos x="366" y="113"/>
                      </a:cxn>
                      <a:cxn ang="0">
                        <a:pos x="362" y="122"/>
                      </a:cxn>
                      <a:cxn ang="0">
                        <a:pos x="351" y="120"/>
                      </a:cxn>
                      <a:cxn ang="0">
                        <a:pos x="342" y="129"/>
                      </a:cxn>
                      <a:cxn ang="0">
                        <a:pos x="347" y="105"/>
                      </a:cxn>
                      <a:cxn ang="0">
                        <a:pos x="338" y="100"/>
                      </a:cxn>
                      <a:cxn ang="0">
                        <a:pos x="344" y="93"/>
                      </a:cxn>
                      <a:cxn ang="0">
                        <a:pos x="342" y="89"/>
                      </a:cxn>
                      <a:cxn ang="0">
                        <a:pos x="320" y="94"/>
                      </a:cxn>
                      <a:cxn ang="0">
                        <a:pos x="317" y="85"/>
                      </a:cxn>
                      <a:cxn ang="0">
                        <a:pos x="297" y="94"/>
                      </a:cxn>
                      <a:cxn ang="0">
                        <a:pos x="320" y="103"/>
                      </a:cxn>
                      <a:cxn ang="0">
                        <a:pos x="305" y="117"/>
                      </a:cxn>
                      <a:cxn ang="0">
                        <a:pos x="311" y="126"/>
                      </a:cxn>
                      <a:cxn ang="0">
                        <a:pos x="315" y="138"/>
                      </a:cxn>
                      <a:cxn ang="0">
                        <a:pos x="309" y="139"/>
                      </a:cxn>
                      <a:cxn ang="0">
                        <a:pos x="314" y="144"/>
                      </a:cxn>
                      <a:cxn ang="0">
                        <a:pos x="307" y="152"/>
                      </a:cxn>
                      <a:cxn ang="0">
                        <a:pos x="0" y="149"/>
                      </a:cxn>
                      <a:cxn ang="0">
                        <a:pos x="73" y="1"/>
                      </a:cxn>
                    </a:cxnLst>
                    <a:rect l="0" t="0" r="r" b="b"/>
                    <a:pathLst>
                      <a:path w="436" h="152">
                        <a:moveTo>
                          <a:pt x="73" y="1"/>
                        </a:moveTo>
                        <a:lnTo>
                          <a:pt x="436" y="0"/>
                        </a:lnTo>
                        <a:cubicBezTo>
                          <a:pt x="430"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08" name="Freeform 48"/>
                  <p:cNvSpPr/>
                  <p:nvPr/>
                </p:nvSpPr>
                <p:spPr bwMode="ltGray">
                  <a:xfrm>
                    <a:off x="2043" y="241"/>
                    <a:ext cx="20" cy="55"/>
                  </a:xfrm>
                  <a:custGeom>
                    <a:avLst/>
                    <a:gdLst/>
                    <a:ahLst/>
                    <a:cxnLst>
                      <a:cxn ang="0">
                        <a:pos x="5" y="156"/>
                      </a:cxn>
                      <a:cxn ang="0">
                        <a:pos x="15" y="108"/>
                      </a:cxn>
                      <a:cxn ang="0">
                        <a:pos x="17" y="68"/>
                      </a:cxn>
                      <a:cxn ang="0">
                        <a:pos x="11" y="40"/>
                      </a:cxn>
                      <a:cxn ang="0">
                        <a:pos x="17" y="12"/>
                      </a:cxn>
                      <a:cxn ang="0">
                        <a:pos x="21" y="0"/>
                      </a:cxn>
                      <a:cxn ang="0">
                        <a:pos x="31" y="30"/>
                      </a:cxn>
                      <a:cxn ang="0">
                        <a:pos x="47" y="98"/>
                      </a:cxn>
                      <a:cxn ang="0">
                        <a:pos x="31" y="108"/>
                      </a:cxn>
                      <a:cxn ang="0">
                        <a:pos x="23" y="126"/>
                      </a:cxn>
                      <a:cxn ang="0">
                        <a:pos x="21" y="132"/>
                      </a:cxn>
                      <a:cxn ang="0">
                        <a:pos x="27" y="134"/>
                      </a:cxn>
                      <a:cxn ang="0">
                        <a:pos x="31" y="146"/>
                      </a:cxn>
                      <a:cxn ang="0">
                        <a:pos x="13" y="148"/>
                      </a:cxn>
                      <a:cxn ang="0">
                        <a:pos x="7" y="160"/>
                      </a:cxn>
                      <a:cxn ang="0">
                        <a:pos x="3" y="154"/>
                      </a:cxn>
                      <a:cxn ang="0">
                        <a:pos x="5" y="156"/>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09" name="Freeform 49"/>
                  <p:cNvSpPr/>
                  <p:nvPr/>
                </p:nvSpPr>
                <p:spPr bwMode="ltGray">
                  <a:xfrm>
                    <a:off x="2031" y="287"/>
                    <a:ext cx="59" cy="34"/>
                  </a:xfrm>
                  <a:custGeom>
                    <a:avLst/>
                    <a:gdLst/>
                    <a:ahLst/>
                    <a:cxnLst>
                      <a:cxn ang="0">
                        <a:pos x="26" y="61"/>
                      </a:cxn>
                      <a:cxn ang="0">
                        <a:pos x="30" y="43"/>
                      </a:cxn>
                      <a:cxn ang="0">
                        <a:pos x="50" y="33"/>
                      </a:cxn>
                      <a:cxn ang="0">
                        <a:pos x="54" y="45"/>
                      </a:cxn>
                      <a:cxn ang="0">
                        <a:pos x="66" y="49"/>
                      </a:cxn>
                      <a:cxn ang="0">
                        <a:pos x="80" y="55"/>
                      </a:cxn>
                      <a:cxn ang="0">
                        <a:pos x="116" y="33"/>
                      </a:cxn>
                      <a:cxn ang="0">
                        <a:pos x="130" y="17"/>
                      </a:cxn>
                      <a:cxn ang="0">
                        <a:pos x="138" y="11"/>
                      </a:cxn>
                      <a:cxn ang="0">
                        <a:pos x="106" y="49"/>
                      </a:cxn>
                      <a:cxn ang="0">
                        <a:pos x="84" y="67"/>
                      </a:cxn>
                      <a:cxn ang="0">
                        <a:pos x="66" y="81"/>
                      </a:cxn>
                      <a:cxn ang="0">
                        <a:pos x="48" y="103"/>
                      </a:cxn>
                      <a:cxn ang="0">
                        <a:pos x="26" y="89"/>
                      </a:cxn>
                      <a:cxn ang="0">
                        <a:pos x="20" y="87"/>
                      </a:cxn>
                      <a:cxn ang="0">
                        <a:pos x="22" y="97"/>
                      </a:cxn>
                      <a:cxn ang="0">
                        <a:pos x="0" y="97"/>
                      </a:cxn>
                      <a:cxn ang="0">
                        <a:pos x="10" y="79"/>
                      </a:cxn>
                      <a:cxn ang="0">
                        <a:pos x="26" y="61"/>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10" name="Freeform 50"/>
                  <p:cNvSpPr/>
                  <p:nvPr/>
                </p:nvSpPr>
                <p:spPr bwMode="ltGray">
                  <a:xfrm>
                    <a:off x="1968" y="319"/>
                    <a:ext cx="80" cy="72"/>
                  </a:xfrm>
                  <a:custGeom>
                    <a:avLst/>
                    <a:gdLst/>
                    <a:ahLst/>
                    <a:cxnLst>
                      <a:cxn ang="0">
                        <a:pos x="158" y="24"/>
                      </a:cxn>
                      <a:cxn ang="0">
                        <a:pos x="160" y="6"/>
                      </a:cxn>
                      <a:cxn ang="0">
                        <a:pos x="170" y="0"/>
                      </a:cxn>
                      <a:cxn ang="0">
                        <a:pos x="182" y="24"/>
                      </a:cxn>
                      <a:cxn ang="0">
                        <a:pos x="188" y="42"/>
                      </a:cxn>
                      <a:cxn ang="0">
                        <a:pos x="178" y="58"/>
                      </a:cxn>
                      <a:cxn ang="0">
                        <a:pos x="170" y="76"/>
                      </a:cxn>
                      <a:cxn ang="0">
                        <a:pos x="162" y="126"/>
                      </a:cxn>
                      <a:cxn ang="0">
                        <a:pos x="144" y="136"/>
                      </a:cxn>
                      <a:cxn ang="0">
                        <a:pos x="120" y="138"/>
                      </a:cxn>
                      <a:cxn ang="0">
                        <a:pos x="112" y="124"/>
                      </a:cxn>
                      <a:cxn ang="0">
                        <a:pos x="102" y="146"/>
                      </a:cxn>
                      <a:cxn ang="0">
                        <a:pos x="90" y="150"/>
                      </a:cxn>
                      <a:cxn ang="0">
                        <a:pos x="80" y="132"/>
                      </a:cxn>
                      <a:cxn ang="0">
                        <a:pos x="58" y="144"/>
                      </a:cxn>
                      <a:cxn ang="0">
                        <a:pos x="76" y="142"/>
                      </a:cxn>
                      <a:cxn ang="0">
                        <a:pos x="78" y="160"/>
                      </a:cxn>
                      <a:cxn ang="0">
                        <a:pos x="58" y="166"/>
                      </a:cxn>
                      <a:cxn ang="0">
                        <a:pos x="34" y="166"/>
                      </a:cxn>
                      <a:cxn ang="0">
                        <a:pos x="36" y="154"/>
                      </a:cxn>
                      <a:cxn ang="0">
                        <a:pos x="46" y="144"/>
                      </a:cxn>
                      <a:cxn ang="0">
                        <a:pos x="34" y="148"/>
                      </a:cxn>
                      <a:cxn ang="0">
                        <a:pos x="26" y="166"/>
                      </a:cxn>
                      <a:cxn ang="0">
                        <a:pos x="30" y="190"/>
                      </a:cxn>
                      <a:cxn ang="0">
                        <a:pos x="14" y="200"/>
                      </a:cxn>
                      <a:cxn ang="0">
                        <a:pos x="0" y="214"/>
                      </a:cxn>
                      <a:cxn ang="0">
                        <a:pos x="8" y="188"/>
                      </a:cxn>
                      <a:cxn ang="0">
                        <a:pos x="0" y="164"/>
                      </a:cxn>
                      <a:cxn ang="0">
                        <a:pos x="14" y="152"/>
                      </a:cxn>
                      <a:cxn ang="0">
                        <a:pos x="32" y="134"/>
                      </a:cxn>
                      <a:cxn ang="0">
                        <a:pos x="44" y="118"/>
                      </a:cxn>
                      <a:cxn ang="0">
                        <a:pos x="72" y="116"/>
                      </a:cxn>
                      <a:cxn ang="0">
                        <a:pos x="84" y="112"/>
                      </a:cxn>
                      <a:cxn ang="0">
                        <a:pos x="114" y="78"/>
                      </a:cxn>
                      <a:cxn ang="0">
                        <a:pos x="120" y="92"/>
                      </a:cxn>
                      <a:cxn ang="0">
                        <a:pos x="132" y="76"/>
                      </a:cxn>
                      <a:cxn ang="0">
                        <a:pos x="150" y="54"/>
                      </a:cxn>
                      <a:cxn ang="0">
                        <a:pos x="154" y="42"/>
                      </a:cxn>
                      <a:cxn ang="0">
                        <a:pos x="148" y="38"/>
                      </a:cxn>
                      <a:cxn ang="0">
                        <a:pos x="152" y="32"/>
                      </a:cxn>
                      <a:cxn ang="0">
                        <a:pos x="158" y="24"/>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11" name="Freeform 51"/>
                  <p:cNvSpPr/>
                  <p:nvPr/>
                </p:nvSpPr>
                <p:spPr bwMode="ltGray">
                  <a:xfrm>
                    <a:off x="2021" y="340"/>
                    <a:ext cx="6" cy="4"/>
                  </a:xfrm>
                  <a:custGeom>
                    <a:avLst/>
                    <a:gdLst/>
                    <a:ahLst/>
                    <a:cxnLst>
                      <a:cxn ang="0">
                        <a:pos x="0" y="9"/>
                      </a:cxn>
                      <a:cxn ang="0">
                        <a:pos x="4" y="13"/>
                      </a:cxn>
                      <a:cxn ang="0">
                        <a:pos x="0" y="9"/>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12" name="Freeform 52"/>
                  <p:cNvSpPr/>
                  <p:nvPr/>
                </p:nvSpPr>
                <p:spPr bwMode="ltGray">
                  <a:xfrm>
                    <a:off x="1573" y="389"/>
                    <a:ext cx="347" cy="189"/>
                  </a:xfrm>
                  <a:custGeom>
                    <a:avLst/>
                    <a:gdLst/>
                    <a:ahLst/>
                    <a:cxnLst>
                      <a:cxn ang="0">
                        <a:pos x="812" y="26"/>
                      </a:cxn>
                      <a:cxn ang="0">
                        <a:pos x="778" y="78"/>
                      </a:cxn>
                      <a:cxn ang="0">
                        <a:pos x="748" y="122"/>
                      </a:cxn>
                      <a:cxn ang="0">
                        <a:pos x="722" y="142"/>
                      </a:cxn>
                      <a:cxn ang="0">
                        <a:pos x="634" y="180"/>
                      </a:cxn>
                      <a:cxn ang="0">
                        <a:pos x="632" y="210"/>
                      </a:cxn>
                      <a:cxn ang="0">
                        <a:pos x="604" y="230"/>
                      </a:cxn>
                      <a:cxn ang="0">
                        <a:pos x="620" y="178"/>
                      </a:cxn>
                      <a:cxn ang="0">
                        <a:pos x="576" y="188"/>
                      </a:cxn>
                      <a:cxn ang="0">
                        <a:pos x="556" y="218"/>
                      </a:cxn>
                      <a:cxn ang="0">
                        <a:pos x="596" y="280"/>
                      </a:cxn>
                      <a:cxn ang="0">
                        <a:pos x="594" y="368"/>
                      </a:cxn>
                      <a:cxn ang="0">
                        <a:pos x="542" y="406"/>
                      </a:cxn>
                      <a:cxn ang="0">
                        <a:pos x="522" y="386"/>
                      </a:cxn>
                      <a:cxn ang="0">
                        <a:pos x="482" y="348"/>
                      </a:cxn>
                      <a:cxn ang="0">
                        <a:pos x="462" y="348"/>
                      </a:cxn>
                      <a:cxn ang="0">
                        <a:pos x="450" y="394"/>
                      </a:cxn>
                      <a:cxn ang="0">
                        <a:pos x="500" y="464"/>
                      </a:cxn>
                      <a:cxn ang="0">
                        <a:pos x="510" y="524"/>
                      </a:cxn>
                      <a:cxn ang="0">
                        <a:pos x="526" y="560"/>
                      </a:cxn>
                      <a:cxn ang="0">
                        <a:pos x="492" y="544"/>
                      </a:cxn>
                      <a:cxn ang="0">
                        <a:pos x="470" y="518"/>
                      </a:cxn>
                      <a:cxn ang="0">
                        <a:pos x="422" y="424"/>
                      </a:cxn>
                      <a:cxn ang="0">
                        <a:pos x="426" y="310"/>
                      </a:cxn>
                      <a:cxn ang="0">
                        <a:pos x="422" y="268"/>
                      </a:cxn>
                      <a:cxn ang="0">
                        <a:pos x="412" y="276"/>
                      </a:cxn>
                      <a:cxn ang="0">
                        <a:pos x="386" y="266"/>
                      </a:cxn>
                      <a:cxn ang="0">
                        <a:pos x="360" y="170"/>
                      </a:cxn>
                      <a:cxn ang="0">
                        <a:pos x="330" y="166"/>
                      </a:cxn>
                      <a:cxn ang="0">
                        <a:pos x="288" y="172"/>
                      </a:cxn>
                      <a:cxn ang="0">
                        <a:pos x="242" y="232"/>
                      </a:cxn>
                      <a:cxn ang="0">
                        <a:pos x="196" y="268"/>
                      </a:cxn>
                      <a:cxn ang="0">
                        <a:pos x="184" y="274"/>
                      </a:cxn>
                      <a:cxn ang="0">
                        <a:pos x="160" y="328"/>
                      </a:cxn>
                      <a:cxn ang="0">
                        <a:pos x="152" y="354"/>
                      </a:cxn>
                      <a:cxn ang="0">
                        <a:pos x="128" y="404"/>
                      </a:cxn>
                      <a:cxn ang="0">
                        <a:pos x="94" y="392"/>
                      </a:cxn>
                      <a:cxn ang="0">
                        <a:pos x="66" y="258"/>
                      </a:cxn>
                      <a:cxn ang="0">
                        <a:pos x="72" y="156"/>
                      </a:cxn>
                      <a:cxn ang="0">
                        <a:pos x="44" y="180"/>
                      </a:cxn>
                      <a:cxn ang="0">
                        <a:pos x="20" y="150"/>
                      </a:cxn>
                      <a:cxn ang="0">
                        <a:pos x="24" y="138"/>
                      </a:cxn>
                      <a:cxn ang="0">
                        <a:pos x="0" y="92"/>
                      </a:cxn>
                      <a:cxn ang="0">
                        <a:pos x="798" y="6"/>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13" name="Freeform 53"/>
                  <p:cNvSpPr/>
                  <p:nvPr/>
                </p:nvSpPr>
                <p:spPr bwMode="ltGray">
                  <a:xfrm>
                    <a:off x="1634" y="519"/>
                    <a:ext cx="19" cy="29"/>
                  </a:xfrm>
                  <a:custGeom>
                    <a:avLst/>
                    <a:gdLst/>
                    <a:ahLst/>
                    <a:cxnLst>
                      <a:cxn ang="0">
                        <a:pos x="7" y="11"/>
                      </a:cxn>
                      <a:cxn ang="0">
                        <a:pos x="17" y="3"/>
                      </a:cxn>
                      <a:cxn ang="0">
                        <a:pos x="37" y="33"/>
                      </a:cxn>
                      <a:cxn ang="0">
                        <a:pos x="19" y="85"/>
                      </a:cxn>
                      <a:cxn ang="0">
                        <a:pos x="1" y="69"/>
                      </a:cxn>
                      <a:cxn ang="0">
                        <a:pos x="7" y="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14" name="Freeform 54"/>
                  <p:cNvSpPr/>
                  <p:nvPr/>
                </p:nvSpPr>
                <p:spPr bwMode="ltGray">
                  <a:xfrm>
                    <a:off x="1900" y="421"/>
                    <a:ext cx="18" cy="24"/>
                  </a:xfrm>
                  <a:custGeom>
                    <a:avLst/>
                    <a:gdLst/>
                    <a:ahLst/>
                    <a:cxnLst>
                      <a:cxn ang="0">
                        <a:pos x="13" y="28"/>
                      </a:cxn>
                      <a:cxn ang="0">
                        <a:pos x="29" y="2"/>
                      </a:cxn>
                      <a:cxn ang="0">
                        <a:pos x="43" y="4"/>
                      </a:cxn>
                      <a:cxn ang="0">
                        <a:pos x="39" y="26"/>
                      </a:cxn>
                      <a:cxn ang="0">
                        <a:pos x="13" y="74"/>
                      </a:cxn>
                      <a:cxn ang="0">
                        <a:pos x="7" y="60"/>
                      </a:cxn>
                      <a:cxn ang="0">
                        <a:pos x="3" y="36"/>
                      </a:cxn>
                      <a:cxn ang="0">
                        <a:pos x="13" y="28"/>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15" name="Freeform 55"/>
                  <p:cNvSpPr/>
                  <p:nvPr/>
                </p:nvSpPr>
                <p:spPr bwMode="ltGray">
                  <a:xfrm>
                    <a:off x="1951" y="409"/>
                    <a:ext cx="9" cy="10"/>
                  </a:xfrm>
                  <a:custGeom>
                    <a:avLst/>
                    <a:gdLst/>
                    <a:ahLst/>
                    <a:cxnLst>
                      <a:cxn ang="0">
                        <a:pos x="7" y="16"/>
                      </a:cxn>
                      <a:cxn ang="0">
                        <a:pos x="5" y="30"/>
                      </a:cxn>
                      <a:cxn ang="0">
                        <a:pos x="7" y="16"/>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16" name="Freeform 56"/>
                  <p:cNvSpPr/>
                  <p:nvPr/>
                </p:nvSpPr>
                <p:spPr bwMode="ltGray">
                  <a:xfrm>
                    <a:off x="1021" y="314"/>
                    <a:ext cx="433" cy="354"/>
                  </a:xfrm>
                  <a:custGeom>
                    <a:avLst/>
                    <a:gdLst/>
                    <a:ahLst/>
                    <a:cxnLst>
                      <a:cxn ang="0">
                        <a:pos x="481" y="464"/>
                      </a:cxn>
                      <a:cxn ang="0">
                        <a:pos x="486" y="451"/>
                      </a:cxn>
                      <a:cxn ang="0">
                        <a:pos x="500" y="413"/>
                      </a:cxn>
                      <a:cxn ang="0">
                        <a:pos x="309" y="287"/>
                      </a:cxn>
                      <a:cxn ang="0">
                        <a:pos x="282" y="346"/>
                      </a:cxn>
                      <a:cxn ang="0">
                        <a:pos x="303" y="556"/>
                      </a:cxn>
                      <a:cxn ang="0">
                        <a:pos x="282" y="494"/>
                      </a:cxn>
                      <a:cxn ang="0">
                        <a:pos x="242" y="439"/>
                      </a:cxn>
                      <a:cxn ang="0">
                        <a:pos x="245" y="413"/>
                      </a:cxn>
                      <a:cxn ang="0">
                        <a:pos x="247" y="394"/>
                      </a:cxn>
                      <a:cxn ang="0">
                        <a:pos x="220" y="375"/>
                      </a:cxn>
                      <a:cxn ang="0">
                        <a:pos x="194" y="346"/>
                      </a:cxn>
                      <a:cxn ang="0">
                        <a:pos x="148" y="354"/>
                      </a:cxn>
                      <a:cxn ang="0">
                        <a:pos x="126" y="365"/>
                      </a:cxn>
                      <a:cxn ang="0">
                        <a:pos x="78" y="365"/>
                      </a:cxn>
                      <a:cxn ang="0">
                        <a:pos x="22" y="312"/>
                      </a:cxn>
                      <a:cxn ang="0">
                        <a:pos x="11" y="295"/>
                      </a:cxn>
                      <a:cxn ang="0">
                        <a:pos x="0" y="264"/>
                      </a:cxn>
                      <a:cxn ang="0">
                        <a:pos x="24" y="213"/>
                      </a:cxn>
                      <a:cxn ang="0">
                        <a:pos x="32" y="181"/>
                      </a:cxn>
                      <a:cxn ang="0">
                        <a:pos x="51" y="143"/>
                      </a:cxn>
                      <a:cxn ang="0">
                        <a:pos x="81" y="116"/>
                      </a:cxn>
                      <a:cxn ang="0">
                        <a:pos x="167" y="67"/>
                      </a:cxn>
                      <a:cxn ang="0">
                        <a:pos x="220" y="30"/>
                      </a:cxn>
                      <a:cxn ang="0">
                        <a:pos x="258" y="6"/>
                      </a:cxn>
                      <a:cxn ang="0">
                        <a:pos x="363" y="2"/>
                      </a:cxn>
                      <a:cxn ang="0">
                        <a:pos x="398" y="0"/>
                      </a:cxn>
                      <a:cxn ang="0">
                        <a:pos x="384" y="34"/>
                      </a:cxn>
                      <a:cxn ang="0">
                        <a:pos x="443" y="84"/>
                      </a:cxn>
                      <a:cxn ang="0">
                        <a:pos x="497" y="74"/>
                      </a:cxn>
                      <a:cxn ang="0">
                        <a:pos x="529" y="82"/>
                      </a:cxn>
                      <a:cxn ang="0">
                        <a:pos x="559" y="97"/>
                      </a:cxn>
                      <a:cxn ang="0">
                        <a:pos x="572" y="188"/>
                      </a:cxn>
                      <a:cxn ang="0">
                        <a:pos x="572" y="240"/>
                      </a:cxn>
                      <a:cxn ang="0">
                        <a:pos x="599" y="283"/>
                      </a:cxn>
                      <a:cxn ang="0">
                        <a:pos x="645" y="300"/>
                      </a:cxn>
                      <a:cxn ang="0">
                        <a:pos x="680" y="295"/>
                      </a:cxn>
                      <a:cxn ang="0">
                        <a:pos x="664" y="340"/>
                      </a:cxn>
                      <a:cxn ang="0">
                        <a:pos x="599" y="407"/>
                      </a:cxn>
                      <a:cxn ang="0">
                        <a:pos x="548" y="485"/>
                      </a:cxn>
                      <a:cxn ang="0">
                        <a:pos x="556" y="508"/>
                      </a:cxn>
                      <a:cxn ang="0">
                        <a:pos x="435" y="556"/>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17" name="Freeform 57"/>
                  <p:cNvSpPr/>
                  <p:nvPr/>
                </p:nvSpPr>
                <p:spPr bwMode="ltGray">
                  <a:xfrm>
                    <a:off x="1189" y="447"/>
                    <a:ext cx="163" cy="221"/>
                  </a:xfrm>
                  <a:custGeom>
                    <a:avLst/>
                    <a:gdLst/>
                    <a:ahLst/>
                    <a:cxnLst>
                      <a:cxn ang="0">
                        <a:pos x="243" y="347"/>
                      </a:cxn>
                      <a:cxn ang="0">
                        <a:pos x="233" y="301"/>
                      </a:cxn>
                      <a:cxn ang="0">
                        <a:pos x="217" y="288"/>
                      </a:cxn>
                      <a:cxn ang="0">
                        <a:pos x="215" y="269"/>
                      </a:cxn>
                      <a:cxn ang="0">
                        <a:pos x="209" y="254"/>
                      </a:cxn>
                      <a:cxn ang="0">
                        <a:pos x="209" y="229"/>
                      </a:cxn>
                      <a:cxn ang="0">
                        <a:pos x="207" y="214"/>
                      </a:cxn>
                      <a:cxn ang="0">
                        <a:pos x="228" y="202"/>
                      </a:cxn>
                      <a:cxn ang="0">
                        <a:pos x="257" y="197"/>
                      </a:cxn>
                      <a:cxn ang="0">
                        <a:pos x="257" y="136"/>
                      </a:cxn>
                      <a:cxn ang="0">
                        <a:pos x="54" y="96"/>
                      </a:cxn>
                      <a:cxn ang="0">
                        <a:pos x="32" y="98"/>
                      </a:cxn>
                      <a:cxn ang="0">
                        <a:pos x="16" y="102"/>
                      </a:cxn>
                      <a:cxn ang="0">
                        <a:pos x="0" y="149"/>
                      </a:cxn>
                      <a:cxn ang="0">
                        <a:pos x="93" y="346"/>
                      </a:cxn>
                      <a:cxn ang="0">
                        <a:pos x="243" y="347"/>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18" name="Freeform 58"/>
                  <p:cNvSpPr/>
                  <p:nvPr/>
                </p:nvSpPr>
                <p:spPr bwMode="ltGray">
                  <a:xfrm>
                    <a:off x="1476" y="611"/>
                    <a:ext cx="7" cy="12"/>
                  </a:xfrm>
                  <a:custGeom>
                    <a:avLst/>
                    <a:gdLst/>
                    <a:ahLst/>
                    <a:cxnLst>
                      <a:cxn ang="0">
                        <a:pos x="7" y="25"/>
                      </a:cxn>
                      <a:cxn ang="0">
                        <a:pos x="19" y="21"/>
                      </a:cxn>
                      <a:cxn ang="0">
                        <a:pos x="7" y="2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19" name="Freeform 59"/>
                  <p:cNvSpPr/>
                  <p:nvPr/>
                </p:nvSpPr>
                <p:spPr bwMode="ltGray">
                  <a:xfrm>
                    <a:off x="1467" y="497"/>
                    <a:ext cx="9" cy="7"/>
                  </a:xfrm>
                  <a:custGeom>
                    <a:avLst/>
                    <a:gdLst/>
                    <a:ahLst/>
                    <a:cxnLst>
                      <a:cxn ang="0">
                        <a:pos x="12" y="12"/>
                      </a:cxn>
                      <a:cxn ang="0">
                        <a:pos x="16" y="0"/>
                      </a:cxn>
                      <a:cxn ang="0">
                        <a:pos x="20" y="12"/>
                      </a:cxn>
                      <a:cxn ang="0">
                        <a:pos x="8" y="20"/>
                      </a:cxn>
                      <a:cxn ang="0">
                        <a:pos x="12" y="12"/>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20" name="Freeform 60"/>
                  <p:cNvSpPr/>
                  <p:nvPr/>
                </p:nvSpPr>
                <p:spPr bwMode="ltGray">
                  <a:xfrm>
                    <a:off x="1072" y="357"/>
                    <a:ext cx="25" cy="10"/>
                  </a:xfrm>
                  <a:custGeom>
                    <a:avLst/>
                    <a:gdLst/>
                    <a:ahLst/>
                    <a:cxnLst>
                      <a:cxn ang="0">
                        <a:pos x="24" y="18"/>
                      </a:cxn>
                      <a:cxn ang="0">
                        <a:pos x="32" y="6"/>
                      </a:cxn>
                      <a:cxn ang="0">
                        <a:pos x="36" y="30"/>
                      </a:cxn>
                      <a:cxn ang="0">
                        <a:pos x="24" y="18"/>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21" name="Freeform 61"/>
                  <p:cNvSpPr/>
                  <p:nvPr/>
                </p:nvSpPr>
                <p:spPr bwMode="ltGray">
                  <a:xfrm>
                    <a:off x="1374" y="265"/>
                    <a:ext cx="295" cy="233"/>
                  </a:xfrm>
                  <a:custGeom>
                    <a:avLst/>
                    <a:gdLst/>
                    <a:ahLst/>
                    <a:cxnLst>
                      <a:cxn ang="0">
                        <a:pos x="473" y="464"/>
                      </a:cxn>
                      <a:cxn ang="0">
                        <a:pos x="393" y="452"/>
                      </a:cxn>
                      <a:cxn ang="0">
                        <a:pos x="325" y="412"/>
                      </a:cxn>
                      <a:cxn ang="0">
                        <a:pos x="265" y="400"/>
                      </a:cxn>
                      <a:cxn ang="0">
                        <a:pos x="237" y="416"/>
                      </a:cxn>
                      <a:cxn ang="0">
                        <a:pos x="261" y="428"/>
                      </a:cxn>
                      <a:cxn ang="0">
                        <a:pos x="293" y="468"/>
                      </a:cxn>
                      <a:cxn ang="0">
                        <a:pos x="321" y="476"/>
                      </a:cxn>
                      <a:cxn ang="0">
                        <a:pos x="333" y="536"/>
                      </a:cxn>
                      <a:cxn ang="0">
                        <a:pos x="313" y="552"/>
                      </a:cxn>
                      <a:cxn ang="0">
                        <a:pos x="261" y="616"/>
                      </a:cxn>
                      <a:cxn ang="0">
                        <a:pos x="225" y="628"/>
                      </a:cxn>
                      <a:cxn ang="0">
                        <a:pos x="97" y="696"/>
                      </a:cxn>
                      <a:cxn ang="0">
                        <a:pos x="77" y="616"/>
                      </a:cxn>
                      <a:cxn ang="0">
                        <a:pos x="45" y="524"/>
                      </a:cxn>
                      <a:cxn ang="0">
                        <a:pos x="33" y="448"/>
                      </a:cxn>
                      <a:cxn ang="0">
                        <a:pos x="53" y="344"/>
                      </a:cxn>
                      <a:cxn ang="0">
                        <a:pos x="17" y="392"/>
                      </a:cxn>
                      <a:cxn ang="0">
                        <a:pos x="81" y="280"/>
                      </a:cxn>
                      <a:cxn ang="0">
                        <a:pos x="113" y="204"/>
                      </a:cxn>
                      <a:cxn ang="0">
                        <a:pos x="37" y="204"/>
                      </a:cxn>
                      <a:cxn ang="0">
                        <a:pos x="1" y="196"/>
                      </a:cxn>
                      <a:cxn ang="0">
                        <a:pos x="25" y="140"/>
                      </a:cxn>
                      <a:cxn ang="0">
                        <a:pos x="97" y="112"/>
                      </a:cxn>
                      <a:cxn ang="0">
                        <a:pos x="221" y="124"/>
                      </a:cxn>
                      <a:cxn ang="0">
                        <a:pos x="229" y="64"/>
                      </a:cxn>
                      <a:cxn ang="0">
                        <a:pos x="261" y="0"/>
                      </a:cxn>
                      <a:cxn ang="0">
                        <a:pos x="357" y="44"/>
                      </a:cxn>
                      <a:cxn ang="0">
                        <a:pos x="329" y="88"/>
                      </a:cxn>
                      <a:cxn ang="0">
                        <a:pos x="301" y="176"/>
                      </a:cxn>
                      <a:cxn ang="0">
                        <a:pos x="361" y="192"/>
                      </a:cxn>
                      <a:cxn ang="0">
                        <a:pos x="373" y="136"/>
                      </a:cxn>
                      <a:cxn ang="0">
                        <a:pos x="417" y="92"/>
                      </a:cxn>
                      <a:cxn ang="0">
                        <a:pos x="497" y="88"/>
                      </a:cxn>
                      <a:cxn ang="0">
                        <a:pos x="529" y="52"/>
                      </a:cxn>
                      <a:cxn ang="0">
                        <a:pos x="541" y="460"/>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22" name="Freeform 62"/>
                  <p:cNvSpPr/>
                  <p:nvPr/>
                </p:nvSpPr>
                <p:spPr bwMode="ltGray">
                  <a:xfrm>
                    <a:off x="1173" y="247"/>
                    <a:ext cx="591" cy="95"/>
                  </a:xfrm>
                  <a:custGeom>
                    <a:avLst/>
                    <a:gdLst/>
                    <a:ahLst/>
                    <a:cxnLst>
                      <a:cxn ang="0">
                        <a:pos x="825" y="0"/>
                      </a:cxn>
                      <a:cxn ang="0">
                        <a:pos x="143" y="29"/>
                      </a:cxn>
                      <a:cxn ang="0">
                        <a:pos x="91" y="42"/>
                      </a:cxn>
                      <a:cxn ang="0">
                        <a:pos x="62" y="42"/>
                      </a:cxn>
                      <a:cxn ang="0">
                        <a:pos x="22" y="77"/>
                      </a:cxn>
                      <a:cxn ang="0">
                        <a:pos x="0" y="105"/>
                      </a:cxn>
                      <a:cxn ang="0">
                        <a:pos x="59" y="115"/>
                      </a:cxn>
                      <a:cxn ang="0">
                        <a:pos x="97" y="96"/>
                      </a:cxn>
                      <a:cxn ang="0">
                        <a:pos x="108" y="84"/>
                      </a:cxn>
                      <a:cxn ang="0">
                        <a:pos x="167" y="52"/>
                      </a:cxn>
                      <a:cxn ang="0">
                        <a:pos x="215" y="46"/>
                      </a:cxn>
                      <a:cxn ang="0">
                        <a:pos x="237" y="94"/>
                      </a:cxn>
                      <a:cxn ang="0">
                        <a:pos x="188" y="109"/>
                      </a:cxn>
                      <a:cxn ang="0">
                        <a:pos x="231" y="113"/>
                      </a:cxn>
                      <a:cxn ang="0">
                        <a:pos x="250" y="90"/>
                      </a:cxn>
                      <a:cxn ang="0">
                        <a:pos x="266" y="92"/>
                      </a:cxn>
                      <a:cxn ang="0">
                        <a:pos x="253" y="54"/>
                      </a:cxn>
                      <a:cxn ang="0">
                        <a:pos x="266" y="44"/>
                      </a:cxn>
                      <a:cxn ang="0">
                        <a:pos x="277" y="88"/>
                      </a:cxn>
                      <a:cxn ang="0">
                        <a:pos x="266" y="113"/>
                      </a:cxn>
                      <a:cxn ang="0">
                        <a:pos x="296" y="130"/>
                      </a:cxn>
                      <a:cxn ang="0">
                        <a:pos x="299" y="92"/>
                      </a:cxn>
                      <a:cxn ang="0">
                        <a:pos x="331" y="103"/>
                      </a:cxn>
                      <a:cxn ang="0">
                        <a:pos x="382" y="73"/>
                      </a:cxn>
                      <a:cxn ang="0">
                        <a:pos x="409" y="50"/>
                      </a:cxn>
                      <a:cxn ang="0">
                        <a:pos x="439" y="56"/>
                      </a:cxn>
                      <a:cxn ang="0">
                        <a:pos x="455" y="50"/>
                      </a:cxn>
                      <a:cxn ang="0">
                        <a:pos x="431" y="44"/>
                      </a:cxn>
                      <a:cxn ang="0">
                        <a:pos x="474" y="35"/>
                      </a:cxn>
                      <a:cxn ang="0">
                        <a:pos x="544" y="54"/>
                      </a:cxn>
                      <a:cxn ang="0">
                        <a:pos x="581" y="42"/>
                      </a:cxn>
                      <a:cxn ang="0">
                        <a:pos x="584" y="63"/>
                      </a:cxn>
                      <a:cxn ang="0">
                        <a:pos x="568" y="101"/>
                      </a:cxn>
                      <a:cxn ang="0">
                        <a:pos x="611" y="88"/>
                      </a:cxn>
                      <a:cxn ang="0">
                        <a:pos x="624" y="80"/>
                      </a:cxn>
                      <a:cxn ang="0">
                        <a:pos x="648" y="61"/>
                      </a:cxn>
                      <a:cxn ang="0">
                        <a:pos x="794" y="84"/>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23" name="Freeform 63"/>
                  <p:cNvSpPr/>
                  <p:nvPr/>
                </p:nvSpPr>
                <p:spPr bwMode="ltGray">
                  <a:xfrm>
                    <a:off x="1293" y="282"/>
                    <a:ext cx="13" cy="10"/>
                  </a:xfrm>
                  <a:custGeom>
                    <a:avLst/>
                    <a:gdLst/>
                    <a:ahLst/>
                    <a:cxnLst>
                      <a:cxn ang="0">
                        <a:pos x="3" y="28"/>
                      </a:cxn>
                      <a:cxn ang="0">
                        <a:pos x="31" y="0"/>
                      </a:cxn>
                      <a:cxn ang="0">
                        <a:pos x="19" y="24"/>
                      </a:cxn>
                      <a:cxn ang="0">
                        <a:pos x="3" y="28"/>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24" name="Freeform 64"/>
                  <p:cNvSpPr/>
                  <p:nvPr/>
                </p:nvSpPr>
                <p:spPr bwMode="ltGray">
                  <a:xfrm>
                    <a:off x="1278" y="296"/>
                    <a:ext cx="19" cy="11"/>
                  </a:xfrm>
                  <a:custGeom>
                    <a:avLst/>
                    <a:gdLst/>
                    <a:ahLst/>
                    <a:cxnLst>
                      <a:cxn ang="0">
                        <a:pos x="6" y="32"/>
                      </a:cxn>
                      <a:cxn ang="0">
                        <a:pos x="22" y="0"/>
                      </a:cxn>
                      <a:cxn ang="0">
                        <a:pos x="38" y="4"/>
                      </a:cxn>
                      <a:cxn ang="0">
                        <a:pos x="6" y="32"/>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25" name="Freeform 65"/>
                  <p:cNvSpPr/>
                  <p:nvPr/>
                </p:nvSpPr>
                <p:spPr bwMode="ltGray">
                  <a:xfrm>
                    <a:off x="1340" y="337"/>
                    <a:ext cx="32" cy="6"/>
                  </a:xfrm>
                  <a:custGeom>
                    <a:avLst/>
                    <a:gdLst/>
                    <a:ahLst/>
                    <a:cxnLst>
                      <a:cxn ang="0">
                        <a:pos x="37" y="18"/>
                      </a:cxn>
                      <a:cxn ang="0">
                        <a:pos x="25" y="2"/>
                      </a:cxn>
                      <a:cxn ang="0">
                        <a:pos x="37" y="18"/>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26" name="Freeform 66"/>
                  <p:cNvSpPr/>
                  <p:nvPr/>
                </p:nvSpPr>
                <p:spPr bwMode="ltGray">
                  <a:xfrm>
                    <a:off x="1395" y="336"/>
                    <a:ext cx="18" cy="15"/>
                  </a:xfrm>
                  <a:custGeom>
                    <a:avLst/>
                    <a:gdLst/>
                    <a:ahLst/>
                    <a:cxnLst>
                      <a:cxn ang="0">
                        <a:pos x="0" y="21"/>
                      </a:cxn>
                      <a:cxn ang="0">
                        <a:pos x="12" y="9"/>
                      </a:cxn>
                      <a:cxn ang="0">
                        <a:pos x="0" y="21"/>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27" name="Freeform 67"/>
                  <p:cNvSpPr/>
                  <p:nvPr/>
                </p:nvSpPr>
                <p:spPr bwMode="ltGray">
                  <a:xfrm>
                    <a:off x="1248" y="295"/>
                    <a:ext cx="14" cy="10"/>
                  </a:xfrm>
                  <a:custGeom>
                    <a:avLst/>
                    <a:gdLst/>
                    <a:ahLst/>
                    <a:cxnLst>
                      <a:cxn ang="0">
                        <a:pos x="7" y="22"/>
                      </a:cxn>
                      <a:cxn ang="0">
                        <a:pos x="31" y="10"/>
                      </a:cxn>
                      <a:cxn ang="0">
                        <a:pos x="7" y="22"/>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grpSp>
            <p:grpSp>
              <p:nvGrpSpPr>
                <p:cNvPr id="52285" name="Group 68"/>
                <p:cNvGrpSpPr/>
                <p:nvPr/>
              </p:nvGrpSpPr>
              <p:grpSpPr bwMode="auto">
                <a:xfrm>
                  <a:off x="3709" y="240"/>
                  <a:ext cx="1139" cy="429"/>
                  <a:chOff x="3709" y="240"/>
                  <a:chExt cx="1139" cy="429"/>
                </a:xfrm>
              </p:grpSpPr>
              <p:sp>
                <p:nvSpPr>
                  <p:cNvPr id="41029" name="Freeform 69"/>
                  <p:cNvSpPr/>
                  <p:nvPr/>
                </p:nvSpPr>
                <p:spPr bwMode="ltGray">
                  <a:xfrm>
                    <a:off x="4808" y="616"/>
                    <a:ext cx="13" cy="14"/>
                  </a:xfrm>
                  <a:custGeom>
                    <a:avLst/>
                    <a:gdLst/>
                    <a:ahLst/>
                    <a:cxnLst>
                      <a:cxn ang="0">
                        <a:pos x="16" y="33"/>
                      </a:cxn>
                      <a:cxn ang="0">
                        <a:pos x="8" y="21"/>
                      </a:cxn>
                      <a:cxn ang="0">
                        <a:pos x="0" y="9"/>
                      </a:cxn>
                      <a:cxn ang="0">
                        <a:pos x="16" y="3"/>
                      </a:cxn>
                      <a:cxn ang="0">
                        <a:pos x="30" y="23"/>
                      </a:cxn>
                      <a:cxn ang="0">
                        <a:pos x="28" y="31"/>
                      </a:cxn>
                      <a:cxn ang="0">
                        <a:pos x="16" y="33"/>
                      </a:cxn>
                    </a:cxnLst>
                    <a:rect l="0" t="0" r="r" b="b"/>
                    <a:pathLst>
                      <a:path w="30" h="42">
                        <a:moveTo>
                          <a:pt x="16" y="33"/>
                        </a:moveTo>
                        <a:cubicBezTo>
                          <a:pt x="3" y="20"/>
                          <a:pt x="15" y="34"/>
                          <a:pt x="8" y="21"/>
                        </a:cubicBezTo>
                        <a:cubicBezTo>
                          <a:pt x="6" y="17"/>
                          <a:pt x="0" y="9"/>
                          <a:pt x="0" y="9"/>
                        </a:cubicBezTo>
                        <a:cubicBezTo>
                          <a:pt x="5" y="1"/>
                          <a:pt x="7" y="0"/>
                          <a:pt x="16" y="3"/>
                        </a:cubicBezTo>
                        <a:cubicBezTo>
                          <a:pt x="25" y="16"/>
                          <a:pt x="10" y="16"/>
                          <a:pt x="30" y="23"/>
                        </a:cubicBezTo>
                        <a:cubicBezTo>
                          <a:pt x="29" y="26"/>
                          <a:pt x="30" y="29"/>
                          <a:pt x="28" y="31"/>
                        </a:cubicBezTo>
                        <a:cubicBezTo>
                          <a:pt x="15" y="42"/>
                          <a:pt x="16" y="38"/>
                          <a:pt x="16" y="33"/>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30" name="Freeform 70"/>
                  <p:cNvSpPr/>
                  <p:nvPr/>
                </p:nvSpPr>
                <p:spPr bwMode="ltGray">
                  <a:xfrm>
                    <a:off x="4655" y="629"/>
                    <a:ext cx="11" cy="5"/>
                  </a:xfrm>
                  <a:custGeom>
                    <a:avLst/>
                    <a:gdLst/>
                    <a:ahLst/>
                    <a:cxnLst>
                      <a:cxn ang="0">
                        <a:pos x="15" y="16"/>
                      </a:cxn>
                      <a:cxn ang="0">
                        <a:pos x="3" y="8"/>
                      </a:cxn>
                      <a:cxn ang="0">
                        <a:pos x="15" y="0"/>
                      </a:cxn>
                      <a:cxn ang="0">
                        <a:pos x="15" y="16"/>
                      </a:cxn>
                    </a:cxnLst>
                    <a:rect l="0" t="0" r="r" b="b"/>
                    <a:pathLst>
                      <a:path w="25" h="16">
                        <a:moveTo>
                          <a:pt x="15" y="16"/>
                        </a:moveTo>
                        <a:cubicBezTo>
                          <a:pt x="10" y="15"/>
                          <a:pt x="0" y="12"/>
                          <a:pt x="3" y="8"/>
                        </a:cubicBezTo>
                        <a:cubicBezTo>
                          <a:pt x="6" y="4"/>
                          <a:pt x="15" y="0"/>
                          <a:pt x="15" y="0"/>
                        </a:cubicBezTo>
                        <a:cubicBezTo>
                          <a:pt x="17" y="3"/>
                          <a:pt x="25" y="16"/>
                          <a:pt x="15" y="16"/>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31" name="Freeform 71"/>
                  <p:cNvSpPr/>
                  <p:nvPr/>
                </p:nvSpPr>
                <p:spPr bwMode="ltGray">
                  <a:xfrm>
                    <a:off x="4609" y="635"/>
                    <a:ext cx="28" cy="16"/>
                  </a:xfrm>
                  <a:custGeom>
                    <a:avLst/>
                    <a:gdLst/>
                    <a:ahLst/>
                    <a:cxnLst>
                      <a:cxn ang="0">
                        <a:pos x="14" y="24"/>
                      </a:cxn>
                      <a:cxn ang="0">
                        <a:pos x="30" y="4"/>
                      </a:cxn>
                      <a:cxn ang="0">
                        <a:pos x="42" y="0"/>
                      </a:cxn>
                      <a:cxn ang="0">
                        <a:pos x="58" y="12"/>
                      </a:cxn>
                      <a:cxn ang="0">
                        <a:pos x="32" y="26"/>
                      </a:cxn>
                      <a:cxn ang="0">
                        <a:pos x="12" y="46"/>
                      </a:cxn>
                      <a:cxn ang="0">
                        <a:pos x="8" y="20"/>
                      </a:cxn>
                      <a:cxn ang="0">
                        <a:pos x="12" y="14"/>
                      </a:cxn>
                      <a:cxn ang="0">
                        <a:pos x="14" y="24"/>
                      </a:cxn>
                    </a:cxnLst>
                    <a:rect l="0" t="0" r="r" b="b"/>
                    <a:pathLst>
                      <a:path w="65" h="46">
                        <a:moveTo>
                          <a:pt x="14" y="24"/>
                        </a:moveTo>
                        <a:cubicBezTo>
                          <a:pt x="18" y="13"/>
                          <a:pt x="16" y="9"/>
                          <a:pt x="30" y="4"/>
                        </a:cubicBezTo>
                        <a:cubicBezTo>
                          <a:pt x="34" y="3"/>
                          <a:pt x="42" y="0"/>
                          <a:pt x="42" y="0"/>
                        </a:cubicBezTo>
                        <a:cubicBezTo>
                          <a:pt x="50" y="1"/>
                          <a:pt x="65" y="0"/>
                          <a:pt x="58" y="12"/>
                        </a:cubicBezTo>
                        <a:cubicBezTo>
                          <a:pt x="53" y="21"/>
                          <a:pt x="40" y="21"/>
                          <a:pt x="32" y="26"/>
                        </a:cubicBezTo>
                        <a:cubicBezTo>
                          <a:pt x="26" y="35"/>
                          <a:pt x="23" y="42"/>
                          <a:pt x="12" y="46"/>
                        </a:cubicBezTo>
                        <a:cubicBezTo>
                          <a:pt x="0" y="42"/>
                          <a:pt x="5" y="30"/>
                          <a:pt x="8" y="20"/>
                        </a:cubicBezTo>
                        <a:cubicBezTo>
                          <a:pt x="9" y="18"/>
                          <a:pt x="10" y="13"/>
                          <a:pt x="12" y="14"/>
                        </a:cubicBezTo>
                        <a:cubicBezTo>
                          <a:pt x="15" y="16"/>
                          <a:pt x="13" y="21"/>
                          <a:pt x="14" y="24"/>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32" name="Freeform 72"/>
                  <p:cNvSpPr/>
                  <p:nvPr/>
                </p:nvSpPr>
                <p:spPr bwMode="ltGray">
                  <a:xfrm>
                    <a:off x="4580" y="634"/>
                    <a:ext cx="29" cy="16"/>
                  </a:xfrm>
                  <a:custGeom>
                    <a:avLst/>
                    <a:gdLst/>
                    <a:ahLst/>
                    <a:cxnLst>
                      <a:cxn ang="0">
                        <a:pos x="0" y="31"/>
                      </a:cxn>
                      <a:cxn ang="0">
                        <a:pos x="18" y="25"/>
                      </a:cxn>
                      <a:cxn ang="0">
                        <a:pos x="52" y="1"/>
                      </a:cxn>
                      <a:cxn ang="0">
                        <a:pos x="64" y="3"/>
                      </a:cxn>
                      <a:cxn ang="0">
                        <a:pos x="50" y="19"/>
                      </a:cxn>
                      <a:cxn ang="0">
                        <a:pos x="28" y="33"/>
                      </a:cxn>
                      <a:cxn ang="0">
                        <a:pos x="22" y="47"/>
                      </a:cxn>
                      <a:cxn ang="0">
                        <a:pos x="16" y="45"/>
                      </a:cxn>
                      <a:cxn ang="0">
                        <a:pos x="12" y="39"/>
                      </a:cxn>
                      <a:cxn ang="0">
                        <a:pos x="0" y="35"/>
                      </a:cxn>
                      <a:cxn ang="0">
                        <a:pos x="0" y="31"/>
                      </a:cxn>
                    </a:cxnLst>
                    <a:rect l="0" t="0" r="r" b="b"/>
                    <a:pathLst>
                      <a:path w="69" h="47">
                        <a:moveTo>
                          <a:pt x="0" y="31"/>
                        </a:moveTo>
                        <a:cubicBezTo>
                          <a:pt x="7" y="24"/>
                          <a:pt x="9" y="22"/>
                          <a:pt x="18" y="25"/>
                        </a:cubicBezTo>
                        <a:cubicBezTo>
                          <a:pt x="25" y="4"/>
                          <a:pt x="36" y="12"/>
                          <a:pt x="52" y="1"/>
                        </a:cubicBezTo>
                        <a:cubicBezTo>
                          <a:pt x="56" y="2"/>
                          <a:pt x="61" y="0"/>
                          <a:pt x="64" y="3"/>
                        </a:cubicBezTo>
                        <a:cubicBezTo>
                          <a:pt x="69" y="8"/>
                          <a:pt x="50" y="19"/>
                          <a:pt x="50" y="19"/>
                        </a:cubicBezTo>
                        <a:cubicBezTo>
                          <a:pt x="46" y="31"/>
                          <a:pt x="35" y="22"/>
                          <a:pt x="28" y="33"/>
                        </a:cubicBezTo>
                        <a:cubicBezTo>
                          <a:pt x="31" y="41"/>
                          <a:pt x="31" y="44"/>
                          <a:pt x="22" y="47"/>
                        </a:cubicBezTo>
                        <a:cubicBezTo>
                          <a:pt x="20" y="46"/>
                          <a:pt x="18" y="46"/>
                          <a:pt x="16" y="45"/>
                        </a:cubicBezTo>
                        <a:cubicBezTo>
                          <a:pt x="14" y="43"/>
                          <a:pt x="14" y="40"/>
                          <a:pt x="12" y="39"/>
                        </a:cubicBezTo>
                        <a:cubicBezTo>
                          <a:pt x="8" y="37"/>
                          <a:pt x="0" y="35"/>
                          <a:pt x="0" y="35"/>
                        </a:cubicBezTo>
                        <a:cubicBezTo>
                          <a:pt x="2" y="26"/>
                          <a:pt x="3" y="25"/>
                          <a:pt x="0" y="31"/>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33" name="Freeform 73"/>
                  <p:cNvSpPr/>
                  <p:nvPr/>
                </p:nvSpPr>
                <p:spPr bwMode="ltGray">
                  <a:xfrm>
                    <a:off x="4423" y="547"/>
                    <a:ext cx="151" cy="93"/>
                  </a:xfrm>
                  <a:custGeom>
                    <a:avLst/>
                    <a:gdLst/>
                    <a:ahLst/>
                    <a:cxnLst>
                      <a:cxn ang="0">
                        <a:pos x="10" y="4"/>
                      </a:cxn>
                      <a:cxn ang="0">
                        <a:pos x="36" y="18"/>
                      </a:cxn>
                      <a:cxn ang="0">
                        <a:pos x="46" y="30"/>
                      </a:cxn>
                      <a:cxn ang="0">
                        <a:pos x="76" y="52"/>
                      </a:cxn>
                      <a:cxn ang="0">
                        <a:pos x="92" y="66"/>
                      </a:cxn>
                      <a:cxn ang="0">
                        <a:pos x="122" y="98"/>
                      </a:cxn>
                      <a:cxn ang="0">
                        <a:pos x="136" y="128"/>
                      </a:cxn>
                      <a:cxn ang="0">
                        <a:pos x="148" y="132"/>
                      </a:cxn>
                      <a:cxn ang="0">
                        <a:pos x="154" y="150"/>
                      </a:cxn>
                      <a:cxn ang="0">
                        <a:pos x="176" y="152"/>
                      </a:cxn>
                      <a:cxn ang="0">
                        <a:pos x="170" y="196"/>
                      </a:cxn>
                      <a:cxn ang="0">
                        <a:pos x="180" y="224"/>
                      </a:cxn>
                      <a:cxn ang="0">
                        <a:pos x="198" y="232"/>
                      </a:cxn>
                      <a:cxn ang="0">
                        <a:pos x="216" y="234"/>
                      </a:cxn>
                      <a:cxn ang="0">
                        <a:pos x="236" y="242"/>
                      </a:cxn>
                      <a:cxn ang="0">
                        <a:pos x="254" y="236"/>
                      </a:cxn>
                      <a:cxn ang="0">
                        <a:pos x="272" y="248"/>
                      </a:cxn>
                      <a:cxn ang="0">
                        <a:pos x="296" y="256"/>
                      </a:cxn>
                      <a:cxn ang="0">
                        <a:pos x="314" y="264"/>
                      </a:cxn>
                      <a:cxn ang="0">
                        <a:pos x="352" y="266"/>
                      </a:cxn>
                      <a:cxn ang="0">
                        <a:pos x="342" y="274"/>
                      </a:cxn>
                      <a:cxn ang="0">
                        <a:pos x="322" y="272"/>
                      </a:cxn>
                      <a:cxn ang="0">
                        <a:pos x="300" y="270"/>
                      </a:cxn>
                      <a:cxn ang="0">
                        <a:pos x="288" y="266"/>
                      </a:cxn>
                      <a:cxn ang="0">
                        <a:pos x="252" y="264"/>
                      </a:cxn>
                      <a:cxn ang="0">
                        <a:pos x="234" y="260"/>
                      </a:cxn>
                      <a:cxn ang="0">
                        <a:pos x="172" y="242"/>
                      </a:cxn>
                      <a:cxn ang="0">
                        <a:pos x="160" y="216"/>
                      </a:cxn>
                      <a:cxn ang="0">
                        <a:pos x="126" y="200"/>
                      </a:cxn>
                      <a:cxn ang="0">
                        <a:pos x="108" y="186"/>
                      </a:cxn>
                      <a:cxn ang="0">
                        <a:pos x="94" y="158"/>
                      </a:cxn>
                      <a:cxn ang="0">
                        <a:pos x="68" y="108"/>
                      </a:cxn>
                      <a:cxn ang="0">
                        <a:pos x="64" y="102"/>
                      </a:cxn>
                      <a:cxn ang="0">
                        <a:pos x="58" y="100"/>
                      </a:cxn>
                      <a:cxn ang="0">
                        <a:pos x="54" y="88"/>
                      </a:cxn>
                      <a:cxn ang="0">
                        <a:pos x="38" y="58"/>
                      </a:cxn>
                      <a:cxn ang="0">
                        <a:pos x="20" y="40"/>
                      </a:cxn>
                      <a:cxn ang="0">
                        <a:pos x="4" y="22"/>
                      </a:cxn>
                      <a:cxn ang="0">
                        <a:pos x="10" y="2"/>
                      </a:cxn>
                      <a:cxn ang="0">
                        <a:pos x="10" y="4"/>
                      </a:cxn>
                    </a:cxnLst>
                    <a:rect l="0" t="0" r="r" b="b"/>
                    <a:pathLst>
                      <a:path w="355" h="277">
                        <a:moveTo>
                          <a:pt x="10" y="4"/>
                        </a:moveTo>
                        <a:cubicBezTo>
                          <a:pt x="22" y="0"/>
                          <a:pt x="24" y="14"/>
                          <a:pt x="36" y="18"/>
                        </a:cubicBezTo>
                        <a:cubicBezTo>
                          <a:pt x="37" y="19"/>
                          <a:pt x="45" y="29"/>
                          <a:pt x="46" y="30"/>
                        </a:cubicBezTo>
                        <a:cubicBezTo>
                          <a:pt x="56" y="40"/>
                          <a:pt x="67" y="38"/>
                          <a:pt x="76" y="52"/>
                        </a:cubicBezTo>
                        <a:cubicBezTo>
                          <a:pt x="80" y="58"/>
                          <a:pt x="92" y="66"/>
                          <a:pt x="92" y="66"/>
                        </a:cubicBezTo>
                        <a:cubicBezTo>
                          <a:pt x="96" y="79"/>
                          <a:pt x="112" y="88"/>
                          <a:pt x="122" y="98"/>
                        </a:cubicBezTo>
                        <a:cubicBezTo>
                          <a:pt x="124" y="105"/>
                          <a:pt x="130" y="124"/>
                          <a:pt x="136" y="128"/>
                        </a:cubicBezTo>
                        <a:cubicBezTo>
                          <a:pt x="140" y="130"/>
                          <a:pt x="148" y="132"/>
                          <a:pt x="148" y="132"/>
                        </a:cubicBezTo>
                        <a:cubicBezTo>
                          <a:pt x="150" y="138"/>
                          <a:pt x="154" y="150"/>
                          <a:pt x="154" y="150"/>
                        </a:cubicBezTo>
                        <a:cubicBezTo>
                          <a:pt x="161" y="139"/>
                          <a:pt x="168" y="144"/>
                          <a:pt x="176" y="152"/>
                        </a:cubicBezTo>
                        <a:cubicBezTo>
                          <a:pt x="174" y="167"/>
                          <a:pt x="173" y="181"/>
                          <a:pt x="170" y="196"/>
                        </a:cubicBezTo>
                        <a:cubicBezTo>
                          <a:pt x="171" y="202"/>
                          <a:pt x="174" y="220"/>
                          <a:pt x="180" y="224"/>
                        </a:cubicBezTo>
                        <a:cubicBezTo>
                          <a:pt x="185" y="228"/>
                          <a:pt x="193" y="228"/>
                          <a:pt x="198" y="232"/>
                        </a:cubicBezTo>
                        <a:cubicBezTo>
                          <a:pt x="204" y="230"/>
                          <a:pt x="216" y="234"/>
                          <a:pt x="216" y="234"/>
                        </a:cubicBezTo>
                        <a:cubicBezTo>
                          <a:pt x="223" y="241"/>
                          <a:pt x="225" y="245"/>
                          <a:pt x="236" y="242"/>
                        </a:cubicBezTo>
                        <a:cubicBezTo>
                          <a:pt x="242" y="240"/>
                          <a:pt x="254" y="236"/>
                          <a:pt x="254" y="236"/>
                        </a:cubicBezTo>
                        <a:cubicBezTo>
                          <a:pt x="260" y="240"/>
                          <a:pt x="265" y="246"/>
                          <a:pt x="272" y="248"/>
                        </a:cubicBezTo>
                        <a:cubicBezTo>
                          <a:pt x="277" y="250"/>
                          <a:pt x="291" y="252"/>
                          <a:pt x="296" y="256"/>
                        </a:cubicBezTo>
                        <a:cubicBezTo>
                          <a:pt x="301" y="260"/>
                          <a:pt x="314" y="264"/>
                          <a:pt x="314" y="264"/>
                        </a:cubicBezTo>
                        <a:cubicBezTo>
                          <a:pt x="330" y="263"/>
                          <a:pt x="338" y="261"/>
                          <a:pt x="352" y="266"/>
                        </a:cubicBezTo>
                        <a:cubicBezTo>
                          <a:pt x="355" y="275"/>
                          <a:pt x="350" y="277"/>
                          <a:pt x="342" y="274"/>
                        </a:cubicBezTo>
                        <a:cubicBezTo>
                          <a:pt x="336" y="276"/>
                          <a:pt x="322" y="272"/>
                          <a:pt x="322" y="272"/>
                        </a:cubicBezTo>
                        <a:cubicBezTo>
                          <a:pt x="314" y="275"/>
                          <a:pt x="308" y="272"/>
                          <a:pt x="300" y="270"/>
                        </a:cubicBezTo>
                        <a:cubicBezTo>
                          <a:pt x="296" y="269"/>
                          <a:pt x="288" y="266"/>
                          <a:pt x="288" y="266"/>
                        </a:cubicBezTo>
                        <a:cubicBezTo>
                          <a:pt x="276" y="270"/>
                          <a:pt x="264" y="266"/>
                          <a:pt x="252" y="264"/>
                        </a:cubicBezTo>
                        <a:cubicBezTo>
                          <a:pt x="245" y="259"/>
                          <a:pt x="242" y="257"/>
                          <a:pt x="234" y="260"/>
                        </a:cubicBezTo>
                        <a:cubicBezTo>
                          <a:pt x="211" y="252"/>
                          <a:pt x="192" y="256"/>
                          <a:pt x="172" y="242"/>
                        </a:cubicBezTo>
                        <a:cubicBezTo>
                          <a:pt x="165" y="231"/>
                          <a:pt x="176" y="221"/>
                          <a:pt x="160" y="216"/>
                        </a:cubicBezTo>
                        <a:cubicBezTo>
                          <a:pt x="154" y="233"/>
                          <a:pt x="136" y="203"/>
                          <a:pt x="126" y="200"/>
                        </a:cubicBezTo>
                        <a:cubicBezTo>
                          <a:pt x="120" y="196"/>
                          <a:pt x="114" y="190"/>
                          <a:pt x="108" y="186"/>
                        </a:cubicBezTo>
                        <a:cubicBezTo>
                          <a:pt x="104" y="175"/>
                          <a:pt x="104" y="165"/>
                          <a:pt x="94" y="158"/>
                        </a:cubicBezTo>
                        <a:cubicBezTo>
                          <a:pt x="83" y="142"/>
                          <a:pt x="85" y="119"/>
                          <a:pt x="68" y="108"/>
                        </a:cubicBezTo>
                        <a:cubicBezTo>
                          <a:pt x="67" y="106"/>
                          <a:pt x="66" y="104"/>
                          <a:pt x="64" y="102"/>
                        </a:cubicBezTo>
                        <a:cubicBezTo>
                          <a:pt x="62" y="101"/>
                          <a:pt x="59" y="102"/>
                          <a:pt x="58" y="100"/>
                        </a:cubicBezTo>
                        <a:cubicBezTo>
                          <a:pt x="56" y="97"/>
                          <a:pt x="54" y="88"/>
                          <a:pt x="54" y="88"/>
                        </a:cubicBezTo>
                        <a:cubicBezTo>
                          <a:pt x="59" y="73"/>
                          <a:pt x="52" y="61"/>
                          <a:pt x="38" y="58"/>
                        </a:cubicBezTo>
                        <a:cubicBezTo>
                          <a:pt x="32" y="49"/>
                          <a:pt x="31" y="44"/>
                          <a:pt x="20" y="40"/>
                        </a:cubicBezTo>
                        <a:cubicBezTo>
                          <a:pt x="16" y="27"/>
                          <a:pt x="16" y="26"/>
                          <a:pt x="4" y="22"/>
                        </a:cubicBezTo>
                        <a:cubicBezTo>
                          <a:pt x="1" y="13"/>
                          <a:pt x="0" y="5"/>
                          <a:pt x="10" y="2"/>
                        </a:cubicBezTo>
                        <a:cubicBezTo>
                          <a:pt x="18" y="5"/>
                          <a:pt x="18" y="4"/>
                          <a:pt x="10" y="4"/>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34" name="Freeform 74"/>
                  <p:cNvSpPr/>
                  <p:nvPr/>
                </p:nvSpPr>
                <p:spPr bwMode="ltGray">
                  <a:xfrm>
                    <a:off x="4515" y="541"/>
                    <a:ext cx="67" cy="68"/>
                  </a:xfrm>
                  <a:custGeom>
                    <a:avLst/>
                    <a:gdLst/>
                    <a:ahLst/>
                    <a:cxnLst>
                      <a:cxn ang="0">
                        <a:pos x="54" y="66"/>
                      </a:cxn>
                      <a:cxn ang="0">
                        <a:pos x="66" y="58"/>
                      </a:cxn>
                      <a:cxn ang="0">
                        <a:pos x="68" y="52"/>
                      </a:cxn>
                      <a:cxn ang="0">
                        <a:pos x="80" y="44"/>
                      </a:cxn>
                      <a:cxn ang="0">
                        <a:pos x="106" y="22"/>
                      </a:cxn>
                      <a:cxn ang="0">
                        <a:pos x="112" y="4"/>
                      </a:cxn>
                      <a:cxn ang="0">
                        <a:pos x="124" y="0"/>
                      </a:cxn>
                      <a:cxn ang="0">
                        <a:pos x="150" y="28"/>
                      </a:cxn>
                      <a:cxn ang="0">
                        <a:pos x="146" y="44"/>
                      </a:cxn>
                      <a:cxn ang="0">
                        <a:pos x="126" y="64"/>
                      </a:cxn>
                      <a:cxn ang="0">
                        <a:pos x="132" y="94"/>
                      </a:cxn>
                      <a:cxn ang="0">
                        <a:pos x="142" y="110"/>
                      </a:cxn>
                      <a:cxn ang="0">
                        <a:pos x="146" y="128"/>
                      </a:cxn>
                      <a:cxn ang="0">
                        <a:pos x="128" y="128"/>
                      </a:cxn>
                      <a:cxn ang="0">
                        <a:pos x="116" y="146"/>
                      </a:cxn>
                      <a:cxn ang="0">
                        <a:pos x="104" y="156"/>
                      </a:cxn>
                      <a:cxn ang="0">
                        <a:pos x="100" y="198"/>
                      </a:cxn>
                      <a:cxn ang="0">
                        <a:pos x="88" y="202"/>
                      </a:cxn>
                      <a:cxn ang="0">
                        <a:pos x="82" y="206"/>
                      </a:cxn>
                      <a:cxn ang="0">
                        <a:pos x="76" y="202"/>
                      </a:cxn>
                      <a:cxn ang="0">
                        <a:pos x="72" y="190"/>
                      </a:cxn>
                      <a:cxn ang="0">
                        <a:pos x="60" y="186"/>
                      </a:cxn>
                      <a:cxn ang="0">
                        <a:pos x="42" y="194"/>
                      </a:cxn>
                      <a:cxn ang="0">
                        <a:pos x="28" y="186"/>
                      </a:cxn>
                      <a:cxn ang="0">
                        <a:pos x="10" y="148"/>
                      </a:cxn>
                      <a:cxn ang="0">
                        <a:pos x="4" y="130"/>
                      </a:cxn>
                      <a:cxn ang="0">
                        <a:pos x="0" y="118"/>
                      </a:cxn>
                      <a:cxn ang="0">
                        <a:pos x="20" y="96"/>
                      </a:cxn>
                      <a:cxn ang="0">
                        <a:pos x="32" y="104"/>
                      </a:cxn>
                      <a:cxn ang="0">
                        <a:pos x="34" y="80"/>
                      </a:cxn>
                      <a:cxn ang="0">
                        <a:pos x="52" y="70"/>
                      </a:cxn>
                      <a:cxn ang="0">
                        <a:pos x="54" y="66"/>
                      </a:cxn>
                    </a:cxnLst>
                    <a:rect l="0" t="0" r="r" b="b"/>
                    <a:pathLst>
                      <a:path w="156" h="206">
                        <a:moveTo>
                          <a:pt x="54" y="66"/>
                        </a:moveTo>
                        <a:cubicBezTo>
                          <a:pt x="58" y="63"/>
                          <a:pt x="64" y="63"/>
                          <a:pt x="66" y="58"/>
                        </a:cubicBezTo>
                        <a:cubicBezTo>
                          <a:pt x="67" y="56"/>
                          <a:pt x="67" y="53"/>
                          <a:pt x="68" y="52"/>
                        </a:cubicBezTo>
                        <a:cubicBezTo>
                          <a:pt x="71" y="49"/>
                          <a:pt x="80" y="44"/>
                          <a:pt x="80" y="44"/>
                        </a:cubicBezTo>
                        <a:cubicBezTo>
                          <a:pt x="113" y="55"/>
                          <a:pt x="85" y="29"/>
                          <a:pt x="106" y="22"/>
                        </a:cubicBezTo>
                        <a:cubicBezTo>
                          <a:pt x="110" y="17"/>
                          <a:pt x="108" y="9"/>
                          <a:pt x="112" y="4"/>
                        </a:cubicBezTo>
                        <a:cubicBezTo>
                          <a:pt x="115" y="1"/>
                          <a:pt x="124" y="0"/>
                          <a:pt x="124" y="0"/>
                        </a:cubicBezTo>
                        <a:cubicBezTo>
                          <a:pt x="138" y="14"/>
                          <a:pt x="126" y="23"/>
                          <a:pt x="150" y="28"/>
                        </a:cubicBezTo>
                        <a:cubicBezTo>
                          <a:pt x="156" y="36"/>
                          <a:pt x="154" y="39"/>
                          <a:pt x="146" y="44"/>
                        </a:cubicBezTo>
                        <a:cubicBezTo>
                          <a:pt x="141" y="52"/>
                          <a:pt x="135" y="61"/>
                          <a:pt x="126" y="64"/>
                        </a:cubicBezTo>
                        <a:cubicBezTo>
                          <a:pt x="118" y="75"/>
                          <a:pt x="128" y="83"/>
                          <a:pt x="132" y="94"/>
                        </a:cubicBezTo>
                        <a:cubicBezTo>
                          <a:pt x="129" y="103"/>
                          <a:pt x="135" y="105"/>
                          <a:pt x="142" y="110"/>
                        </a:cubicBezTo>
                        <a:cubicBezTo>
                          <a:pt x="145" y="119"/>
                          <a:pt x="141" y="120"/>
                          <a:pt x="146" y="128"/>
                        </a:cubicBezTo>
                        <a:cubicBezTo>
                          <a:pt x="142" y="139"/>
                          <a:pt x="135" y="133"/>
                          <a:pt x="128" y="128"/>
                        </a:cubicBezTo>
                        <a:cubicBezTo>
                          <a:pt x="116" y="132"/>
                          <a:pt x="122" y="136"/>
                          <a:pt x="116" y="146"/>
                        </a:cubicBezTo>
                        <a:cubicBezTo>
                          <a:pt x="113" y="151"/>
                          <a:pt x="108" y="152"/>
                          <a:pt x="104" y="156"/>
                        </a:cubicBezTo>
                        <a:cubicBezTo>
                          <a:pt x="107" y="167"/>
                          <a:pt x="112" y="191"/>
                          <a:pt x="100" y="198"/>
                        </a:cubicBezTo>
                        <a:cubicBezTo>
                          <a:pt x="96" y="200"/>
                          <a:pt x="92" y="200"/>
                          <a:pt x="88" y="202"/>
                        </a:cubicBezTo>
                        <a:cubicBezTo>
                          <a:pt x="86" y="203"/>
                          <a:pt x="84" y="205"/>
                          <a:pt x="82" y="206"/>
                        </a:cubicBezTo>
                        <a:cubicBezTo>
                          <a:pt x="80" y="205"/>
                          <a:pt x="77" y="204"/>
                          <a:pt x="76" y="202"/>
                        </a:cubicBezTo>
                        <a:cubicBezTo>
                          <a:pt x="74" y="198"/>
                          <a:pt x="76" y="191"/>
                          <a:pt x="72" y="190"/>
                        </a:cubicBezTo>
                        <a:cubicBezTo>
                          <a:pt x="68" y="189"/>
                          <a:pt x="60" y="186"/>
                          <a:pt x="60" y="186"/>
                        </a:cubicBezTo>
                        <a:cubicBezTo>
                          <a:pt x="53" y="188"/>
                          <a:pt x="49" y="192"/>
                          <a:pt x="42" y="194"/>
                        </a:cubicBezTo>
                        <a:cubicBezTo>
                          <a:pt x="34" y="189"/>
                          <a:pt x="37" y="183"/>
                          <a:pt x="28" y="186"/>
                        </a:cubicBezTo>
                        <a:cubicBezTo>
                          <a:pt x="12" y="181"/>
                          <a:pt x="19" y="161"/>
                          <a:pt x="10" y="148"/>
                        </a:cubicBezTo>
                        <a:cubicBezTo>
                          <a:pt x="5" y="121"/>
                          <a:pt x="11" y="147"/>
                          <a:pt x="4" y="130"/>
                        </a:cubicBezTo>
                        <a:cubicBezTo>
                          <a:pt x="2" y="126"/>
                          <a:pt x="0" y="118"/>
                          <a:pt x="0" y="118"/>
                        </a:cubicBezTo>
                        <a:cubicBezTo>
                          <a:pt x="2" y="95"/>
                          <a:pt x="0" y="83"/>
                          <a:pt x="20" y="96"/>
                        </a:cubicBezTo>
                        <a:cubicBezTo>
                          <a:pt x="23" y="105"/>
                          <a:pt x="23" y="110"/>
                          <a:pt x="32" y="104"/>
                        </a:cubicBezTo>
                        <a:cubicBezTo>
                          <a:pt x="35" y="95"/>
                          <a:pt x="29" y="88"/>
                          <a:pt x="34" y="80"/>
                        </a:cubicBezTo>
                        <a:cubicBezTo>
                          <a:pt x="36" y="76"/>
                          <a:pt x="48" y="73"/>
                          <a:pt x="52" y="70"/>
                        </a:cubicBezTo>
                        <a:cubicBezTo>
                          <a:pt x="57" y="63"/>
                          <a:pt x="58" y="62"/>
                          <a:pt x="54" y="66"/>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35" name="Freeform 75"/>
                  <p:cNvSpPr/>
                  <p:nvPr/>
                </p:nvSpPr>
                <p:spPr bwMode="ltGray">
                  <a:xfrm>
                    <a:off x="4580" y="572"/>
                    <a:ext cx="47" cy="13"/>
                  </a:xfrm>
                  <a:custGeom>
                    <a:avLst/>
                    <a:gdLst/>
                    <a:ahLst/>
                    <a:cxnLst>
                      <a:cxn ang="0">
                        <a:pos x="4" y="32"/>
                      </a:cxn>
                      <a:cxn ang="0">
                        <a:pos x="18" y="10"/>
                      </a:cxn>
                      <a:cxn ang="0">
                        <a:pos x="46" y="20"/>
                      </a:cxn>
                      <a:cxn ang="0">
                        <a:pos x="72" y="14"/>
                      </a:cxn>
                      <a:cxn ang="0">
                        <a:pos x="90" y="0"/>
                      </a:cxn>
                      <a:cxn ang="0">
                        <a:pos x="76" y="26"/>
                      </a:cxn>
                      <a:cxn ang="0">
                        <a:pos x="60" y="38"/>
                      </a:cxn>
                      <a:cxn ang="0">
                        <a:pos x="42" y="32"/>
                      </a:cxn>
                      <a:cxn ang="0">
                        <a:pos x="14" y="30"/>
                      </a:cxn>
                      <a:cxn ang="0">
                        <a:pos x="4" y="32"/>
                      </a:cxn>
                    </a:cxnLst>
                    <a:rect l="0" t="0" r="r" b="b"/>
                    <a:pathLst>
                      <a:path w="109" h="38">
                        <a:moveTo>
                          <a:pt x="4" y="32"/>
                        </a:moveTo>
                        <a:cubicBezTo>
                          <a:pt x="7" y="22"/>
                          <a:pt x="7" y="14"/>
                          <a:pt x="18" y="10"/>
                        </a:cubicBezTo>
                        <a:cubicBezTo>
                          <a:pt x="28" y="12"/>
                          <a:pt x="37" y="14"/>
                          <a:pt x="46" y="20"/>
                        </a:cubicBezTo>
                        <a:cubicBezTo>
                          <a:pt x="62" y="15"/>
                          <a:pt x="54" y="17"/>
                          <a:pt x="72" y="14"/>
                        </a:cubicBezTo>
                        <a:cubicBezTo>
                          <a:pt x="77" y="9"/>
                          <a:pt x="90" y="0"/>
                          <a:pt x="90" y="0"/>
                        </a:cubicBezTo>
                        <a:cubicBezTo>
                          <a:pt x="109" y="6"/>
                          <a:pt x="85" y="23"/>
                          <a:pt x="76" y="26"/>
                        </a:cubicBezTo>
                        <a:cubicBezTo>
                          <a:pt x="71" y="33"/>
                          <a:pt x="68" y="35"/>
                          <a:pt x="60" y="38"/>
                        </a:cubicBezTo>
                        <a:cubicBezTo>
                          <a:pt x="54" y="36"/>
                          <a:pt x="42" y="32"/>
                          <a:pt x="42" y="32"/>
                        </a:cubicBezTo>
                        <a:cubicBezTo>
                          <a:pt x="33" y="23"/>
                          <a:pt x="26" y="26"/>
                          <a:pt x="14" y="30"/>
                        </a:cubicBezTo>
                        <a:cubicBezTo>
                          <a:pt x="1" y="28"/>
                          <a:pt x="0" y="24"/>
                          <a:pt x="4" y="32"/>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36" name="Freeform 76"/>
                  <p:cNvSpPr/>
                  <p:nvPr/>
                </p:nvSpPr>
                <p:spPr bwMode="ltGray">
                  <a:xfrm>
                    <a:off x="4578" y="588"/>
                    <a:ext cx="32" cy="34"/>
                  </a:xfrm>
                  <a:custGeom>
                    <a:avLst/>
                    <a:gdLst/>
                    <a:ahLst/>
                    <a:cxnLst>
                      <a:cxn ang="0">
                        <a:pos x="8" y="18"/>
                      </a:cxn>
                      <a:cxn ang="0">
                        <a:pos x="18" y="0"/>
                      </a:cxn>
                      <a:cxn ang="0">
                        <a:pos x="34" y="18"/>
                      </a:cxn>
                      <a:cxn ang="0">
                        <a:pos x="62" y="4"/>
                      </a:cxn>
                      <a:cxn ang="0">
                        <a:pos x="46" y="34"/>
                      </a:cxn>
                      <a:cxn ang="0">
                        <a:pos x="54" y="48"/>
                      </a:cxn>
                      <a:cxn ang="0">
                        <a:pos x="58" y="60"/>
                      </a:cxn>
                      <a:cxn ang="0">
                        <a:pos x="46" y="74"/>
                      </a:cxn>
                      <a:cxn ang="0">
                        <a:pos x="34" y="60"/>
                      </a:cxn>
                      <a:cxn ang="0">
                        <a:pos x="22" y="48"/>
                      </a:cxn>
                      <a:cxn ang="0">
                        <a:pos x="28" y="68"/>
                      </a:cxn>
                      <a:cxn ang="0">
                        <a:pos x="30" y="74"/>
                      </a:cxn>
                      <a:cxn ang="0">
                        <a:pos x="20" y="104"/>
                      </a:cxn>
                      <a:cxn ang="0">
                        <a:pos x="12" y="102"/>
                      </a:cxn>
                      <a:cxn ang="0">
                        <a:pos x="8" y="90"/>
                      </a:cxn>
                      <a:cxn ang="0">
                        <a:pos x="0" y="54"/>
                      </a:cxn>
                      <a:cxn ang="0">
                        <a:pos x="2" y="30"/>
                      </a:cxn>
                      <a:cxn ang="0">
                        <a:pos x="8" y="18"/>
                      </a:cxn>
                    </a:cxnLst>
                    <a:rect l="0" t="0" r="r" b="b"/>
                    <a:pathLst>
                      <a:path w="76" h="104">
                        <a:moveTo>
                          <a:pt x="8" y="18"/>
                        </a:moveTo>
                        <a:cubicBezTo>
                          <a:pt x="10" y="8"/>
                          <a:pt x="9" y="3"/>
                          <a:pt x="18" y="0"/>
                        </a:cubicBezTo>
                        <a:cubicBezTo>
                          <a:pt x="28" y="3"/>
                          <a:pt x="25" y="12"/>
                          <a:pt x="34" y="18"/>
                        </a:cubicBezTo>
                        <a:cubicBezTo>
                          <a:pt x="46" y="16"/>
                          <a:pt x="51" y="8"/>
                          <a:pt x="62" y="4"/>
                        </a:cubicBezTo>
                        <a:cubicBezTo>
                          <a:pt x="76" y="9"/>
                          <a:pt x="56" y="31"/>
                          <a:pt x="46" y="34"/>
                        </a:cubicBezTo>
                        <a:cubicBezTo>
                          <a:pt x="51" y="56"/>
                          <a:pt x="43" y="29"/>
                          <a:pt x="54" y="48"/>
                        </a:cubicBezTo>
                        <a:cubicBezTo>
                          <a:pt x="56" y="52"/>
                          <a:pt x="58" y="60"/>
                          <a:pt x="58" y="60"/>
                        </a:cubicBezTo>
                        <a:cubicBezTo>
                          <a:pt x="55" y="68"/>
                          <a:pt x="54" y="71"/>
                          <a:pt x="46" y="74"/>
                        </a:cubicBezTo>
                        <a:cubicBezTo>
                          <a:pt x="38" y="71"/>
                          <a:pt x="37" y="68"/>
                          <a:pt x="34" y="60"/>
                        </a:cubicBezTo>
                        <a:cubicBezTo>
                          <a:pt x="33" y="50"/>
                          <a:pt x="32" y="33"/>
                          <a:pt x="22" y="48"/>
                        </a:cubicBezTo>
                        <a:cubicBezTo>
                          <a:pt x="25" y="60"/>
                          <a:pt x="23" y="53"/>
                          <a:pt x="28" y="68"/>
                        </a:cubicBezTo>
                        <a:cubicBezTo>
                          <a:pt x="29" y="70"/>
                          <a:pt x="30" y="74"/>
                          <a:pt x="30" y="74"/>
                        </a:cubicBezTo>
                        <a:cubicBezTo>
                          <a:pt x="24" y="84"/>
                          <a:pt x="22" y="93"/>
                          <a:pt x="20" y="104"/>
                        </a:cubicBezTo>
                        <a:cubicBezTo>
                          <a:pt x="17" y="103"/>
                          <a:pt x="14" y="104"/>
                          <a:pt x="12" y="102"/>
                        </a:cubicBezTo>
                        <a:cubicBezTo>
                          <a:pt x="9" y="99"/>
                          <a:pt x="8" y="90"/>
                          <a:pt x="8" y="90"/>
                        </a:cubicBezTo>
                        <a:cubicBezTo>
                          <a:pt x="13" y="75"/>
                          <a:pt x="14" y="64"/>
                          <a:pt x="0" y="54"/>
                        </a:cubicBezTo>
                        <a:cubicBezTo>
                          <a:pt x="1" y="46"/>
                          <a:pt x="1" y="38"/>
                          <a:pt x="2" y="30"/>
                        </a:cubicBezTo>
                        <a:cubicBezTo>
                          <a:pt x="2" y="27"/>
                          <a:pt x="13" y="2"/>
                          <a:pt x="8" y="1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37" name="Freeform 77"/>
                  <p:cNvSpPr/>
                  <p:nvPr/>
                </p:nvSpPr>
                <p:spPr bwMode="ltGray">
                  <a:xfrm>
                    <a:off x="4632" y="569"/>
                    <a:ext cx="16" cy="20"/>
                  </a:xfrm>
                  <a:custGeom>
                    <a:avLst/>
                    <a:gdLst/>
                    <a:ahLst/>
                    <a:cxnLst>
                      <a:cxn ang="0">
                        <a:pos x="3" y="28"/>
                      </a:cxn>
                      <a:cxn ang="0">
                        <a:pos x="13" y="0"/>
                      </a:cxn>
                      <a:cxn ang="0">
                        <a:pos x="15" y="28"/>
                      </a:cxn>
                      <a:cxn ang="0">
                        <a:pos x="37" y="38"/>
                      </a:cxn>
                      <a:cxn ang="0">
                        <a:pos x="19" y="44"/>
                      </a:cxn>
                      <a:cxn ang="0">
                        <a:pos x="5" y="58"/>
                      </a:cxn>
                      <a:cxn ang="0">
                        <a:pos x="1" y="34"/>
                      </a:cxn>
                      <a:cxn ang="0">
                        <a:pos x="3" y="28"/>
                      </a:cxn>
                    </a:cxnLst>
                    <a:rect l="0" t="0" r="r" b="b"/>
                    <a:pathLst>
                      <a:path w="37" h="61">
                        <a:moveTo>
                          <a:pt x="3" y="28"/>
                        </a:moveTo>
                        <a:cubicBezTo>
                          <a:pt x="5" y="14"/>
                          <a:pt x="2" y="7"/>
                          <a:pt x="13" y="0"/>
                        </a:cubicBezTo>
                        <a:cubicBezTo>
                          <a:pt x="26" y="9"/>
                          <a:pt x="23" y="17"/>
                          <a:pt x="15" y="28"/>
                        </a:cubicBezTo>
                        <a:cubicBezTo>
                          <a:pt x="25" y="31"/>
                          <a:pt x="33" y="27"/>
                          <a:pt x="37" y="38"/>
                        </a:cubicBezTo>
                        <a:cubicBezTo>
                          <a:pt x="30" y="45"/>
                          <a:pt x="28" y="47"/>
                          <a:pt x="19" y="44"/>
                        </a:cubicBezTo>
                        <a:cubicBezTo>
                          <a:pt x="13" y="54"/>
                          <a:pt x="18" y="61"/>
                          <a:pt x="5" y="58"/>
                        </a:cubicBezTo>
                        <a:cubicBezTo>
                          <a:pt x="0" y="50"/>
                          <a:pt x="3" y="44"/>
                          <a:pt x="1" y="34"/>
                        </a:cubicBezTo>
                        <a:cubicBezTo>
                          <a:pt x="2" y="32"/>
                          <a:pt x="3" y="28"/>
                          <a:pt x="3" y="2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38" name="Freeform 78"/>
                  <p:cNvSpPr/>
                  <p:nvPr/>
                </p:nvSpPr>
                <p:spPr bwMode="ltGray">
                  <a:xfrm>
                    <a:off x="4636" y="600"/>
                    <a:ext cx="20" cy="10"/>
                  </a:xfrm>
                  <a:custGeom>
                    <a:avLst/>
                    <a:gdLst/>
                    <a:ahLst/>
                    <a:cxnLst>
                      <a:cxn ang="0">
                        <a:pos x="7" y="0"/>
                      </a:cxn>
                      <a:cxn ang="0">
                        <a:pos x="29" y="0"/>
                      </a:cxn>
                      <a:cxn ang="0">
                        <a:pos x="49" y="16"/>
                      </a:cxn>
                      <a:cxn ang="0">
                        <a:pos x="35" y="14"/>
                      </a:cxn>
                      <a:cxn ang="0">
                        <a:pos x="3" y="16"/>
                      </a:cxn>
                      <a:cxn ang="0">
                        <a:pos x="7" y="0"/>
                      </a:cxn>
                    </a:cxnLst>
                    <a:rect l="0" t="0" r="r" b="b"/>
                    <a:pathLst>
                      <a:path w="49" h="29">
                        <a:moveTo>
                          <a:pt x="7" y="0"/>
                        </a:moveTo>
                        <a:cubicBezTo>
                          <a:pt x="15" y="6"/>
                          <a:pt x="19" y="2"/>
                          <a:pt x="29" y="0"/>
                        </a:cubicBezTo>
                        <a:cubicBezTo>
                          <a:pt x="45" y="5"/>
                          <a:pt x="40" y="3"/>
                          <a:pt x="49" y="16"/>
                        </a:cubicBezTo>
                        <a:cubicBezTo>
                          <a:pt x="46" y="29"/>
                          <a:pt x="42" y="21"/>
                          <a:pt x="35" y="14"/>
                        </a:cubicBezTo>
                        <a:cubicBezTo>
                          <a:pt x="26" y="15"/>
                          <a:pt x="12" y="19"/>
                          <a:pt x="3" y="16"/>
                        </a:cubicBezTo>
                        <a:cubicBezTo>
                          <a:pt x="0" y="6"/>
                          <a:pt x="7" y="10"/>
                          <a:pt x="7" y="0"/>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39" name="Freeform 79"/>
                  <p:cNvSpPr/>
                  <p:nvPr/>
                </p:nvSpPr>
                <p:spPr bwMode="ltGray">
                  <a:xfrm>
                    <a:off x="4657" y="585"/>
                    <a:ext cx="26" cy="17"/>
                  </a:xfrm>
                  <a:custGeom>
                    <a:avLst/>
                    <a:gdLst/>
                    <a:ahLst/>
                    <a:cxnLst>
                      <a:cxn ang="0">
                        <a:pos x="21" y="38"/>
                      </a:cxn>
                      <a:cxn ang="0">
                        <a:pos x="15" y="26"/>
                      </a:cxn>
                      <a:cxn ang="0">
                        <a:pos x="3" y="22"/>
                      </a:cxn>
                      <a:cxn ang="0">
                        <a:pos x="13" y="8"/>
                      </a:cxn>
                      <a:cxn ang="0">
                        <a:pos x="25" y="0"/>
                      </a:cxn>
                      <a:cxn ang="0">
                        <a:pos x="49" y="10"/>
                      </a:cxn>
                      <a:cxn ang="0">
                        <a:pos x="53" y="20"/>
                      </a:cxn>
                      <a:cxn ang="0">
                        <a:pos x="61" y="32"/>
                      </a:cxn>
                      <a:cxn ang="0">
                        <a:pos x="41" y="38"/>
                      </a:cxn>
                      <a:cxn ang="0">
                        <a:pos x="23" y="44"/>
                      </a:cxn>
                      <a:cxn ang="0">
                        <a:pos x="21" y="38"/>
                      </a:cxn>
                    </a:cxnLst>
                    <a:rect l="0" t="0" r="r" b="b"/>
                    <a:pathLst>
                      <a:path w="61" h="48">
                        <a:moveTo>
                          <a:pt x="21" y="38"/>
                        </a:moveTo>
                        <a:cubicBezTo>
                          <a:pt x="19" y="34"/>
                          <a:pt x="19" y="29"/>
                          <a:pt x="15" y="26"/>
                        </a:cubicBezTo>
                        <a:cubicBezTo>
                          <a:pt x="12" y="24"/>
                          <a:pt x="3" y="22"/>
                          <a:pt x="3" y="22"/>
                        </a:cubicBezTo>
                        <a:cubicBezTo>
                          <a:pt x="0" y="12"/>
                          <a:pt x="5" y="12"/>
                          <a:pt x="13" y="8"/>
                        </a:cubicBezTo>
                        <a:cubicBezTo>
                          <a:pt x="17" y="6"/>
                          <a:pt x="25" y="0"/>
                          <a:pt x="25" y="0"/>
                        </a:cubicBezTo>
                        <a:cubicBezTo>
                          <a:pt x="37" y="2"/>
                          <a:pt x="41" y="2"/>
                          <a:pt x="49" y="10"/>
                        </a:cubicBezTo>
                        <a:cubicBezTo>
                          <a:pt x="45" y="21"/>
                          <a:pt x="46" y="12"/>
                          <a:pt x="53" y="20"/>
                        </a:cubicBezTo>
                        <a:cubicBezTo>
                          <a:pt x="56" y="24"/>
                          <a:pt x="61" y="32"/>
                          <a:pt x="61" y="32"/>
                        </a:cubicBezTo>
                        <a:cubicBezTo>
                          <a:pt x="56" y="47"/>
                          <a:pt x="53" y="42"/>
                          <a:pt x="41" y="38"/>
                        </a:cubicBezTo>
                        <a:cubicBezTo>
                          <a:pt x="27" y="47"/>
                          <a:pt x="34" y="48"/>
                          <a:pt x="23" y="44"/>
                        </a:cubicBezTo>
                        <a:cubicBezTo>
                          <a:pt x="22" y="42"/>
                          <a:pt x="21" y="38"/>
                          <a:pt x="21" y="3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40" name="Freeform 80"/>
                  <p:cNvSpPr/>
                  <p:nvPr/>
                </p:nvSpPr>
                <p:spPr bwMode="ltGray">
                  <a:xfrm>
                    <a:off x="4664" y="593"/>
                    <a:ext cx="122" cy="61"/>
                  </a:xfrm>
                  <a:custGeom>
                    <a:avLst/>
                    <a:gdLst/>
                    <a:ahLst/>
                    <a:cxnLst>
                      <a:cxn ang="0">
                        <a:pos x="46" y="28"/>
                      </a:cxn>
                      <a:cxn ang="0">
                        <a:pos x="36" y="14"/>
                      </a:cxn>
                      <a:cxn ang="0">
                        <a:pos x="26" y="30"/>
                      </a:cxn>
                      <a:cxn ang="0">
                        <a:pos x="0" y="24"/>
                      </a:cxn>
                      <a:cxn ang="0">
                        <a:pos x="10" y="42"/>
                      </a:cxn>
                      <a:cxn ang="0">
                        <a:pos x="16" y="62"/>
                      </a:cxn>
                      <a:cxn ang="0">
                        <a:pos x="24" y="48"/>
                      </a:cxn>
                      <a:cxn ang="0">
                        <a:pos x="30" y="44"/>
                      </a:cxn>
                      <a:cxn ang="0">
                        <a:pos x="48" y="56"/>
                      </a:cxn>
                      <a:cxn ang="0">
                        <a:pos x="70" y="62"/>
                      </a:cxn>
                      <a:cxn ang="0">
                        <a:pos x="88" y="72"/>
                      </a:cxn>
                      <a:cxn ang="0">
                        <a:pos x="106" y="102"/>
                      </a:cxn>
                      <a:cxn ang="0">
                        <a:pos x="104" y="122"/>
                      </a:cxn>
                      <a:cxn ang="0">
                        <a:pos x="98" y="134"/>
                      </a:cxn>
                      <a:cxn ang="0">
                        <a:pos x="122" y="128"/>
                      </a:cxn>
                      <a:cxn ang="0">
                        <a:pos x="140" y="140"/>
                      </a:cxn>
                      <a:cxn ang="0">
                        <a:pos x="168" y="148"/>
                      </a:cxn>
                      <a:cxn ang="0">
                        <a:pos x="174" y="146"/>
                      </a:cxn>
                      <a:cxn ang="0">
                        <a:pos x="168" y="134"/>
                      </a:cxn>
                      <a:cxn ang="0">
                        <a:pos x="178" y="136"/>
                      </a:cxn>
                      <a:cxn ang="0">
                        <a:pos x="186" y="118"/>
                      </a:cxn>
                      <a:cxn ang="0">
                        <a:pos x="202" y="122"/>
                      </a:cxn>
                      <a:cxn ang="0">
                        <a:pos x="214" y="130"/>
                      </a:cxn>
                      <a:cxn ang="0">
                        <a:pos x="244" y="168"/>
                      </a:cxn>
                      <a:cxn ang="0">
                        <a:pos x="262" y="178"/>
                      </a:cxn>
                      <a:cxn ang="0">
                        <a:pos x="284" y="170"/>
                      </a:cxn>
                      <a:cxn ang="0">
                        <a:pos x="268" y="160"/>
                      </a:cxn>
                      <a:cxn ang="0">
                        <a:pos x="256" y="138"/>
                      </a:cxn>
                      <a:cxn ang="0">
                        <a:pos x="250" y="132"/>
                      </a:cxn>
                      <a:cxn ang="0">
                        <a:pos x="248" y="122"/>
                      </a:cxn>
                      <a:cxn ang="0">
                        <a:pos x="236" y="116"/>
                      </a:cxn>
                      <a:cxn ang="0">
                        <a:pos x="240" y="96"/>
                      </a:cxn>
                      <a:cxn ang="0">
                        <a:pos x="220" y="86"/>
                      </a:cxn>
                      <a:cxn ang="0">
                        <a:pos x="210" y="70"/>
                      </a:cxn>
                      <a:cxn ang="0">
                        <a:pos x="190" y="54"/>
                      </a:cxn>
                      <a:cxn ang="0">
                        <a:pos x="168" y="38"/>
                      </a:cxn>
                      <a:cxn ang="0">
                        <a:pos x="156" y="34"/>
                      </a:cxn>
                      <a:cxn ang="0">
                        <a:pos x="120" y="16"/>
                      </a:cxn>
                      <a:cxn ang="0">
                        <a:pos x="102" y="4"/>
                      </a:cxn>
                      <a:cxn ang="0">
                        <a:pos x="96" y="0"/>
                      </a:cxn>
                      <a:cxn ang="0">
                        <a:pos x="70" y="10"/>
                      </a:cxn>
                      <a:cxn ang="0">
                        <a:pos x="56" y="32"/>
                      </a:cxn>
                      <a:cxn ang="0">
                        <a:pos x="46" y="28"/>
                      </a:cxn>
                    </a:cxnLst>
                    <a:rect l="0" t="0" r="r" b="b"/>
                    <a:pathLst>
                      <a:path w="286" h="182">
                        <a:moveTo>
                          <a:pt x="46" y="28"/>
                        </a:moveTo>
                        <a:cubicBezTo>
                          <a:pt x="41" y="14"/>
                          <a:pt x="46" y="17"/>
                          <a:pt x="36" y="14"/>
                        </a:cubicBezTo>
                        <a:cubicBezTo>
                          <a:pt x="31" y="17"/>
                          <a:pt x="26" y="30"/>
                          <a:pt x="26" y="30"/>
                        </a:cubicBezTo>
                        <a:cubicBezTo>
                          <a:pt x="12" y="25"/>
                          <a:pt x="19" y="21"/>
                          <a:pt x="0" y="24"/>
                        </a:cubicBezTo>
                        <a:cubicBezTo>
                          <a:pt x="2" y="33"/>
                          <a:pt x="2" y="37"/>
                          <a:pt x="10" y="42"/>
                        </a:cubicBezTo>
                        <a:cubicBezTo>
                          <a:pt x="12" y="49"/>
                          <a:pt x="14" y="55"/>
                          <a:pt x="16" y="62"/>
                        </a:cubicBezTo>
                        <a:cubicBezTo>
                          <a:pt x="24" y="59"/>
                          <a:pt x="27" y="57"/>
                          <a:pt x="24" y="48"/>
                        </a:cubicBezTo>
                        <a:cubicBezTo>
                          <a:pt x="26" y="47"/>
                          <a:pt x="28" y="43"/>
                          <a:pt x="30" y="44"/>
                        </a:cubicBezTo>
                        <a:cubicBezTo>
                          <a:pt x="48" y="48"/>
                          <a:pt x="36" y="52"/>
                          <a:pt x="48" y="56"/>
                        </a:cubicBezTo>
                        <a:cubicBezTo>
                          <a:pt x="74" y="65"/>
                          <a:pt x="47" y="56"/>
                          <a:pt x="70" y="62"/>
                        </a:cubicBezTo>
                        <a:cubicBezTo>
                          <a:pt x="77" y="64"/>
                          <a:pt x="88" y="72"/>
                          <a:pt x="88" y="72"/>
                        </a:cubicBezTo>
                        <a:cubicBezTo>
                          <a:pt x="96" y="84"/>
                          <a:pt x="102" y="87"/>
                          <a:pt x="106" y="102"/>
                        </a:cubicBezTo>
                        <a:cubicBezTo>
                          <a:pt x="105" y="109"/>
                          <a:pt x="106" y="115"/>
                          <a:pt x="104" y="122"/>
                        </a:cubicBezTo>
                        <a:cubicBezTo>
                          <a:pt x="103" y="126"/>
                          <a:pt x="94" y="132"/>
                          <a:pt x="98" y="134"/>
                        </a:cubicBezTo>
                        <a:cubicBezTo>
                          <a:pt x="106" y="137"/>
                          <a:pt x="122" y="128"/>
                          <a:pt x="122" y="128"/>
                        </a:cubicBezTo>
                        <a:cubicBezTo>
                          <a:pt x="130" y="131"/>
                          <a:pt x="133" y="135"/>
                          <a:pt x="140" y="140"/>
                        </a:cubicBezTo>
                        <a:cubicBezTo>
                          <a:pt x="148" y="145"/>
                          <a:pt x="159" y="145"/>
                          <a:pt x="168" y="148"/>
                        </a:cubicBezTo>
                        <a:cubicBezTo>
                          <a:pt x="170" y="147"/>
                          <a:pt x="173" y="148"/>
                          <a:pt x="174" y="146"/>
                        </a:cubicBezTo>
                        <a:cubicBezTo>
                          <a:pt x="176" y="142"/>
                          <a:pt x="164" y="136"/>
                          <a:pt x="168" y="134"/>
                        </a:cubicBezTo>
                        <a:cubicBezTo>
                          <a:pt x="171" y="132"/>
                          <a:pt x="175" y="135"/>
                          <a:pt x="178" y="136"/>
                        </a:cubicBezTo>
                        <a:cubicBezTo>
                          <a:pt x="182" y="131"/>
                          <a:pt x="186" y="118"/>
                          <a:pt x="186" y="118"/>
                        </a:cubicBezTo>
                        <a:cubicBezTo>
                          <a:pt x="189" y="119"/>
                          <a:pt x="199" y="120"/>
                          <a:pt x="202" y="122"/>
                        </a:cubicBezTo>
                        <a:cubicBezTo>
                          <a:pt x="206" y="124"/>
                          <a:pt x="214" y="130"/>
                          <a:pt x="214" y="130"/>
                        </a:cubicBezTo>
                        <a:cubicBezTo>
                          <a:pt x="224" y="145"/>
                          <a:pt x="228" y="158"/>
                          <a:pt x="244" y="168"/>
                        </a:cubicBezTo>
                        <a:cubicBezTo>
                          <a:pt x="250" y="172"/>
                          <a:pt x="262" y="178"/>
                          <a:pt x="262" y="178"/>
                        </a:cubicBezTo>
                        <a:cubicBezTo>
                          <a:pt x="265" y="178"/>
                          <a:pt x="286" y="182"/>
                          <a:pt x="284" y="170"/>
                        </a:cubicBezTo>
                        <a:cubicBezTo>
                          <a:pt x="283" y="164"/>
                          <a:pt x="268" y="160"/>
                          <a:pt x="268" y="160"/>
                        </a:cubicBezTo>
                        <a:cubicBezTo>
                          <a:pt x="261" y="150"/>
                          <a:pt x="270" y="143"/>
                          <a:pt x="256" y="138"/>
                        </a:cubicBezTo>
                        <a:cubicBezTo>
                          <a:pt x="254" y="136"/>
                          <a:pt x="251" y="135"/>
                          <a:pt x="250" y="132"/>
                        </a:cubicBezTo>
                        <a:cubicBezTo>
                          <a:pt x="248" y="129"/>
                          <a:pt x="250" y="125"/>
                          <a:pt x="248" y="122"/>
                        </a:cubicBezTo>
                        <a:cubicBezTo>
                          <a:pt x="246" y="118"/>
                          <a:pt x="240" y="118"/>
                          <a:pt x="236" y="116"/>
                        </a:cubicBezTo>
                        <a:cubicBezTo>
                          <a:pt x="230" y="107"/>
                          <a:pt x="227" y="100"/>
                          <a:pt x="240" y="96"/>
                        </a:cubicBezTo>
                        <a:cubicBezTo>
                          <a:pt x="236" y="83"/>
                          <a:pt x="236" y="84"/>
                          <a:pt x="220" y="86"/>
                        </a:cubicBezTo>
                        <a:cubicBezTo>
                          <a:pt x="209" y="82"/>
                          <a:pt x="208" y="82"/>
                          <a:pt x="210" y="70"/>
                        </a:cubicBezTo>
                        <a:cubicBezTo>
                          <a:pt x="207" y="60"/>
                          <a:pt x="199" y="57"/>
                          <a:pt x="190" y="54"/>
                        </a:cubicBezTo>
                        <a:cubicBezTo>
                          <a:pt x="181" y="45"/>
                          <a:pt x="181" y="42"/>
                          <a:pt x="168" y="38"/>
                        </a:cubicBezTo>
                        <a:cubicBezTo>
                          <a:pt x="164" y="37"/>
                          <a:pt x="156" y="34"/>
                          <a:pt x="156" y="34"/>
                        </a:cubicBezTo>
                        <a:cubicBezTo>
                          <a:pt x="146" y="24"/>
                          <a:pt x="134" y="21"/>
                          <a:pt x="120" y="16"/>
                        </a:cubicBezTo>
                        <a:cubicBezTo>
                          <a:pt x="113" y="14"/>
                          <a:pt x="108" y="8"/>
                          <a:pt x="102" y="4"/>
                        </a:cubicBezTo>
                        <a:cubicBezTo>
                          <a:pt x="100" y="3"/>
                          <a:pt x="96" y="0"/>
                          <a:pt x="96" y="0"/>
                        </a:cubicBezTo>
                        <a:cubicBezTo>
                          <a:pt x="83" y="2"/>
                          <a:pt x="79" y="1"/>
                          <a:pt x="70" y="10"/>
                        </a:cubicBezTo>
                        <a:cubicBezTo>
                          <a:pt x="67" y="19"/>
                          <a:pt x="63" y="27"/>
                          <a:pt x="56" y="32"/>
                        </a:cubicBezTo>
                        <a:cubicBezTo>
                          <a:pt x="49" y="30"/>
                          <a:pt x="52" y="31"/>
                          <a:pt x="46" y="2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41" name="Freeform 81"/>
                  <p:cNvSpPr/>
                  <p:nvPr/>
                </p:nvSpPr>
                <p:spPr bwMode="ltGray">
                  <a:xfrm>
                    <a:off x="4770" y="599"/>
                    <a:ext cx="33" cy="26"/>
                  </a:xfrm>
                  <a:custGeom>
                    <a:avLst/>
                    <a:gdLst/>
                    <a:ahLst/>
                    <a:cxnLst>
                      <a:cxn ang="0">
                        <a:pos x="1" y="58"/>
                      </a:cxn>
                      <a:cxn ang="0">
                        <a:pos x="27" y="60"/>
                      </a:cxn>
                      <a:cxn ang="0">
                        <a:pos x="45" y="48"/>
                      </a:cxn>
                      <a:cxn ang="0">
                        <a:pos x="57" y="30"/>
                      </a:cxn>
                      <a:cxn ang="0">
                        <a:pos x="43" y="14"/>
                      </a:cxn>
                      <a:cxn ang="0">
                        <a:pos x="43" y="4"/>
                      </a:cxn>
                      <a:cxn ang="0">
                        <a:pos x="71" y="26"/>
                      </a:cxn>
                      <a:cxn ang="0">
                        <a:pos x="67" y="54"/>
                      </a:cxn>
                      <a:cxn ang="0">
                        <a:pos x="33" y="78"/>
                      </a:cxn>
                      <a:cxn ang="0">
                        <a:pos x="9" y="66"/>
                      </a:cxn>
                      <a:cxn ang="0">
                        <a:pos x="3" y="62"/>
                      </a:cxn>
                      <a:cxn ang="0">
                        <a:pos x="1" y="58"/>
                      </a:cxn>
                    </a:cxnLst>
                    <a:rect l="0" t="0" r="r" b="b"/>
                    <a:pathLst>
                      <a:path w="78" h="78">
                        <a:moveTo>
                          <a:pt x="1" y="58"/>
                        </a:moveTo>
                        <a:cubicBezTo>
                          <a:pt x="6" y="44"/>
                          <a:pt x="18" y="57"/>
                          <a:pt x="27" y="60"/>
                        </a:cubicBezTo>
                        <a:cubicBezTo>
                          <a:pt x="35" y="57"/>
                          <a:pt x="38" y="52"/>
                          <a:pt x="45" y="48"/>
                        </a:cubicBezTo>
                        <a:cubicBezTo>
                          <a:pt x="48" y="40"/>
                          <a:pt x="51" y="36"/>
                          <a:pt x="57" y="30"/>
                        </a:cubicBezTo>
                        <a:cubicBezTo>
                          <a:pt x="55" y="23"/>
                          <a:pt x="43" y="14"/>
                          <a:pt x="43" y="14"/>
                        </a:cubicBezTo>
                        <a:cubicBezTo>
                          <a:pt x="33" y="0"/>
                          <a:pt x="30" y="1"/>
                          <a:pt x="43" y="4"/>
                        </a:cubicBezTo>
                        <a:cubicBezTo>
                          <a:pt x="54" y="11"/>
                          <a:pt x="58" y="22"/>
                          <a:pt x="71" y="26"/>
                        </a:cubicBezTo>
                        <a:cubicBezTo>
                          <a:pt x="78" y="37"/>
                          <a:pt x="78" y="46"/>
                          <a:pt x="67" y="54"/>
                        </a:cubicBezTo>
                        <a:cubicBezTo>
                          <a:pt x="51" y="49"/>
                          <a:pt x="53" y="71"/>
                          <a:pt x="33" y="78"/>
                        </a:cubicBezTo>
                        <a:cubicBezTo>
                          <a:pt x="16" y="72"/>
                          <a:pt x="25" y="76"/>
                          <a:pt x="9" y="66"/>
                        </a:cubicBezTo>
                        <a:cubicBezTo>
                          <a:pt x="7" y="65"/>
                          <a:pt x="3" y="62"/>
                          <a:pt x="3" y="62"/>
                        </a:cubicBezTo>
                        <a:cubicBezTo>
                          <a:pt x="0" y="54"/>
                          <a:pt x="13" y="42"/>
                          <a:pt x="1" y="5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42" name="Freeform 82"/>
                  <p:cNvSpPr/>
                  <p:nvPr/>
                </p:nvSpPr>
                <p:spPr bwMode="ltGray">
                  <a:xfrm>
                    <a:off x="4840" y="544"/>
                    <a:ext cx="8" cy="6"/>
                  </a:xfrm>
                  <a:custGeom>
                    <a:avLst/>
                    <a:gdLst/>
                    <a:ahLst/>
                    <a:cxnLst>
                      <a:cxn ang="0">
                        <a:pos x="3" y="4"/>
                      </a:cxn>
                      <a:cxn ang="0">
                        <a:pos x="3" y="14"/>
                      </a:cxn>
                      <a:cxn ang="0">
                        <a:pos x="3" y="4"/>
                      </a:cxn>
                    </a:cxnLst>
                    <a:rect l="0" t="0" r="r" b="b"/>
                    <a:pathLst>
                      <a:path w="17" h="18">
                        <a:moveTo>
                          <a:pt x="3" y="4"/>
                        </a:moveTo>
                        <a:cubicBezTo>
                          <a:pt x="17" y="7"/>
                          <a:pt x="16" y="18"/>
                          <a:pt x="3" y="14"/>
                        </a:cubicBezTo>
                        <a:cubicBezTo>
                          <a:pt x="0" y="6"/>
                          <a:pt x="7" y="0"/>
                          <a:pt x="3" y="4"/>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43" name="Freeform 83"/>
                  <p:cNvSpPr/>
                  <p:nvPr/>
                </p:nvSpPr>
                <p:spPr bwMode="ltGray">
                  <a:xfrm>
                    <a:off x="4747" y="494"/>
                    <a:ext cx="8" cy="5"/>
                  </a:xfrm>
                  <a:custGeom>
                    <a:avLst/>
                    <a:gdLst/>
                    <a:ahLst/>
                    <a:cxnLst>
                      <a:cxn ang="0">
                        <a:pos x="7" y="12"/>
                      </a:cxn>
                      <a:cxn ang="0">
                        <a:pos x="17" y="2"/>
                      </a:cxn>
                      <a:cxn ang="0">
                        <a:pos x="9" y="12"/>
                      </a:cxn>
                      <a:cxn ang="0">
                        <a:pos x="7" y="12"/>
                      </a:cxn>
                    </a:cxnLst>
                    <a:rect l="0" t="0" r="r" b="b"/>
                    <a:pathLst>
                      <a:path w="20" h="15">
                        <a:moveTo>
                          <a:pt x="7" y="12"/>
                        </a:moveTo>
                        <a:cubicBezTo>
                          <a:pt x="0" y="1"/>
                          <a:pt x="6" y="0"/>
                          <a:pt x="17" y="2"/>
                        </a:cubicBezTo>
                        <a:cubicBezTo>
                          <a:pt x="20" y="10"/>
                          <a:pt x="18" y="15"/>
                          <a:pt x="9" y="12"/>
                        </a:cubicBezTo>
                        <a:cubicBezTo>
                          <a:pt x="4" y="4"/>
                          <a:pt x="4" y="4"/>
                          <a:pt x="7" y="12"/>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44" name="Freeform 84"/>
                  <p:cNvSpPr/>
                  <p:nvPr/>
                </p:nvSpPr>
                <p:spPr bwMode="ltGray">
                  <a:xfrm>
                    <a:off x="4676" y="536"/>
                    <a:ext cx="8" cy="5"/>
                  </a:xfrm>
                  <a:custGeom>
                    <a:avLst/>
                    <a:gdLst/>
                    <a:ahLst/>
                    <a:cxnLst>
                      <a:cxn ang="0">
                        <a:pos x="7" y="12"/>
                      </a:cxn>
                      <a:cxn ang="0">
                        <a:pos x="15" y="2"/>
                      </a:cxn>
                      <a:cxn ang="0">
                        <a:pos x="15" y="14"/>
                      </a:cxn>
                      <a:cxn ang="0">
                        <a:pos x="7" y="12"/>
                      </a:cxn>
                    </a:cxnLst>
                    <a:rect l="0" t="0" r="r" b="b"/>
                    <a:pathLst>
                      <a:path w="20" h="15">
                        <a:moveTo>
                          <a:pt x="7" y="12"/>
                        </a:moveTo>
                        <a:cubicBezTo>
                          <a:pt x="0" y="2"/>
                          <a:pt x="3" y="0"/>
                          <a:pt x="15" y="2"/>
                        </a:cubicBezTo>
                        <a:cubicBezTo>
                          <a:pt x="16" y="4"/>
                          <a:pt x="20" y="12"/>
                          <a:pt x="15" y="14"/>
                        </a:cubicBezTo>
                        <a:cubicBezTo>
                          <a:pt x="12" y="15"/>
                          <a:pt x="7" y="12"/>
                          <a:pt x="7" y="12"/>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45" name="Freeform 85"/>
                  <p:cNvSpPr/>
                  <p:nvPr/>
                </p:nvSpPr>
                <p:spPr bwMode="ltGray">
                  <a:xfrm>
                    <a:off x="4598" y="523"/>
                    <a:ext cx="34" cy="27"/>
                  </a:xfrm>
                  <a:custGeom>
                    <a:avLst/>
                    <a:gdLst/>
                    <a:ahLst/>
                    <a:cxnLst>
                      <a:cxn ang="0">
                        <a:pos x="0" y="50"/>
                      </a:cxn>
                      <a:cxn ang="0">
                        <a:pos x="14" y="24"/>
                      </a:cxn>
                      <a:cxn ang="0">
                        <a:pos x="26" y="20"/>
                      </a:cxn>
                      <a:cxn ang="0">
                        <a:pos x="48" y="18"/>
                      </a:cxn>
                      <a:cxn ang="0">
                        <a:pos x="58" y="0"/>
                      </a:cxn>
                      <a:cxn ang="0">
                        <a:pos x="80" y="40"/>
                      </a:cxn>
                      <a:cxn ang="0">
                        <a:pos x="70" y="56"/>
                      </a:cxn>
                      <a:cxn ang="0">
                        <a:pos x="54" y="62"/>
                      </a:cxn>
                      <a:cxn ang="0">
                        <a:pos x="48" y="80"/>
                      </a:cxn>
                      <a:cxn ang="0">
                        <a:pos x="32" y="68"/>
                      </a:cxn>
                      <a:cxn ang="0">
                        <a:pos x="38" y="52"/>
                      </a:cxn>
                      <a:cxn ang="0">
                        <a:pos x="30" y="28"/>
                      </a:cxn>
                      <a:cxn ang="0">
                        <a:pos x="20" y="48"/>
                      </a:cxn>
                      <a:cxn ang="0">
                        <a:pos x="8" y="56"/>
                      </a:cxn>
                      <a:cxn ang="0">
                        <a:pos x="0" y="50"/>
                      </a:cxn>
                    </a:cxnLst>
                    <a:rect l="0" t="0" r="r" b="b"/>
                    <a:pathLst>
                      <a:path w="80" h="80">
                        <a:moveTo>
                          <a:pt x="0" y="50"/>
                        </a:moveTo>
                        <a:cubicBezTo>
                          <a:pt x="1" y="47"/>
                          <a:pt x="12" y="25"/>
                          <a:pt x="14" y="24"/>
                        </a:cubicBezTo>
                        <a:cubicBezTo>
                          <a:pt x="17" y="22"/>
                          <a:pt x="26" y="20"/>
                          <a:pt x="26" y="20"/>
                        </a:cubicBezTo>
                        <a:cubicBezTo>
                          <a:pt x="34" y="23"/>
                          <a:pt x="40" y="21"/>
                          <a:pt x="48" y="18"/>
                        </a:cubicBezTo>
                        <a:cubicBezTo>
                          <a:pt x="52" y="12"/>
                          <a:pt x="54" y="6"/>
                          <a:pt x="58" y="0"/>
                        </a:cubicBezTo>
                        <a:cubicBezTo>
                          <a:pt x="70" y="4"/>
                          <a:pt x="76" y="28"/>
                          <a:pt x="80" y="40"/>
                        </a:cubicBezTo>
                        <a:cubicBezTo>
                          <a:pt x="75" y="54"/>
                          <a:pt x="80" y="50"/>
                          <a:pt x="70" y="56"/>
                        </a:cubicBezTo>
                        <a:cubicBezTo>
                          <a:pt x="61" y="53"/>
                          <a:pt x="59" y="54"/>
                          <a:pt x="54" y="62"/>
                        </a:cubicBezTo>
                        <a:cubicBezTo>
                          <a:pt x="57" y="71"/>
                          <a:pt x="56" y="75"/>
                          <a:pt x="48" y="80"/>
                        </a:cubicBezTo>
                        <a:cubicBezTo>
                          <a:pt x="40" y="77"/>
                          <a:pt x="39" y="72"/>
                          <a:pt x="32" y="68"/>
                        </a:cubicBezTo>
                        <a:cubicBezTo>
                          <a:pt x="26" y="59"/>
                          <a:pt x="30" y="57"/>
                          <a:pt x="38" y="52"/>
                        </a:cubicBezTo>
                        <a:cubicBezTo>
                          <a:pt x="41" y="42"/>
                          <a:pt x="39" y="34"/>
                          <a:pt x="30" y="28"/>
                        </a:cubicBezTo>
                        <a:cubicBezTo>
                          <a:pt x="20" y="31"/>
                          <a:pt x="30" y="40"/>
                          <a:pt x="20" y="48"/>
                        </a:cubicBezTo>
                        <a:cubicBezTo>
                          <a:pt x="16" y="51"/>
                          <a:pt x="8" y="56"/>
                          <a:pt x="8" y="56"/>
                        </a:cubicBezTo>
                        <a:cubicBezTo>
                          <a:pt x="2" y="50"/>
                          <a:pt x="5" y="50"/>
                          <a:pt x="0" y="50"/>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46" name="Freeform 86"/>
                  <p:cNvSpPr/>
                  <p:nvPr/>
                </p:nvSpPr>
                <p:spPr bwMode="ltGray">
                  <a:xfrm>
                    <a:off x="4587" y="466"/>
                    <a:ext cx="40" cy="58"/>
                  </a:xfrm>
                  <a:custGeom>
                    <a:avLst/>
                    <a:gdLst/>
                    <a:ahLst/>
                    <a:cxnLst>
                      <a:cxn ang="0">
                        <a:pos x="14" y="96"/>
                      </a:cxn>
                      <a:cxn ang="0">
                        <a:pos x="26" y="128"/>
                      </a:cxn>
                      <a:cxn ang="0">
                        <a:pos x="32" y="108"/>
                      </a:cxn>
                      <a:cxn ang="0">
                        <a:pos x="52" y="100"/>
                      </a:cxn>
                      <a:cxn ang="0">
                        <a:pos x="46" y="124"/>
                      </a:cxn>
                      <a:cxn ang="0">
                        <a:pos x="66" y="126"/>
                      </a:cxn>
                      <a:cxn ang="0">
                        <a:pos x="76" y="142"/>
                      </a:cxn>
                      <a:cxn ang="0">
                        <a:pos x="58" y="148"/>
                      </a:cxn>
                      <a:cxn ang="0">
                        <a:pos x="74" y="174"/>
                      </a:cxn>
                      <a:cxn ang="0">
                        <a:pos x="84" y="154"/>
                      </a:cxn>
                      <a:cxn ang="0">
                        <a:pos x="82" y="112"/>
                      </a:cxn>
                      <a:cxn ang="0">
                        <a:pos x="60" y="106"/>
                      </a:cxn>
                      <a:cxn ang="0">
                        <a:pos x="50" y="82"/>
                      </a:cxn>
                      <a:cxn ang="0">
                        <a:pos x="34" y="82"/>
                      </a:cxn>
                      <a:cxn ang="0">
                        <a:pos x="30" y="70"/>
                      </a:cxn>
                      <a:cxn ang="0">
                        <a:pos x="42" y="42"/>
                      </a:cxn>
                      <a:cxn ang="0">
                        <a:pos x="30" y="0"/>
                      </a:cxn>
                      <a:cxn ang="0">
                        <a:pos x="18" y="22"/>
                      </a:cxn>
                      <a:cxn ang="0">
                        <a:pos x="4" y="46"/>
                      </a:cxn>
                      <a:cxn ang="0">
                        <a:pos x="14" y="76"/>
                      </a:cxn>
                      <a:cxn ang="0">
                        <a:pos x="14" y="96"/>
                      </a:cxn>
                    </a:cxnLst>
                    <a:rect l="0" t="0" r="r" b="b"/>
                    <a:pathLst>
                      <a:path w="94" h="174">
                        <a:moveTo>
                          <a:pt x="14" y="96"/>
                        </a:moveTo>
                        <a:cubicBezTo>
                          <a:pt x="11" y="109"/>
                          <a:pt x="15" y="120"/>
                          <a:pt x="26" y="128"/>
                        </a:cubicBezTo>
                        <a:cubicBezTo>
                          <a:pt x="34" y="120"/>
                          <a:pt x="35" y="119"/>
                          <a:pt x="32" y="108"/>
                        </a:cubicBezTo>
                        <a:cubicBezTo>
                          <a:pt x="35" y="92"/>
                          <a:pt x="39" y="92"/>
                          <a:pt x="52" y="100"/>
                        </a:cubicBezTo>
                        <a:cubicBezTo>
                          <a:pt x="59" y="110"/>
                          <a:pt x="49" y="114"/>
                          <a:pt x="46" y="124"/>
                        </a:cubicBezTo>
                        <a:cubicBezTo>
                          <a:pt x="50" y="137"/>
                          <a:pt x="57" y="129"/>
                          <a:pt x="66" y="126"/>
                        </a:cubicBezTo>
                        <a:cubicBezTo>
                          <a:pt x="77" y="129"/>
                          <a:pt x="79" y="131"/>
                          <a:pt x="76" y="142"/>
                        </a:cubicBezTo>
                        <a:cubicBezTo>
                          <a:pt x="67" y="139"/>
                          <a:pt x="65" y="141"/>
                          <a:pt x="58" y="148"/>
                        </a:cubicBezTo>
                        <a:cubicBezTo>
                          <a:pt x="60" y="160"/>
                          <a:pt x="62" y="170"/>
                          <a:pt x="74" y="174"/>
                        </a:cubicBezTo>
                        <a:cubicBezTo>
                          <a:pt x="77" y="165"/>
                          <a:pt x="74" y="157"/>
                          <a:pt x="84" y="154"/>
                        </a:cubicBezTo>
                        <a:cubicBezTo>
                          <a:pt x="91" y="143"/>
                          <a:pt x="94" y="122"/>
                          <a:pt x="82" y="112"/>
                        </a:cubicBezTo>
                        <a:cubicBezTo>
                          <a:pt x="77" y="108"/>
                          <a:pt x="66" y="108"/>
                          <a:pt x="60" y="106"/>
                        </a:cubicBezTo>
                        <a:cubicBezTo>
                          <a:pt x="65" y="92"/>
                          <a:pt x="66" y="87"/>
                          <a:pt x="50" y="82"/>
                        </a:cubicBezTo>
                        <a:cubicBezTo>
                          <a:pt x="48" y="82"/>
                          <a:pt x="37" y="86"/>
                          <a:pt x="34" y="82"/>
                        </a:cubicBezTo>
                        <a:cubicBezTo>
                          <a:pt x="32" y="79"/>
                          <a:pt x="30" y="70"/>
                          <a:pt x="30" y="70"/>
                        </a:cubicBezTo>
                        <a:cubicBezTo>
                          <a:pt x="32" y="54"/>
                          <a:pt x="32" y="52"/>
                          <a:pt x="42" y="42"/>
                        </a:cubicBezTo>
                        <a:cubicBezTo>
                          <a:pt x="41" y="30"/>
                          <a:pt x="45" y="5"/>
                          <a:pt x="30" y="0"/>
                        </a:cubicBezTo>
                        <a:cubicBezTo>
                          <a:pt x="14" y="4"/>
                          <a:pt x="16" y="4"/>
                          <a:pt x="18" y="22"/>
                        </a:cubicBezTo>
                        <a:cubicBezTo>
                          <a:pt x="16" y="39"/>
                          <a:pt x="15" y="35"/>
                          <a:pt x="4" y="46"/>
                        </a:cubicBezTo>
                        <a:cubicBezTo>
                          <a:pt x="0" y="59"/>
                          <a:pt x="5" y="67"/>
                          <a:pt x="14" y="76"/>
                        </a:cubicBezTo>
                        <a:cubicBezTo>
                          <a:pt x="15" y="80"/>
                          <a:pt x="17" y="93"/>
                          <a:pt x="14" y="96"/>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47" name="Freeform 87"/>
                  <p:cNvSpPr/>
                  <p:nvPr/>
                </p:nvSpPr>
                <p:spPr bwMode="ltGray">
                  <a:xfrm>
                    <a:off x="4597" y="508"/>
                    <a:ext cx="14" cy="17"/>
                  </a:xfrm>
                  <a:custGeom>
                    <a:avLst/>
                    <a:gdLst/>
                    <a:ahLst/>
                    <a:cxnLst>
                      <a:cxn ang="0">
                        <a:pos x="6" y="24"/>
                      </a:cxn>
                      <a:cxn ang="0">
                        <a:pos x="12" y="0"/>
                      </a:cxn>
                      <a:cxn ang="0">
                        <a:pos x="20" y="16"/>
                      </a:cxn>
                      <a:cxn ang="0">
                        <a:pos x="22" y="24"/>
                      </a:cxn>
                      <a:cxn ang="0">
                        <a:pos x="28" y="26"/>
                      </a:cxn>
                      <a:cxn ang="0">
                        <a:pos x="32" y="38"/>
                      </a:cxn>
                      <a:cxn ang="0">
                        <a:pos x="18" y="50"/>
                      </a:cxn>
                      <a:cxn ang="0">
                        <a:pos x="6" y="24"/>
                      </a:cxn>
                    </a:cxnLst>
                    <a:rect l="0" t="0" r="r" b="b"/>
                    <a:pathLst>
                      <a:path w="32" h="50">
                        <a:moveTo>
                          <a:pt x="6" y="24"/>
                        </a:moveTo>
                        <a:cubicBezTo>
                          <a:pt x="0" y="15"/>
                          <a:pt x="3" y="6"/>
                          <a:pt x="12" y="0"/>
                        </a:cubicBezTo>
                        <a:cubicBezTo>
                          <a:pt x="23" y="3"/>
                          <a:pt x="23" y="5"/>
                          <a:pt x="20" y="16"/>
                        </a:cubicBezTo>
                        <a:cubicBezTo>
                          <a:pt x="21" y="19"/>
                          <a:pt x="20" y="22"/>
                          <a:pt x="22" y="24"/>
                        </a:cubicBezTo>
                        <a:cubicBezTo>
                          <a:pt x="23" y="26"/>
                          <a:pt x="27" y="24"/>
                          <a:pt x="28" y="26"/>
                        </a:cubicBezTo>
                        <a:cubicBezTo>
                          <a:pt x="30" y="29"/>
                          <a:pt x="32" y="38"/>
                          <a:pt x="32" y="38"/>
                        </a:cubicBezTo>
                        <a:cubicBezTo>
                          <a:pt x="29" y="46"/>
                          <a:pt x="26" y="47"/>
                          <a:pt x="18" y="50"/>
                        </a:cubicBezTo>
                        <a:cubicBezTo>
                          <a:pt x="12" y="41"/>
                          <a:pt x="18" y="24"/>
                          <a:pt x="6" y="24"/>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48" name="Freeform 88"/>
                  <p:cNvSpPr/>
                  <p:nvPr/>
                </p:nvSpPr>
                <p:spPr bwMode="ltGray">
                  <a:xfrm>
                    <a:off x="4569" y="512"/>
                    <a:ext cx="19" cy="17"/>
                  </a:xfrm>
                  <a:custGeom>
                    <a:avLst/>
                    <a:gdLst/>
                    <a:ahLst/>
                    <a:cxnLst>
                      <a:cxn ang="0">
                        <a:pos x="0" y="44"/>
                      </a:cxn>
                      <a:cxn ang="0">
                        <a:pos x="22" y="20"/>
                      </a:cxn>
                      <a:cxn ang="0">
                        <a:pos x="36" y="0"/>
                      </a:cxn>
                      <a:cxn ang="0">
                        <a:pos x="24" y="28"/>
                      </a:cxn>
                      <a:cxn ang="0">
                        <a:pos x="2" y="50"/>
                      </a:cxn>
                      <a:cxn ang="0">
                        <a:pos x="0" y="44"/>
                      </a:cxn>
                    </a:cxnLst>
                    <a:rect l="0" t="0" r="r" b="b"/>
                    <a:pathLst>
                      <a:path w="43" h="50">
                        <a:moveTo>
                          <a:pt x="0" y="44"/>
                        </a:moveTo>
                        <a:cubicBezTo>
                          <a:pt x="6" y="38"/>
                          <a:pt x="18" y="29"/>
                          <a:pt x="22" y="20"/>
                        </a:cubicBezTo>
                        <a:cubicBezTo>
                          <a:pt x="27" y="10"/>
                          <a:pt x="25" y="4"/>
                          <a:pt x="36" y="0"/>
                        </a:cubicBezTo>
                        <a:cubicBezTo>
                          <a:pt x="43" y="11"/>
                          <a:pt x="36" y="24"/>
                          <a:pt x="24" y="28"/>
                        </a:cubicBezTo>
                        <a:cubicBezTo>
                          <a:pt x="21" y="38"/>
                          <a:pt x="12" y="47"/>
                          <a:pt x="2" y="50"/>
                        </a:cubicBezTo>
                        <a:cubicBezTo>
                          <a:pt x="1" y="48"/>
                          <a:pt x="0" y="44"/>
                          <a:pt x="0" y="44"/>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49" name="Freeform 89"/>
                  <p:cNvSpPr/>
                  <p:nvPr/>
                </p:nvSpPr>
                <p:spPr bwMode="ltGray">
                  <a:xfrm>
                    <a:off x="4784" y="275"/>
                    <a:ext cx="18" cy="10"/>
                  </a:xfrm>
                  <a:custGeom>
                    <a:avLst/>
                    <a:gdLst/>
                    <a:ahLst/>
                    <a:cxnLst>
                      <a:cxn ang="0">
                        <a:pos x="0" y="25"/>
                      </a:cxn>
                      <a:cxn ang="0">
                        <a:pos x="12" y="29"/>
                      </a:cxn>
                      <a:cxn ang="0">
                        <a:pos x="0" y="25"/>
                      </a:cxn>
                    </a:cxnLst>
                    <a:rect l="0" t="0" r="r" b="b"/>
                    <a:pathLst>
                      <a:path w="41" h="29">
                        <a:moveTo>
                          <a:pt x="0" y="25"/>
                        </a:moveTo>
                        <a:cubicBezTo>
                          <a:pt x="10" y="11"/>
                          <a:pt x="41" y="0"/>
                          <a:pt x="12" y="29"/>
                        </a:cubicBezTo>
                        <a:cubicBezTo>
                          <a:pt x="8" y="28"/>
                          <a:pt x="0" y="25"/>
                          <a:pt x="0" y="25"/>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50" name="Freeform 90"/>
                  <p:cNvSpPr/>
                  <p:nvPr/>
                </p:nvSpPr>
                <p:spPr bwMode="ltGray">
                  <a:xfrm>
                    <a:off x="4293" y="246"/>
                    <a:ext cx="438" cy="152"/>
                  </a:xfrm>
                  <a:custGeom>
                    <a:avLst/>
                    <a:gdLst/>
                    <a:ahLst/>
                    <a:cxnLst>
                      <a:cxn ang="0">
                        <a:pos x="73" y="1"/>
                      </a:cxn>
                      <a:cxn ang="0">
                        <a:pos x="438" y="0"/>
                      </a:cxn>
                      <a:cxn ang="0">
                        <a:pos x="416" y="54"/>
                      </a:cxn>
                      <a:cxn ang="0">
                        <a:pos x="397" y="68"/>
                      </a:cxn>
                      <a:cxn ang="0">
                        <a:pos x="392" y="70"/>
                      </a:cxn>
                      <a:cxn ang="0">
                        <a:pos x="375" y="73"/>
                      </a:cxn>
                      <a:cxn ang="0">
                        <a:pos x="361" y="88"/>
                      </a:cxn>
                      <a:cxn ang="0">
                        <a:pos x="362" y="99"/>
                      </a:cxn>
                      <a:cxn ang="0">
                        <a:pos x="364" y="107"/>
                      </a:cxn>
                      <a:cxn ang="0">
                        <a:pos x="366" y="113"/>
                      </a:cxn>
                      <a:cxn ang="0">
                        <a:pos x="362" y="122"/>
                      </a:cxn>
                      <a:cxn ang="0">
                        <a:pos x="351" y="120"/>
                      </a:cxn>
                      <a:cxn ang="0">
                        <a:pos x="342" y="129"/>
                      </a:cxn>
                      <a:cxn ang="0">
                        <a:pos x="347" y="105"/>
                      </a:cxn>
                      <a:cxn ang="0">
                        <a:pos x="338" y="100"/>
                      </a:cxn>
                      <a:cxn ang="0">
                        <a:pos x="344" y="93"/>
                      </a:cxn>
                      <a:cxn ang="0">
                        <a:pos x="342" y="89"/>
                      </a:cxn>
                      <a:cxn ang="0">
                        <a:pos x="320" y="94"/>
                      </a:cxn>
                      <a:cxn ang="0">
                        <a:pos x="317" y="85"/>
                      </a:cxn>
                      <a:cxn ang="0">
                        <a:pos x="297" y="94"/>
                      </a:cxn>
                      <a:cxn ang="0">
                        <a:pos x="320" y="103"/>
                      </a:cxn>
                      <a:cxn ang="0">
                        <a:pos x="305" y="117"/>
                      </a:cxn>
                      <a:cxn ang="0">
                        <a:pos x="311" y="126"/>
                      </a:cxn>
                      <a:cxn ang="0">
                        <a:pos x="315" y="138"/>
                      </a:cxn>
                      <a:cxn ang="0">
                        <a:pos x="309" y="139"/>
                      </a:cxn>
                      <a:cxn ang="0">
                        <a:pos x="314" y="144"/>
                      </a:cxn>
                      <a:cxn ang="0">
                        <a:pos x="307" y="152"/>
                      </a:cxn>
                      <a:cxn ang="0">
                        <a:pos x="0" y="149"/>
                      </a:cxn>
                      <a:cxn ang="0">
                        <a:pos x="73" y="1"/>
                      </a:cxn>
                    </a:cxnLst>
                    <a:rect l="0" t="0" r="r" b="b"/>
                    <a:pathLst>
                      <a:path w="438" h="152">
                        <a:moveTo>
                          <a:pt x="73" y="1"/>
                        </a:moveTo>
                        <a:lnTo>
                          <a:pt x="438" y="0"/>
                        </a:lnTo>
                        <a:cubicBezTo>
                          <a:pt x="432" y="15"/>
                          <a:pt x="429" y="42"/>
                          <a:pt x="416" y="54"/>
                        </a:cubicBezTo>
                        <a:cubicBezTo>
                          <a:pt x="410" y="60"/>
                          <a:pt x="405" y="63"/>
                          <a:pt x="397" y="68"/>
                        </a:cubicBezTo>
                        <a:cubicBezTo>
                          <a:pt x="396" y="69"/>
                          <a:pt x="392" y="70"/>
                          <a:pt x="392" y="70"/>
                        </a:cubicBezTo>
                        <a:cubicBezTo>
                          <a:pt x="377" y="63"/>
                          <a:pt x="385" y="68"/>
                          <a:pt x="375" y="73"/>
                        </a:cubicBezTo>
                        <a:cubicBezTo>
                          <a:pt x="371" y="82"/>
                          <a:pt x="371" y="83"/>
                          <a:pt x="361" y="88"/>
                        </a:cubicBezTo>
                        <a:cubicBezTo>
                          <a:pt x="359" y="92"/>
                          <a:pt x="364" y="93"/>
                          <a:pt x="362" y="99"/>
                        </a:cubicBezTo>
                        <a:cubicBezTo>
                          <a:pt x="363" y="102"/>
                          <a:pt x="364" y="105"/>
                          <a:pt x="364" y="107"/>
                        </a:cubicBezTo>
                        <a:cubicBezTo>
                          <a:pt x="365" y="109"/>
                          <a:pt x="366" y="111"/>
                          <a:pt x="366" y="113"/>
                        </a:cubicBezTo>
                        <a:cubicBezTo>
                          <a:pt x="365" y="115"/>
                          <a:pt x="364" y="120"/>
                          <a:pt x="362" y="122"/>
                        </a:cubicBezTo>
                        <a:cubicBezTo>
                          <a:pt x="359" y="123"/>
                          <a:pt x="354" y="119"/>
                          <a:pt x="351" y="120"/>
                        </a:cubicBezTo>
                        <a:cubicBezTo>
                          <a:pt x="347" y="129"/>
                          <a:pt x="352" y="127"/>
                          <a:pt x="342" y="129"/>
                        </a:cubicBezTo>
                        <a:cubicBezTo>
                          <a:pt x="340" y="123"/>
                          <a:pt x="345" y="111"/>
                          <a:pt x="347" y="105"/>
                        </a:cubicBezTo>
                        <a:cubicBezTo>
                          <a:pt x="347" y="100"/>
                          <a:pt x="338" y="102"/>
                          <a:pt x="338" y="100"/>
                        </a:cubicBezTo>
                        <a:cubicBezTo>
                          <a:pt x="338" y="98"/>
                          <a:pt x="344" y="95"/>
                          <a:pt x="344" y="93"/>
                        </a:cubicBezTo>
                        <a:cubicBezTo>
                          <a:pt x="344" y="92"/>
                          <a:pt x="344" y="89"/>
                          <a:pt x="342" y="89"/>
                        </a:cubicBezTo>
                        <a:cubicBezTo>
                          <a:pt x="339" y="89"/>
                          <a:pt x="324" y="94"/>
                          <a:pt x="320" y="94"/>
                        </a:cubicBezTo>
                        <a:cubicBezTo>
                          <a:pt x="317" y="86"/>
                          <a:pt x="328" y="88"/>
                          <a:pt x="317" y="85"/>
                        </a:cubicBezTo>
                        <a:cubicBezTo>
                          <a:pt x="311" y="91"/>
                          <a:pt x="306" y="93"/>
                          <a:pt x="297" y="94"/>
                        </a:cubicBezTo>
                        <a:cubicBezTo>
                          <a:pt x="300" y="104"/>
                          <a:pt x="307" y="101"/>
                          <a:pt x="320" y="103"/>
                        </a:cubicBezTo>
                        <a:cubicBezTo>
                          <a:pt x="318" y="109"/>
                          <a:pt x="311" y="111"/>
                          <a:pt x="305" y="117"/>
                        </a:cubicBezTo>
                        <a:lnTo>
                          <a:pt x="311" y="126"/>
                        </a:lnTo>
                        <a:lnTo>
                          <a:pt x="315" y="138"/>
                        </a:lnTo>
                        <a:lnTo>
                          <a:pt x="309" y="139"/>
                        </a:lnTo>
                        <a:lnTo>
                          <a:pt x="314" y="144"/>
                        </a:lnTo>
                        <a:lnTo>
                          <a:pt x="307" y="152"/>
                        </a:lnTo>
                        <a:lnTo>
                          <a:pt x="0" y="149"/>
                        </a:lnTo>
                        <a:lnTo>
                          <a:pt x="73" y="1"/>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51" name="Freeform 91"/>
                  <p:cNvSpPr/>
                  <p:nvPr/>
                </p:nvSpPr>
                <p:spPr bwMode="ltGray">
                  <a:xfrm>
                    <a:off x="4731" y="240"/>
                    <a:ext cx="20" cy="55"/>
                  </a:xfrm>
                  <a:custGeom>
                    <a:avLst/>
                    <a:gdLst/>
                    <a:ahLst/>
                    <a:cxnLst>
                      <a:cxn ang="0">
                        <a:pos x="5" y="156"/>
                      </a:cxn>
                      <a:cxn ang="0">
                        <a:pos x="15" y="108"/>
                      </a:cxn>
                      <a:cxn ang="0">
                        <a:pos x="17" y="68"/>
                      </a:cxn>
                      <a:cxn ang="0">
                        <a:pos x="11" y="40"/>
                      </a:cxn>
                      <a:cxn ang="0">
                        <a:pos x="17" y="12"/>
                      </a:cxn>
                      <a:cxn ang="0">
                        <a:pos x="21" y="0"/>
                      </a:cxn>
                      <a:cxn ang="0">
                        <a:pos x="31" y="30"/>
                      </a:cxn>
                      <a:cxn ang="0">
                        <a:pos x="47" y="98"/>
                      </a:cxn>
                      <a:cxn ang="0">
                        <a:pos x="31" y="108"/>
                      </a:cxn>
                      <a:cxn ang="0">
                        <a:pos x="23" y="126"/>
                      </a:cxn>
                      <a:cxn ang="0">
                        <a:pos x="21" y="132"/>
                      </a:cxn>
                      <a:cxn ang="0">
                        <a:pos x="27" y="134"/>
                      </a:cxn>
                      <a:cxn ang="0">
                        <a:pos x="31" y="146"/>
                      </a:cxn>
                      <a:cxn ang="0">
                        <a:pos x="13" y="148"/>
                      </a:cxn>
                      <a:cxn ang="0">
                        <a:pos x="7" y="160"/>
                      </a:cxn>
                      <a:cxn ang="0">
                        <a:pos x="3" y="154"/>
                      </a:cxn>
                      <a:cxn ang="0">
                        <a:pos x="5" y="156"/>
                      </a:cxn>
                    </a:cxnLst>
                    <a:rect l="0" t="0" r="r" b="b"/>
                    <a:pathLst>
                      <a:path w="47" h="165">
                        <a:moveTo>
                          <a:pt x="5" y="156"/>
                        </a:moveTo>
                        <a:cubicBezTo>
                          <a:pt x="0" y="141"/>
                          <a:pt x="1" y="118"/>
                          <a:pt x="15" y="108"/>
                        </a:cubicBezTo>
                        <a:cubicBezTo>
                          <a:pt x="16" y="95"/>
                          <a:pt x="17" y="81"/>
                          <a:pt x="17" y="68"/>
                        </a:cubicBezTo>
                        <a:cubicBezTo>
                          <a:pt x="17" y="58"/>
                          <a:pt x="11" y="40"/>
                          <a:pt x="11" y="40"/>
                        </a:cubicBezTo>
                        <a:cubicBezTo>
                          <a:pt x="14" y="20"/>
                          <a:pt x="11" y="29"/>
                          <a:pt x="17" y="12"/>
                        </a:cubicBezTo>
                        <a:cubicBezTo>
                          <a:pt x="18" y="8"/>
                          <a:pt x="21" y="0"/>
                          <a:pt x="21" y="0"/>
                        </a:cubicBezTo>
                        <a:cubicBezTo>
                          <a:pt x="38" y="6"/>
                          <a:pt x="33" y="7"/>
                          <a:pt x="31" y="30"/>
                        </a:cubicBezTo>
                        <a:cubicBezTo>
                          <a:pt x="38" y="52"/>
                          <a:pt x="40" y="76"/>
                          <a:pt x="47" y="98"/>
                        </a:cubicBezTo>
                        <a:cubicBezTo>
                          <a:pt x="44" y="116"/>
                          <a:pt x="45" y="113"/>
                          <a:pt x="31" y="108"/>
                        </a:cubicBezTo>
                        <a:cubicBezTo>
                          <a:pt x="25" y="118"/>
                          <a:pt x="28" y="112"/>
                          <a:pt x="23" y="126"/>
                        </a:cubicBezTo>
                        <a:cubicBezTo>
                          <a:pt x="22" y="128"/>
                          <a:pt x="21" y="132"/>
                          <a:pt x="21" y="132"/>
                        </a:cubicBezTo>
                        <a:cubicBezTo>
                          <a:pt x="23" y="133"/>
                          <a:pt x="26" y="132"/>
                          <a:pt x="27" y="134"/>
                        </a:cubicBezTo>
                        <a:cubicBezTo>
                          <a:pt x="29" y="137"/>
                          <a:pt x="31" y="146"/>
                          <a:pt x="31" y="146"/>
                        </a:cubicBezTo>
                        <a:cubicBezTo>
                          <a:pt x="27" y="165"/>
                          <a:pt x="23" y="155"/>
                          <a:pt x="13" y="148"/>
                        </a:cubicBezTo>
                        <a:cubicBezTo>
                          <a:pt x="11" y="152"/>
                          <a:pt x="11" y="160"/>
                          <a:pt x="7" y="160"/>
                        </a:cubicBezTo>
                        <a:cubicBezTo>
                          <a:pt x="5" y="160"/>
                          <a:pt x="4" y="156"/>
                          <a:pt x="3" y="154"/>
                        </a:cubicBezTo>
                        <a:cubicBezTo>
                          <a:pt x="3" y="153"/>
                          <a:pt x="4" y="155"/>
                          <a:pt x="5" y="156"/>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52" name="Freeform 92"/>
                  <p:cNvSpPr/>
                  <p:nvPr/>
                </p:nvSpPr>
                <p:spPr bwMode="ltGray">
                  <a:xfrm>
                    <a:off x="4719" y="287"/>
                    <a:ext cx="59" cy="34"/>
                  </a:xfrm>
                  <a:custGeom>
                    <a:avLst/>
                    <a:gdLst/>
                    <a:ahLst/>
                    <a:cxnLst>
                      <a:cxn ang="0">
                        <a:pos x="26" y="61"/>
                      </a:cxn>
                      <a:cxn ang="0">
                        <a:pos x="30" y="43"/>
                      </a:cxn>
                      <a:cxn ang="0">
                        <a:pos x="50" y="33"/>
                      </a:cxn>
                      <a:cxn ang="0">
                        <a:pos x="54" y="45"/>
                      </a:cxn>
                      <a:cxn ang="0">
                        <a:pos x="66" y="49"/>
                      </a:cxn>
                      <a:cxn ang="0">
                        <a:pos x="80" y="55"/>
                      </a:cxn>
                      <a:cxn ang="0">
                        <a:pos x="116" y="33"/>
                      </a:cxn>
                      <a:cxn ang="0">
                        <a:pos x="130" y="17"/>
                      </a:cxn>
                      <a:cxn ang="0">
                        <a:pos x="138" y="11"/>
                      </a:cxn>
                      <a:cxn ang="0">
                        <a:pos x="106" y="49"/>
                      </a:cxn>
                      <a:cxn ang="0">
                        <a:pos x="84" y="67"/>
                      </a:cxn>
                      <a:cxn ang="0">
                        <a:pos x="66" y="81"/>
                      </a:cxn>
                      <a:cxn ang="0">
                        <a:pos x="48" y="103"/>
                      </a:cxn>
                      <a:cxn ang="0">
                        <a:pos x="26" y="89"/>
                      </a:cxn>
                      <a:cxn ang="0">
                        <a:pos x="20" y="87"/>
                      </a:cxn>
                      <a:cxn ang="0">
                        <a:pos x="22" y="97"/>
                      </a:cxn>
                      <a:cxn ang="0">
                        <a:pos x="0" y="97"/>
                      </a:cxn>
                      <a:cxn ang="0">
                        <a:pos x="10" y="79"/>
                      </a:cxn>
                      <a:cxn ang="0">
                        <a:pos x="26" y="61"/>
                      </a:cxn>
                    </a:cxnLst>
                    <a:rect l="0" t="0" r="r" b="b"/>
                    <a:pathLst>
                      <a:path w="138" h="103">
                        <a:moveTo>
                          <a:pt x="26" y="61"/>
                        </a:moveTo>
                        <a:cubicBezTo>
                          <a:pt x="29" y="53"/>
                          <a:pt x="33" y="51"/>
                          <a:pt x="30" y="43"/>
                        </a:cubicBezTo>
                        <a:cubicBezTo>
                          <a:pt x="33" y="27"/>
                          <a:pt x="37" y="24"/>
                          <a:pt x="50" y="33"/>
                        </a:cubicBezTo>
                        <a:cubicBezTo>
                          <a:pt x="51" y="37"/>
                          <a:pt x="53" y="41"/>
                          <a:pt x="54" y="45"/>
                        </a:cubicBezTo>
                        <a:cubicBezTo>
                          <a:pt x="55" y="49"/>
                          <a:pt x="66" y="49"/>
                          <a:pt x="66" y="49"/>
                        </a:cubicBezTo>
                        <a:cubicBezTo>
                          <a:pt x="75" y="43"/>
                          <a:pt x="77" y="45"/>
                          <a:pt x="80" y="55"/>
                        </a:cubicBezTo>
                        <a:cubicBezTo>
                          <a:pt x="92" y="47"/>
                          <a:pt x="101" y="37"/>
                          <a:pt x="116" y="33"/>
                        </a:cubicBezTo>
                        <a:cubicBezTo>
                          <a:pt x="125" y="19"/>
                          <a:pt x="120" y="24"/>
                          <a:pt x="130" y="17"/>
                        </a:cubicBezTo>
                        <a:cubicBezTo>
                          <a:pt x="134" y="11"/>
                          <a:pt x="134" y="0"/>
                          <a:pt x="138" y="11"/>
                        </a:cubicBezTo>
                        <a:cubicBezTo>
                          <a:pt x="135" y="31"/>
                          <a:pt x="126" y="45"/>
                          <a:pt x="106" y="49"/>
                        </a:cubicBezTo>
                        <a:cubicBezTo>
                          <a:pt x="97" y="55"/>
                          <a:pt x="93" y="61"/>
                          <a:pt x="84" y="67"/>
                        </a:cubicBezTo>
                        <a:cubicBezTo>
                          <a:pt x="80" y="79"/>
                          <a:pt x="79" y="79"/>
                          <a:pt x="66" y="81"/>
                        </a:cubicBezTo>
                        <a:cubicBezTo>
                          <a:pt x="60" y="90"/>
                          <a:pt x="57" y="97"/>
                          <a:pt x="48" y="103"/>
                        </a:cubicBezTo>
                        <a:cubicBezTo>
                          <a:pt x="42" y="94"/>
                          <a:pt x="37" y="93"/>
                          <a:pt x="26" y="89"/>
                        </a:cubicBezTo>
                        <a:cubicBezTo>
                          <a:pt x="24" y="88"/>
                          <a:pt x="20" y="87"/>
                          <a:pt x="20" y="87"/>
                        </a:cubicBezTo>
                        <a:cubicBezTo>
                          <a:pt x="10" y="90"/>
                          <a:pt x="14" y="94"/>
                          <a:pt x="22" y="97"/>
                        </a:cubicBezTo>
                        <a:cubicBezTo>
                          <a:pt x="14" y="103"/>
                          <a:pt x="9" y="100"/>
                          <a:pt x="0" y="97"/>
                        </a:cubicBezTo>
                        <a:cubicBezTo>
                          <a:pt x="2" y="87"/>
                          <a:pt x="1" y="82"/>
                          <a:pt x="10" y="79"/>
                        </a:cubicBezTo>
                        <a:cubicBezTo>
                          <a:pt x="15" y="63"/>
                          <a:pt x="14" y="69"/>
                          <a:pt x="26" y="61"/>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53" name="Freeform 93"/>
                  <p:cNvSpPr/>
                  <p:nvPr/>
                </p:nvSpPr>
                <p:spPr bwMode="ltGray">
                  <a:xfrm>
                    <a:off x="4656" y="319"/>
                    <a:ext cx="80" cy="72"/>
                  </a:xfrm>
                  <a:custGeom>
                    <a:avLst/>
                    <a:gdLst/>
                    <a:ahLst/>
                    <a:cxnLst>
                      <a:cxn ang="0">
                        <a:pos x="158" y="24"/>
                      </a:cxn>
                      <a:cxn ang="0">
                        <a:pos x="160" y="6"/>
                      </a:cxn>
                      <a:cxn ang="0">
                        <a:pos x="170" y="0"/>
                      </a:cxn>
                      <a:cxn ang="0">
                        <a:pos x="182" y="24"/>
                      </a:cxn>
                      <a:cxn ang="0">
                        <a:pos x="188" y="42"/>
                      </a:cxn>
                      <a:cxn ang="0">
                        <a:pos x="178" y="58"/>
                      </a:cxn>
                      <a:cxn ang="0">
                        <a:pos x="170" y="76"/>
                      </a:cxn>
                      <a:cxn ang="0">
                        <a:pos x="162" y="126"/>
                      </a:cxn>
                      <a:cxn ang="0">
                        <a:pos x="144" y="136"/>
                      </a:cxn>
                      <a:cxn ang="0">
                        <a:pos x="120" y="138"/>
                      </a:cxn>
                      <a:cxn ang="0">
                        <a:pos x="112" y="124"/>
                      </a:cxn>
                      <a:cxn ang="0">
                        <a:pos x="102" y="146"/>
                      </a:cxn>
                      <a:cxn ang="0">
                        <a:pos x="90" y="150"/>
                      </a:cxn>
                      <a:cxn ang="0">
                        <a:pos x="80" y="132"/>
                      </a:cxn>
                      <a:cxn ang="0">
                        <a:pos x="58" y="144"/>
                      </a:cxn>
                      <a:cxn ang="0">
                        <a:pos x="76" y="142"/>
                      </a:cxn>
                      <a:cxn ang="0">
                        <a:pos x="78" y="160"/>
                      </a:cxn>
                      <a:cxn ang="0">
                        <a:pos x="58" y="166"/>
                      </a:cxn>
                      <a:cxn ang="0">
                        <a:pos x="34" y="166"/>
                      </a:cxn>
                      <a:cxn ang="0">
                        <a:pos x="36" y="154"/>
                      </a:cxn>
                      <a:cxn ang="0">
                        <a:pos x="46" y="144"/>
                      </a:cxn>
                      <a:cxn ang="0">
                        <a:pos x="34" y="148"/>
                      </a:cxn>
                      <a:cxn ang="0">
                        <a:pos x="26" y="166"/>
                      </a:cxn>
                      <a:cxn ang="0">
                        <a:pos x="30" y="190"/>
                      </a:cxn>
                      <a:cxn ang="0">
                        <a:pos x="14" y="200"/>
                      </a:cxn>
                      <a:cxn ang="0">
                        <a:pos x="0" y="214"/>
                      </a:cxn>
                      <a:cxn ang="0">
                        <a:pos x="8" y="188"/>
                      </a:cxn>
                      <a:cxn ang="0">
                        <a:pos x="0" y="164"/>
                      </a:cxn>
                      <a:cxn ang="0">
                        <a:pos x="14" y="152"/>
                      </a:cxn>
                      <a:cxn ang="0">
                        <a:pos x="32" y="134"/>
                      </a:cxn>
                      <a:cxn ang="0">
                        <a:pos x="44" y="118"/>
                      </a:cxn>
                      <a:cxn ang="0">
                        <a:pos x="72" y="116"/>
                      </a:cxn>
                      <a:cxn ang="0">
                        <a:pos x="84" y="112"/>
                      </a:cxn>
                      <a:cxn ang="0">
                        <a:pos x="114" y="78"/>
                      </a:cxn>
                      <a:cxn ang="0">
                        <a:pos x="120" y="92"/>
                      </a:cxn>
                      <a:cxn ang="0">
                        <a:pos x="132" y="76"/>
                      </a:cxn>
                      <a:cxn ang="0">
                        <a:pos x="150" y="54"/>
                      </a:cxn>
                      <a:cxn ang="0">
                        <a:pos x="154" y="42"/>
                      </a:cxn>
                      <a:cxn ang="0">
                        <a:pos x="148" y="38"/>
                      </a:cxn>
                      <a:cxn ang="0">
                        <a:pos x="152" y="32"/>
                      </a:cxn>
                      <a:cxn ang="0">
                        <a:pos x="158" y="24"/>
                      </a:cxn>
                    </a:cxnLst>
                    <a:rect l="0" t="0" r="r" b="b"/>
                    <a:pathLst>
                      <a:path w="188" h="214">
                        <a:moveTo>
                          <a:pt x="158" y="24"/>
                        </a:moveTo>
                        <a:cubicBezTo>
                          <a:pt x="156" y="18"/>
                          <a:pt x="160" y="6"/>
                          <a:pt x="160" y="6"/>
                        </a:cubicBezTo>
                        <a:cubicBezTo>
                          <a:pt x="167" y="16"/>
                          <a:pt x="167" y="8"/>
                          <a:pt x="170" y="0"/>
                        </a:cubicBezTo>
                        <a:cubicBezTo>
                          <a:pt x="181" y="4"/>
                          <a:pt x="179" y="14"/>
                          <a:pt x="182" y="24"/>
                        </a:cubicBezTo>
                        <a:cubicBezTo>
                          <a:pt x="184" y="30"/>
                          <a:pt x="188" y="42"/>
                          <a:pt x="188" y="42"/>
                        </a:cubicBezTo>
                        <a:cubicBezTo>
                          <a:pt x="183" y="56"/>
                          <a:pt x="188" y="52"/>
                          <a:pt x="178" y="58"/>
                        </a:cubicBezTo>
                        <a:cubicBezTo>
                          <a:pt x="174" y="63"/>
                          <a:pt x="170" y="76"/>
                          <a:pt x="170" y="76"/>
                        </a:cubicBezTo>
                        <a:cubicBezTo>
                          <a:pt x="169" y="100"/>
                          <a:pt x="173" y="110"/>
                          <a:pt x="162" y="126"/>
                        </a:cubicBezTo>
                        <a:cubicBezTo>
                          <a:pt x="150" y="118"/>
                          <a:pt x="155" y="132"/>
                          <a:pt x="144" y="136"/>
                        </a:cubicBezTo>
                        <a:cubicBezTo>
                          <a:pt x="135" y="134"/>
                          <a:pt x="129" y="135"/>
                          <a:pt x="120" y="138"/>
                        </a:cubicBezTo>
                        <a:cubicBezTo>
                          <a:pt x="114" y="129"/>
                          <a:pt x="122" y="127"/>
                          <a:pt x="112" y="124"/>
                        </a:cubicBezTo>
                        <a:cubicBezTo>
                          <a:pt x="108" y="130"/>
                          <a:pt x="108" y="142"/>
                          <a:pt x="102" y="146"/>
                        </a:cubicBezTo>
                        <a:cubicBezTo>
                          <a:pt x="98" y="148"/>
                          <a:pt x="90" y="150"/>
                          <a:pt x="90" y="150"/>
                        </a:cubicBezTo>
                        <a:cubicBezTo>
                          <a:pt x="87" y="141"/>
                          <a:pt x="89" y="135"/>
                          <a:pt x="80" y="132"/>
                        </a:cubicBezTo>
                        <a:cubicBezTo>
                          <a:pt x="68" y="134"/>
                          <a:pt x="65" y="134"/>
                          <a:pt x="58" y="144"/>
                        </a:cubicBezTo>
                        <a:cubicBezTo>
                          <a:pt x="66" y="150"/>
                          <a:pt x="68" y="147"/>
                          <a:pt x="76" y="142"/>
                        </a:cubicBezTo>
                        <a:cubicBezTo>
                          <a:pt x="81" y="146"/>
                          <a:pt x="85" y="155"/>
                          <a:pt x="78" y="160"/>
                        </a:cubicBezTo>
                        <a:cubicBezTo>
                          <a:pt x="75" y="162"/>
                          <a:pt x="62" y="165"/>
                          <a:pt x="58" y="166"/>
                        </a:cubicBezTo>
                        <a:cubicBezTo>
                          <a:pt x="48" y="173"/>
                          <a:pt x="44" y="173"/>
                          <a:pt x="34" y="166"/>
                        </a:cubicBezTo>
                        <a:cubicBezTo>
                          <a:pt x="35" y="162"/>
                          <a:pt x="34" y="158"/>
                          <a:pt x="36" y="154"/>
                        </a:cubicBezTo>
                        <a:cubicBezTo>
                          <a:pt x="38" y="150"/>
                          <a:pt x="55" y="146"/>
                          <a:pt x="46" y="144"/>
                        </a:cubicBezTo>
                        <a:cubicBezTo>
                          <a:pt x="42" y="143"/>
                          <a:pt x="34" y="148"/>
                          <a:pt x="34" y="148"/>
                        </a:cubicBezTo>
                        <a:cubicBezTo>
                          <a:pt x="32" y="155"/>
                          <a:pt x="28" y="159"/>
                          <a:pt x="26" y="166"/>
                        </a:cubicBezTo>
                        <a:cubicBezTo>
                          <a:pt x="36" y="182"/>
                          <a:pt x="36" y="173"/>
                          <a:pt x="30" y="190"/>
                        </a:cubicBezTo>
                        <a:cubicBezTo>
                          <a:pt x="28" y="196"/>
                          <a:pt x="14" y="200"/>
                          <a:pt x="14" y="200"/>
                        </a:cubicBezTo>
                        <a:cubicBezTo>
                          <a:pt x="5" y="214"/>
                          <a:pt x="11" y="210"/>
                          <a:pt x="0" y="214"/>
                        </a:cubicBezTo>
                        <a:cubicBezTo>
                          <a:pt x="2" y="202"/>
                          <a:pt x="5" y="198"/>
                          <a:pt x="8" y="188"/>
                        </a:cubicBezTo>
                        <a:cubicBezTo>
                          <a:pt x="6" y="178"/>
                          <a:pt x="3" y="173"/>
                          <a:pt x="0" y="164"/>
                        </a:cubicBezTo>
                        <a:cubicBezTo>
                          <a:pt x="3" y="156"/>
                          <a:pt x="7" y="157"/>
                          <a:pt x="14" y="152"/>
                        </a:cubicBezTo>
                        <a:cubicBezTo>
                          <a:pt x="18" y="141"/>
                          <a:pt x="23" y="140"/>
                          <a:pt x="32" y="134"/>
                        </a:cubicBezTo>
                        <a:cubicBezTo>
                          <a:pt x="37" y="127"/>
                          <a:pt x="37" y="123"/>
                          <a:pt x="44" y="118"/>
                        </a:cubicBezTo>
                        <a:cubicBezTo>
                          <a:pt x="64" y="121"/>
                          <a:pt x="55" y="122"/>
                          <a:pt x="72" y="116"/>
                        </a:cubicBezTo>
                        <a:cubicBezTo>
                          <a:pt x="76" y="115"/>
                          <a:pt x="84" y="112"/>
                          <a:pt x="84" y="112"/>
                        </a:cubicBezTo>
                        <a:cubicBezTo>
                          <a:pt x="105" y="119"/>
                          <a:pt x="97" y="84"/>
                          <a:pt x="114" y="78"/>
                        </a:cubicBezTo>
                        <a:cubicBezTo>
                          <a:pt x="117" y="87"/>
                          <a:pt x="110" y="89"/>
                          <a:pt x="120" y="92"/>
                        </a:cubicBezTo>
                        <a:cubicBezTo>
                          <a:pt x="125" y="85"/>
                          <a:pt x="125" y="81"/>
                          <a:pt x="132" y="76"/>
                        </a:cubicBezTo>
                        <a:cubicBezTo>
                          <a:pt x="138" y="68"/>
                          <a:pt x="146" y="65"/>
                          <a:pt x="150" y="54"/>
                        </a:cubicBezTo>
                        <a:cubicBezTo>
                          <a:pt x="151" y="50"/>
                          <a:pt x="154" y="42"/>
                          <a:pt x="154" y="42"/>
                        </a:cubicBezTo>
                        <a:cubicBezTo>
                          <a:pt x="152" y="41"/>
                          <a:pt x="148" y="40"/>
                          <a:pt x="148" y="38"/>
                        </a:cubicBezTo>
                        <a:cubicBezTo>
                          <a:pt x="148" y="36"/>
                          <a:pt x="161" y="33"/>
                          <a:pt x="152" y="32"/>
                        </a:cubicBezTo>
                        <a:lnTo>
                          <a:pt x="158" y="24"/>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54" name="Freeform 94"/>
                  <p:cNvSpPr/>
                  <p:nvPr/>
                </p:nvSpPr>
                <p:spPr bwMode="ltGray">
                  <a:xfrm>
                    <a:off x="4709" y="340"/>
                    <a:ext cx="6" cy="4"/>
                  </a:xfrm>
                  <a:custGeom>
                    <a:avLst/>
                    <a:gdLst/>
                    <a:ahLst/>
                    <a:cxnLst>
                      <a:cxn ang="0">
                        <a:pos x="0" y="9"/>
                      </a:cxn>
                      <a:cxn ang="0">
                        <a:pos x="4" y="13"/>
                      </a:cxn>
                      <a:cxn ang="0">
                        <a:pos x="0" y="9"/>
                      </a:cxn>
                    </a:cxnLst>
                    <a:rect l="0" t="0" r="r" b="b"/>
                    <a:pathLst>
                      <a:path w="13" h="13">
                        <a:moveTo>
                          <a:pt x="0" y="9"/>
                        </a:moveTo>
                        <a:cubicBezTo>
                          <a:pt x="6" y="0"/>
                          <a:pt x="13" y="7"/>
                          <a:pt x="4" y="13"/>
                        </a:cubicBezTo>
                        <a:cubicBezTo>
                          <a:pt x="0" y="6"/>
                          <a:pt x="0" y="5"/>
                          <a:pt x="0" y="9"/>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55" name="Freeform 95"/>
                  <p:cNvSpPr/>
                  <p:nvPr/>
                </p:nvSpPr>
                <p:spPr bwMode="ltGray">
                  <a:xfrm>
                    <a:off x="4261" y="389"/>
                    <a:ext cx="347" cy="189"/>
                  </a:xfrm>
                  <a:custGeom>
                    <a:avLst/>
                    <a:gdLst/>
                    <a:ahLst/>
                    <a:cxnLst>
                      <a:cxn ang="0">
                        <a:pos x="812" y="26"/>
                      </a:cxn>
                      <a:cxn ang="0">
                        <a:pos x="778" y="78"/>
                      </a:cxn>
                      <a:cxn ang="0">
                        <a:pos x="748" y="122"/>
                      </a:cxn>
                      <a:cxn ang="0">
                        <a:pos x="722" y="142"/>
                      </a:cxn>
                      <a:cxn ang="0">
                        <a:pos x="634" y="180"/>
                      </a:cxn>
                      <a:cxn ang="0">
                        <a:pos x="632" y="210"/>
                      </a:cxn>
                      <a:cxn ang="0">
                        <a:pos x="604" y="230"/>
                      </a:cxn>
                      <a:cxn ang="0">
                        <a:pos x="620" y="178"/>
                      </a:cxn>
                      <a:cxn ang="0">
                        <a:pos x="576" y="188"/>
                      </a:cxn>
                      <a:cxn ang="0">
                        <a:pos x="556" y="218"/>
                      </a:cxn>
                      <a:cxn ang="0">
                        <a:pos x="596" y="280"/>
                      </a:cxn>
                      <a:cxn ang="0">
                        <a:pos x="594" y="368"/>
                      </a:cxn>
                      <a:cxn ang="0">
                        <a:pos x="542" y="406"/>
                      </a:cxn>
                      <a:cxn ang="0">
                        <a:pos x="522" y="386"/>
                      </a:cxn>
                      <a:cxn ang="0">
                        <a:pos x="482" y="348"/>
                      </a:cxn>
                      <a:cxn ang="0">
                        <a:pos x="462" y="348"/>
                      </a:cxn>
                      <a:cxn ang="0">
                        <a:pos x="450" y="394"/>
                      </a:cxn>
                      <a:cxn ang="0">
                        <a:pos x="500" y="464"/>
                      </a:cxn>
                      <a:cxn ang="0">
                        <a:pos x="510" y="524"/>
                      </a:cxn>
                      <a:cxn ang="0">
                        <a:pos x="526" y="560"/>
                      </a:cxn>
                      <a:cxn ang="0">
                        <a:pos x="492" y="544"/>
                      </a:cxn>
                      <a:cxn ang="0">
                        <a:pos x="470" y="518"/>
                      </a:cxn>
                      <a:cxn ang="0">
                        <a:pos x="422" y="424"/>
                      </a:cxn>
                      <a:cxn ang="0">
                        <a:pos x="426" y="310"/>
                      </a:cxn>
                      <a:cxn ang="0">
                        <a:pos x="422" y="268"/>
                      </a:cxn>
                      <a:cxn ang="0">
                        <a:pos x="412" y="276"/>
                      </a:cxn>
                      <a:cxn ang="0">
                        <a:pos x="386" y="266"/>
                      </a:cxn>
                      <a:cxn ang="0">
                        <a:pos x="360" y="170"/>
                      </a:cxn>
                      <a:cxn ang="0">
                        <a:pos x="330" y="166"/>
                      </a:cxn>
                      <a:cxn ang="0">
                        <a:pos x="288" y="172"/>
                      </a:cxn>
                      <a:cxn ang="0">
                        <a:pos x="242" y="232"/>
                      </a:cxn>
                      <a:cxn ang="0">
                        <a:pos x="196" y="268"/>
                      </a:cxn>
                      <a:cxn ang="0">
                        <a:pos x="184" y="274"/>
                      </a:cxn>
                      <a:cxn ang="0">
                        <a:pos x="160" y="328"/>
                      </a:cxn>
                      <a:cxn ang="0">
                        <a:pos x="152" y="354"/>
                      </a:cxn>
                      <a:cxn ang="0">
                        <a:pos x="128" y="404"/>
                      </a:cxn>
                      <a:cxn ang="0">
                        <a:pos x="94" y="392"/>
                      </a:cxn>
                      <a:cxn ang="0">
                        <a:pos x="66" y="258"/>
                      </a:cxn>
                      <a:cxn ang="0">
                        <a:pos x="72" y="156"/>
                      </a:cxn>
                      <a:cxn ang="0">
                        <a:pos x="44" y="180"/>
                      </a:cxn>
                      <a:cxn ang="0">
                        <a:pos x="20" y="150"/>
                      </a:cxn>
                      <a:cxn ang="0">
                        <a:pos x="24" y="138"/>
                      </a:cxn>
                      <a:cxn ang="0">
                        <a:pos x="0" y="92"/>
                      </a:cxn>
                      <a:cxn ang="0">
                        <a:pos x="798" y="6"/>
                      </a:cxn>
                    </a:cxnLst>
                    <a:rect l="0" t="0" r="r" b="b"/>
                    <a:pathLst>
                      <a:path w="812" h="564">
                        <a:moveTo>
                          <a:pt x="798" y="6"/>
                        </a:moveTo>
                        <a:cubicBezTo>
                          <a:pt x="801" y="15"/>
                          <a:pt x="809" y="16"/>
                          <a:pt x="812" y="26"/>
                        </a:cubicBezTo>
                        <a:cubicBezTo>
                          <a:pt x="809" y="36"/>
                          <a:pt x="801" y="41"/>
                          <a:pt x="796" y="50"/>
                        </a:cubicBezTo>
                        <a:cubicBezTo>
                          <a:pt x="791" y="61"/>
                          <a:pt x="788" y="71"/>
                          <a:pt x="778" y="78"/>
                        </a:cubicBezTo>
                        <a:cubicBezTo>
                          <a:pt x="773" y="85"/>
                          <a:pt x="771" y="88"/>
                          <a:pt x="774" y="96"/>
                        </a:cubicBezTo>
                        <a:cubicBezTo>
                          <a:pt x="767" y="107"/>
                          <a:pt x="758" y="114"/>
                          <a:pt x="748" y="122"/>
                        </a:cubicBezTo>
                        <a:cubicBezTo>
                          <a:pt x="744" y="125"/>
                          <a:pt x="736" y="130"/>
                          <a:pt x="736" y="130"/>
                        </a:cubicBezTo>
                        <a:cubicBezTo>
                          <a:pt x="740" y="141"/>
                          <a:pt x="731" y="140"/>
                          <a:pt x="722" y="142"/>
                        </a:cubicBezTo>
                        <a:cubicBezTo>
                          <a:pt x="716" y="148"/>
                          <a:pt x="712" y="151"/>
                          <a:pt x="704" y="154"/>
                        </a:cubicBezTo>
                        <a:cubicBezTo>
                          <a:pt x="686" y="150"/>
                          <a:pt x="650" y="169"/>
                          <a:pt x="634" y="180"/>
                        </a:cubicBezTo>
                        <a:cubicBezTo>
                          <a:pt x="636" y="189"/>
                          <a:pt x="631" y="193"/>
                          <a:pt x="640" y="196"/>
                        </a:cubicBezTo>
                        <a:cubicBezTo>
                          <a:pt x="643" y="205"/>
                          <a:pt x="640" y="207"/>
                          <a:pt x="632" y="210"/>
                        </a:cubicBezTo>
                        <a:cubicBezTo>
                          <a:pt x="626" y="219"/>
                          <a:pt x="623" y="226"/>
                          <a:pt x="614" y="232"/>
                        </a:cubicBezTo>
                        <a:cubicBezTo>
                          <a:pt x="611" y="231"/>
                          <a:pt x="606" y="233"/>
                          <a:pt x="604" y="230"/>
                        </a:cubicBezTo>
                        <a:cubicBezTo>
                          <a:pt x="599" y="220"/>
                          <a:pt x="610" y="199"/>
                          <a:pt x="620" y="196"/>
                        </a:cubicBezTo>
                        <a:cubicBezTo>
                          <a:pt x="623" y="187"/>
                          <a:pt x="617" y="187"/>
                          <a:pt x="620" y="178"/>
                        </a:cubicBezTo>
                        <a:cubicBezTo>
                          <a:pt x="617" y="164"/>
                          <a:pt x="609" y="168"/>
                          <a:pt x="598" y="172"/>
                        </a:cubicBezTo>
                        <a:cubicBezTo>
                          <a:pt x="592" y="180"/>
                          <a:pt x="585" y="185"/>
                          <a:pt x="576" y="188"/>
                        </a:cubicBezTo>
                        <a:cubicBezTo>
                          <a:pt x="572" y="194"/>
                          <a:pt x="568" y="200"/>
                          <a:pt x="564" y="206"/>
                        </a:cubicBezTo>
                        <a:cubicBezTo>
                          <a:pt x="561" y="210"/>
                          <a:pt x="556" y="218"/>
                          <a:pt x="556" y="218"/>
                        </a:cubicBezTo>
                        <a:cubicBezTo>
                          <a:pt x="558" y="234"/>
                          <a:pt x="559" y="243"/>
                          <a:pt x="572" y="252"/>
                        </a:cubicBezTo>
                        <a:cubicBezTo>
                          <a:pt x="579" y="262"/>
                          <a:pt x="586" y="273"/>
                          <a:pt x="596" y="280"/>
                        </a:cubicBezTo>
                        <a:cubicBezTo>
                          <a:pt x="598" y="286"/>
                          <a:pt x="602" y="298"/>
                          <a:pt x="602" y="298"/>
                        </a:cubicBezTo>
                        <a:cubicBezTo>
                          <a:pt x="601" y="308"/>
                          <a:pt x="599" y="361"/>
                          <a:pt x="594" y="368"/>
                        </a:cubicBezTo>
                        <a:cubicBezTo>
                          <a:pt x="590" y="374"/>
                          <a:pt x="576" y="378"/>
                          <a:pt x="570" y="382"/>
                        </a:cubicBezTo>
                        <a:cubicBezTo>
                          <a:pt x="563" y="393"/>
                          <a:pt x="550" y="396"/>
                          <a:pt x="542" y="406"/>
                        </a:cubicBezTo>
                        <a:cubicBezTo>
                          <a:pt x="536" y="413"/>
                          <a:pt x="539" y="417"/>
                          <a:pt x="530" y="420"/>
                        </a:cubicBezTo>
                        <a:cubicBezTo>
                          <a:pt x="526" y="408"/>
                          <a:pt x="538" y="391"/>
                          <a:pt x="522" y="386"/>
                        </a:cubicBezTo>
                        <a:cubicBezTo>
                          <a:pt x="516" y="377"/>
                          <a:pt x="510" y="364"/>
                          <a:pt x="502" y="356"/>
                        </a:cubicBezTo>
                        <a:cubicBezTo>
                          <a:pt x="497" y="341"/>
                          <a:pt x="505" y="360"/>
                          <a:pt x="482" y="348"/>
                        </a:cubicBezTo>
                        <a:cubicBezTo>
                          <a:pt x="478" y="346"/>
                          <a:pt x="478" y="339"/>
                          <a:pt x="474" y="336"/>
                        </a:cubicBezTo>
                        <a:cubicBezTo>
                          <a:pt x="470" y="323"/>
                          <a:pt x="466" y="342"/>
                          <a:pt x="462" y="348"/>
                        </a:cubicBezTo>
                        <a:cubicBezTo>
                          <a:pt x="460" y="358"/>
                          <a:pt x="456" y="363"/>
                          <a:pt x="454" y="374"/>
                        </a:cubicBezTo>
                        <a:cubicBezTo>
                          <a:pt x="457" y="383"/>
                          <a:pt x="455" y="387"/>
                          <a:pt x="450" y="394"/>
                        </a:cubicBezTo>
                        <a:cubicBezTo>
                          <a:pt x="454" y="399"/>
                          <a:pt x="464" y="411"/>
                          <a:pt x="466" y="418"/>
                        </a:cubicBezTo>
                        <a:cubicBezTo>
                          <a:pt x="474" y="443"/>
                          <a:pt x="472" y="458"/>
                          <a:pt x="500" y="464"/>
                        </a:cubicBezTo>
                        <a:cubicBezTo>
                          <a:pt x="507" y="469"/>
                          <a:pt x="510" y="474"/>
                          <a:pt x="516" y="480"/>
                        </a:cubicBezTo>
                        <a:cubicBezTo>
                          <a:pt x="511" y="494"/>
                          <a:pt x="513" y="509"/>
                          <a:pt x="510" y="524"/>
                        </a:cubicBezTo>
                        <a:cubicBezTo>
                          <a:pt x="512" y="537"/>
                          <a:pt x="511" y="541"/>
                          <a:pt x="522" y="548"/>
                        </a:cubicBezTo>
                        <a:cubicBezTo>
                          <a:pt x="523" y="552"/>
                          <a:pt x="525" y="556"/>
                          <a:pt x="526" y="560"/>
                        </a:cubicBezTo>
                        <a:cubicBezTo>
                          <a:pt x="527" y="564"/>
                          <a:pt x="514" y="556"/>
                          <a:pt x="514" y="556"/>
                        </a:cubicBezTo>
                        <a:cubicBezTo>
                          <a:pt x="502" y="564"/>
                          <a:pt x="501" y="551"/>
                          <a:pt x="492" y="544"/>
                        </a:cubicBezTo>
                        <a:cubicBezTo>
                          <a:pt x="488" y="541"/>
                          <a:pt x="480" y="536"/>
                          <a:pt x="480" y="536"/>
                        </a:cubicBezTo>
                        <a:cubicBezTo>
                          <a:pt x="471" y="522"/>
                          <a:pt x="474" y="529"/>
                          <a:pt x="470" y="518"/>
                        </a:cubicBezTo>
                        <a:cubicBezTo>
                          <a:pt x="467" y="491"/>
                          <a:pt x="461" y="446"/>
                          <a:pt x="436" y="430"/>
                        </a:cubicBezTo>
                        <a:cubicBezTo>
                          <a:pt x="428" y="433"/>
                          <a:pt x="425" y="433"/>
                          <a:pt x="422" y="424"/>
                        </a:cubicBezTo>
                        <a:cubicBezTo>
                          <a:pt x="427" y="404"/>
                          <a:pt x="432" y="383"/>
                          <a:pt x="438" y="364"/>
                        </a:cubicBezTo>
                        <a:cubicBezTo>
                          <a:pt x="436" y="343"/>
                          <a:pt x="431" y="330"/>
                          <a:pt x="426" y="310"/>
                        </a:cubicBezTo>
                        <a:cubicBezTo>
                          <a:pt x="429" y="302"/>
                          <a:pt x="425" y="300"/>
                          <a:pt x="422" y="292"/>
                        </a:cubicBezTo>
                        <a:cubicBezTo>
                          <a:pt x="424" y="282"/>
                          <a:pt x="428" y="277"/>
                          <a:pt x="422" y="268"/>
                        </a:cubicBezTo>
                        <a:cubicBezTo>
                          <a:pt x="420" y="269"/>
                          <a:pt x="418" y="269"/>
                          <a:pt x="416" y="270"/>
                        </a:cubicBezTo>
                        <a:cubicBezTo>
                          <a:pt x="414" y="272"/>
                          <a:pt x="414" y="275"/>
                          <a:pt x="412" y="276"/>
                        </a:cubicBezTo>
                        <a:cubicBezTo>
                          <a:pt x="408" y="278"/>
                          <a:pt x="400" y="280"/>
                          <a:pt x="400" y="280"/>
                        </a:cubicBezTo>
                        <a:cubicBezTo>
                          <a:pt x="394" y="274"/>
                          <a:pt x="389" y="274"/>
                          <a:pt x="386" y="266"/>
                        </a:cubicBezTo>
                        <a:cubicBezTo>
                          <a:pt x="391" y="251"/>
                          <a:pt x="379" y="206"/>
                          <a:pt x="364" y="196"/>
                        </a:cubicBezTo>
                        <a:cubicBezTo>
                          <a:pt x="357" y="186"/>
                          <a:pt x="358" y="182"/>
                          <a:pt x="360" y="170"/>
                        </a:cubicBezTo>
                        <a:cubicBezTo>
                          <a:pt x="358" y="160"/>
                          <a:pt x="356" y="147"/>
                          <a:pt x="346" y="144"/>
                        </a:cubicBezTo>
                        <a:cubicBezTo>
                          <a:pt x="343" y="154"/>
                          <a:pt x="338" y="160"/>
                          <a:pt x="330" y="166"/>
                        </a:cubicBezTo>
                        <a:cubicBezTo>
                          <a:pt x="323" y="164"/>
                          <a:pt x="308" y="160"/>
                          <a:pt x="308" y="160"/>
                        </a:cubicBezTo>
                        <a:cubicBezTo>
                          <a:pt x="296" y="162"/>
                          <a:pt x="297" y="166"/>
                          <a:pt x="288" y="172"/>
                        </a:cubicBezTo>
                        <a:cubicBezTo>
                          <a:pt x="284" y="185"/>
                          <a:pt x="282" y="191"/>
                          <a:pt x="268" y="196"/>
                        </a:cubicBezTo>
                        <a:cubicBezTo>
                          <a:pt x="264" y="200"/>
                          <a:pt x="243" y="231"/>
                          <a:pt x="242" y="232"/>
                        </a:cubicBezTo>
                        <a:cubicBezTo>
                          <a:pt x="231" y="239"/>
                          <a:pt x="215" y="247"/>
                          <a:pt x="206" y="256"/>
                        </a:cubicBezTo>
                        <a:cubicBezTo>
                          <a:pt x="202" y="260"/>
                          <a:pt x="200" y="265"/>
                          <a:pt x="196" y="268"/>
                        </a:cubicBezTo>
                        <a:cubicBezTo>
                          <a:pt x="194" y="269"/>
                          <a:pt x="192" y="269"/>
                          <a:pt x="190" y="270"/>
                        </a:cubicBezTo>
                        <a:cubicBezTo>
                          <a:pt x="188" y="271"/>
                          <a:pt x="186" y="272"/>
                          <a:pt x="184" y="274"/>
                        </a:cubicBezTo>
                        <a:cubicBezTo>
                          <a:pt x="180" y="278"/>
                          <a:pt x="172" y="286"/>
                          <a:pt x="172" y="286"/>
                        </a:cubicBezTo>
                        <a:cubicBezTo>
                          <a:pt x="167" y="300"/>
                          <a:pt x="165" y="314"/>
                          <a:pt x="160" y="328"/>
                        </a:cubicBezTo>
                        <a:cubicBezTo>
                          <a:pt x="158" y="335"/>
                          <a:pt x="156" y="341"/>
                          <a:pt x="154" y="348"/>
                        </a:cubicBezTo>
                        <a:cubicBezTo>
                          <a:pt x="153" y="350"/>
                          <a:pt x="152" y="354"/>
                          <a:pt x="152" y="354"/>
                        </a:cubicBezTo>
                        <a:cubicBezTo>
                          <a:pt x="152" y="359"/>
                          <a:pt x="156" y="384"/>
                          <a:pt x="146" y="392"/>
                        </a:cubicBezTo>
                        <a:cubicBezTo>
                          <a:pt x="141" y="397"/>
                          <a:pt x="128" y="404"/>
                          <a:pt x="128" y="404"/>
                        </a:cubicBezTo>
                        <a:cubicBezTo>
                          <a:pt x="125" y="412"/>
                          <a:pt x="122" y="421"/>
                          <a:pt x="114" y="424"/>
                        </a:cubicBezTo>
                        <a:cubicBezTo>
                          <a:pt x="100" y="419"/>
                          <a:pt x="97" y="405"/>
                          <a:pt x="94" y="392"/>
                        </a:cubicBezTo>
                        <a:cubicBezTo>
                          <a:pt x="86" y="362"/>
                          <a:pt x="82" y="332"/>
                          <a:pt x="72" y="302"/>
                        </a:cubicBezTo>
                        <a:cubicBezTo>
                          <a:pt x="71" y="281"/>
                          <a:pt x="70" y="275"/>
                          <a:pt x="66" y="258"/>
                        </a:cubicBezTo>
                        <a:cubicBezTo>
                          <a:pt x="66" y="251"/>
                          <a:pt x="68" y="219"/>
                          <a:pt x="64" y="208"/>
                        </a:cubicBezTo>
                        <a:cubicBezTo>
                          <a:pt x="70" y="191"/>
                          <a:pt x="66" y="173"/>
                          <a:pt x="72" y="156"/>
                        </a:cubicBezTo>
                        <a:cubicBezTo>
                          <a:pt x="66" y="139"/>
                          <a:pt x="60" y="168"/>
                          <a:pt x="56" y="172"/>
                        </a:cubicBezTo>
                        <a:cubicBezTo>
                          <a:pt x="53" y="175"/>
                          <a:pt x="44" y="180"/>
                          <a:pt x="44" y="180"/>
                        </a:cubicBezTo>
                        <a:cubicBezTo>
                          <a:pt x="35" y="177"/>
                          <a:pt x="28" y="173"/>
                          <a:pt x="24" y="162"/>
                        </a:cubicBezTo>
                        <a:cubicBezTo>
                          <a:pt x="23" y="158"/>
                          <a:pt x="20" y="150"/>
                          <a:pt x="20" y="150"/>
                        </a:cubicBezTo>
                        <a:cubicBezTo>
                          <a:pt x="30" y="148"/>
                          <a:pt x="30" y="143"/>
                          <a:pt x="38" y="138"/>
                        </a:cubicBezTo>
                        <a:cubicBezTo>
                          <a:pt x="35" y="128"/>
                          <a:pt x="31" y="133"/>
                          <a:pt x="24" y="138"/>
                        </a:cubicBezTo>
                        <a:cubicBezTo>
                          <a:pt x="15" y="135"/>
                          <a:pt x="15" y="132"/>
                          <a:pt x="18" y="124"/>
                        </a:cubicBezTo>
                        <a:cubicBezTo>
                          <a:pt x="11" y="114"/>
                          <a:pt x="9" y="101"/>
                          <a:pt x="0" y="92"/>
                        </a:cubicBezTo>
                        <a:lnTo>
                          <a:pt x="76" y="0"/>
                        </a:lnTo>
                        <a:lnTo>
                          <a:pt x="798" y="6"/>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56" name="Freeform 96"/>
                  <p:cNvSpPr/>
                  <p:nvPr/>
                </p:nvSpPr>
                <p:spPr bwMode="ltGray">
                  <a:xfrm>
                    <a:off x="4322" y="519"/>
                    <a:ext cx="19" cy="29"/>
                  </a:xfrm>
                  <a:custGeom>
                    <a:avLst/>
                    <a:gdLst/>
                    <a:ahLst/>
                    <a:cxnLst>
                      <a:cxn ang="0">
                        <a:pos x="7" y="11"/>
                      </a:cxn>
                      <a:cxn ang="0">
                        <a:pos x="17" y="3"/>
                      </a:cxn>
                      <a:cxn ang="0">
                        <a:pos x="37" y="33"/>
                      </a:cxn>
                      <a:cxn ang="0">
                        <a:pos x="19" y="85"/>
                      </a:cxn>
                      <a:cxn ang="0">
                        <a:pos x="1" y="69"/>
                      </a:cxn>
                      <a:cxn ang="0">
                        <a:pos x="7" y="11"/>
                      </a:cxn>
                    </a:cxnLst>
                    <a:rect l="0" t="0" r="r" b="b"/>
                    <a:pathLst>
                      <a:path w="43" h="85">
                        <a:moveTo>
                          <a:pt x="7" y="11"/>
                        </a:moveTo>
                        <a:cubicBezTo>
                          <a:pt x="4" y="2"/>
                          <a:pt x="9" y="0"/>
                          <a:pt x="17" y="3"/>
                        </a:cubicBezTo>
                        <a:cubicBezTo>
                          <a:pt x="24" y="13"/>
                          <a:pt x="28" y="24"/>
                          <a:pt x="37" y="33"/>
                        </a:cubicBezTo>
                        <a:cubicBezTo>
                          <a:pt x="43" y="52"/>
                          <a:pt x="40" y="78"/>
                          <a:pt x="19" y="85"/>
                        </a:cubicBezTo>
                        <a:cubicBezTo>
                          <a:pt x="6" y="81"/>
                          <a:pt x="5" y="81"/>
                          <a:pt x="1" y="69"/>
                        </a:cubicBezTo>
                        <a:cubicBezTo>
                          <a:pt x="2" y="66"/>
                          <a:pt x="0" y="4"/>
                          <a:pt x="7" y="11"/>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57" name="Freeform 97"/>
                  <p:cNvSpPr/>
                  <p:nvPr/>
                </p:nvSpPr>
                <p:spPr bwMode="ltGray">
                  <a:xfrm>
                    <a:off x="4588" y="421"/>
                    <a:ext cx="18" cy="24"/>
                  </a:xfrm>
                  <a:custGeom>
                    <a:avLst/>
                    <a:gdLst/>
                    <a:ahLst/>
                    <a:cxnLst>
                      <a:cxn ang="0">
                        <a:pos x="13" y="28"/>
                      </a:cxn>
                      <a:cxn ang="0">
                        <a:pos x="29" y="2"/>
                      </a:cxn>
                      <a:cxn ang="0">
                        <a:pos x="43" y="4"/>
                      </a:cxn>
                      <a:cxn ang="0">
                        <a:pos x="39" y="26"/>
                      </a:cxn>
                      <a:cxn ang="0">
                        <a:pos x="13" y="74"/>
                      </a:cxn>
                      <a:cxn ang="0">
                        <a:pos x="7" y="60"/>
                      </a:cxn>
                      <a:cxn ang="0">
                        <a:pos x="3" y="36"/>
                      </a:cxn>
                      <a:cxn ang="0">
                        <a:pos x="13" y="28"/>
                      </a:cxn>
                    </a:cxnLst>
                    <a:rect l="0" t="0" r="r" b="b"/>
                    <a:pathLst>
                      <a:path w="44" h="74">
                        <a:moveTo>
                          <a:pt x="13" y="28"/>
                        </a:moveTo>
                        <a:cubicBezTo>
                          <a:pt x="15" y="13"/>
                          <a:pt x="14" y="7"/>
                          <a:pt x="29" y="2"/>
                        </a:cubicBezTo>
                        <a:cubicBezTo>
                          <a:pt x="34" y="3"/>
                          <a:pt x="40" y="0"/>
                          <a:pt x="43" y="4"/>
                        </a:cubicBezTo>
                        <a:cubicBezTo>
                          <a:pt x="44" y="6"/>
                          <a:pt x="41" y="21"/>
                          <a:pt x="39" y="26"/>
                        </a:cubicBezTo>
                        <a:cubicBezTo>
                          <a:pt x="31" y="43"/>
                          <a:pt x="30" y="63"/>
                          <a:pt x="13" y="74"/>
                        </a:cubicBezTo>
                        <a:cubicBezTo>
                          <a:pt x="4" y="71"/>
                          <a:pt x="4" y="68"/>
                          <a:pt x="7" y="60"/>
                        </a:cubicBezTo>
                        <a:cubicBezTo>
                          <a:pt x="5" y="50"/>
                          <a:pt x="0" y="46"/>
                          <a:pt x="3" y="36"/>
                        </a:cubicBezTo>
                        <a:cubicBezTo>
                          <a:pt x="4" y="32"/>
                          <a:pt x="8" y="23"/>
                          <a:pt x="13" y="2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58" name="Freeform 98"/>
                  <p:cNvSpPr/>
                  <p:nvPr/>
                </p:nvSpPr>
                <p:spPr bwMode="ltGray">
                  <a:xfrm>
                    <a:off x="4639" y="409"/>
                    <a:ext cx="9" cy="10"/>
                  </a:xfrm>
                  <a:custGeom>
                    <a:avLst/>
                    <a:gdLst/>
                    <a:ahLst/>
                    <a:cxnLst>
                      <a:cxn ang="0">
                        <a:pos x="7" y="16"/>
                      </a:cxn>
                      <a:cxn ang="0">
                        <a:pos x="5" y="30"/>
                      </a:cxn>
                      <a:cxn ang="0">
                        <a:pos x="7" y="16"/>
                      </a:cxn>
                    </a:cxnLst>
                    <a:rect l="0" t="0" r="r" b="b"/>
                    <a:pathLst>
                      <a:path w="20" h="30">
                        <a:moveTo>
                          <a:pt x="7" y="16"/>
                        </a:moveTo>
                        <a:cubicBezTo>
                          <a:pt x="18" y="0"/>
                          <a:pt x="20" y="20"/>
                          <a:pt x="5" y="30"/>
                        </a:cubicBezTo>
                        <a:cubicBezTo>
                          <a:pt x="0" y="23"/>
                          <a:pt x="1" y="22"/>
                          <a:pt x="7" y="16"/>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59" name="Freeform 99"/>
                  <p:cNvSpPr/>
                  <p:nvPr/>
                </p:nvSpPr>
                <p:spPr bwMode="ltGray">
                  <a:xfrm>
                    <a:off x="3709" y="315"/>
                    <a:ext cx="433" cy="354"/>
                  </a:xfrm>
                  <a:custGeom>
                    <a:avLst/>
                    <a:gdLst/>
                    <a:ahLst/>
                    <a:cxnLst>
                      <a:cxn ang="0">
                        <a:pos x="481" y="464"/>
                      </a:cxn>
                      <a:cxn ang="0">
                        <a:pos x="486" y="451"/>
                      </a:cxn>
                      <a:cxn ang="0">
                        <a:pos x="500" y="413"/>
                      </a:cxn>
                      <a:cxn ang="0">
                        <a:pos x="309" y="287"/>
                      </a:cxn>
                      <a:cxn ang="0">
                        <a:pos x="282" y="346"/>
                      </a:cxn>
                      <a:cxn ang="0">
                        <a:pos x="303" y="556"/>
                      </a:cxn>
                      <a:cxn ang="0">
                        <a:pos x="282" y="494"/>
                      </a:cxn>
                      <a:cxn ang="0">
                        <a:pos x="242" y="439"/>
                      </a:cxn>
                      <a:cxn ang="0">
                        <a:pos x="245" y="413"/>
                      </a:cxn>
                      <a:cxn ang="0">
                        <a:pos x="247" y="394"/>
                      </a:cxn>
                      <a:cxn ang="0">
                        <a:pos x="220" y="375"/>
                      </a:cxn>
                      <a:cxn ang="0">
                        <a:pos x="194" y="346"/>
                      </a:cxn>
                      <a:cxn ang="0">
                        <a:pos x="148" y="354"/>
                      </a:cxn>
                      <a:cxn ang="0">
                        <a:pos x="126" y="365"/>
                      </a:cxn>
                      <a:cxn ang="0">
                        <a:pos x="78" y="365"/>
                      </a:cxn>
                      <a:cxn ang="0">
                        <a:pos x="22" y="312"/>
                      </a:cxn>
                      <a:cxn ang="0">
                        <a:pos x="11" y="295"/>
                      </a:cxn>
                      <a:cxn ang="0">
                        <a:pos x="0" y="264"/>
                      </a:cxn>
                      <a:cxn ang="0">
                        <a:pos x="24" y="213"/>
                      </a:cxn>
                      <a:cxn ang="0">
                        <a:pos x="32" y="181"/>
                      </a:cxn>
                      <a:cxn ang="0">
                        <a:pos x="51" y="143"/>
                      </a:cxn>
                      <a:cxn ang="0">
                        <a:pos x="81" y="116"/>
                      </a:cxn>
                      <a:cxn ang="0">
                        <a:pos x="167" y="67"/>
                      </a:cxn>
                      <a:cxn ang="0">
                        <a:pos x="220" y="30"/>
                      </a:cxn>
                      <a:cxn ang="0">
                        <a:pos x="258" y="6"/>
                      </a:cxn>
                      <a:cxn ang="0">
                        <a:pos x="363" y="2"/>
                      </a:cxn>
                      <a:cxn ang="0">
                        <a:pos x="398" y="0"/>
                      </a:cxn>
                      <a:cxn ang="0">
                        <a:pos x="384" y="34"/>
                      </a:cxn>
                      <a:cxn ang="0">
                        <a:pos x="443" y="84"/>
                      </a:cxn>
                      <a:cxn ang="0">
                        <a:pos x="497" y="74"/>
                      </a:cxn>
                      <a:cxn ang="0">
                        <a:pos x="529" y="82"/>
                      </a:cxn>
                      <a:cxn ang="0">
                        <a:pos x="559" y="97"/>
                      </a:cxn>
                      <a:cxn ang="0">
                        <a:pos x="572" y="188"/>
                      </a:cxn>
                      <a:cxn ang="0">
                        <a:pos x="572" y="240"/>
                      </a:cxn>
                      <a:cxn ang="0">
                        <a:pos x="599" y="283"/>
                      </a:cxn>
                      <a:cxn ang="0">
                        <a:pos x="645" y="300"/>
                      </a:cxn>
                      <a:cxn ang="0">
                        <a:pos x="680" y="295"/>
                      </a:cxn>
                      <a:cxn ang="0">
                        <a:pos x="664" y="340"/>
                      </a:cxn>
                      <a:cxn ang="0">
                        <a:pos x="599" y="407"/>
                      </a:cxn>
                      <a:cxn ang="0">
                        <a:pos x="548" y="485"/>
                      </a:cxn>
                      <a:cxn ang="0">
                        <a:pos x="556" y="508"/>
                      </a:cxn>
                      <a:cxn ang="0">
                        <a:pos x="435" y="556"/>
                      </a:cxn>
                    </a:cxnLst>
                    <a:rect l="0" t="0" r="r" b="b"/>
                    <a:pathLst>
                      <a:path w="682" h="557">
                        <a:moveTo>
                          <a:pt x="435" y="556"/>
                        </a:moveTo>
                        <a:lnTo>
                          <a:pt x="481" y="464"/>
                        </a:lnTo>
                        <a:lnTo>
                          <a:pt x="473" y="449"/>
                        </a:lnTo>
                        <a:lnTo>
                          <a:pt x="486" y="451"/>
                        </a:lnTo>
                        <a:lnTo>
                          <a:pt x="495" y="441"/>
                        </a:lnTo>
                        <a:lnTo>
                          <a:pt x="500" y="413"/>
                        </a:lnTo>
                        <a:lnTo>
                          <a:pt x="500" y="371"/>
                        </a:lnTo>
                        <a:lnTo>
                          <a:pt x="309" y="287"/>
                        </a:lnTo>
                        <a:lnTo>
                          <a:pt x="296" y="308"/>
                        </a:lnTo>
                        <a:lnTo>
                          <a:pt x="282" y="346"/>
                        </a:lnTo>
                        <a:lnTo>
                          <a:pt x="396" y="557"/>
                        </a:lnTo>
                        <a:lnTo>
                          <a:pt x="303" y="556"/>
                        </a:lnTo>
                        <a:lnTo>
                          <a:pt x="304" y="536"/>
                        </a:lnTo>
                        <a:cubicBezTo>
                          <a:pt x="284" y="520"/>
                          <a:pt x="296" y="510"/>
                          <a:pt x="282" y="494"/>
                        </a:cubicBezTo>
                        <a:cubicBezTo>
                          <a:pt x="276" y="475"/>
                          <a:pt x="267" y="468"/>
                          <a:pt x="253" y="451"/>
                        </a:cubicBezTo>
                        <a:cubicBezTo>
                          <a:pt x="249" y="447"/>
                          <a:pt x="245" y="443"/>
                          <a:pt x="242" y="439"/>
                        </a:cubicBezTo>
                        <a:lnTo>
                          <a:pt x="237" y="432"/>
                        </a:lnTo>
                        <a:cubicBezTo>
                          <a:pt x="237" y="432"/>
                          <a:pt x="245" y="413"/>
                          <a:pt x="245" y="413"/>
                        </a:cubicBezTo>
                        <a:cubicBezTo>
                          <a:pt x="247" y="409"/>
                          <a:pt x="250" y="401"/>
                          <a:pt x="250" y="401"/>
                        </a:cubicBezTo>
                        <a:cubicBezTo>
                          <a:pt x="249" y="399"/>
                          <a:pt x="247" y="397"/>
                          <a:pt x="247" y="394"/>
                        </a:cubicBezTo>
                        <a:cubicBezTo>
                          <a:pt x="248" y="390"/>
                          <a:pt x="253" y="382"/>
                          <a:pt x="253" y="382"/>
                        </a:cubicBezTo>
                        <a:cubicBezTo>
                          <a:pt x="243" y="370"/>
                          <a:pt x="237" y="371"/>
                          <a:pt x="220" y="375"/>
                        </a:cubicBezTo>
                        <a:cubicBezTo>
                          <a:pt x="217" y="371"/>
                          <a:pt x="210" y="369"/>
                          <a:pt x="207" y="365"/>
                        </a:cubicBezTo>
                        <a:cubicBezTo>
                          <a:pt x="185" y="337"/>
                          <a:pt x="216" y="363"/>
                          <a:pt x="194" y="346"/>
                        </a:cubicBezTo>
                        <a:cubicBezTo>
                          <a:pt x="167" y="349"/>
                          <a:pt x="179" y="346"/>
                          <a:pt x="156" y="352"/>
                        </a:cubicBezTo>
                        <a:cubicBezTo>
                          <a:pt x="153" y="353"/>
                          <a:pt x="148" y="354"/>
                          <a:pt x="148" y="354"/>
                        </a:cubicBezTo>
                        <a:cubicBezTo>
                          <a:pt x="146" y="356"/>
                          <a:pt x="145" y="359"/>
                          <a:pt x="142" y="361"/>
                        </a:cubicBezTo>
                        <a:cubicBezTo>
                          <a:pt x="138" y="363"/>
                          <a:pt x="126" y="365"/>
                          <a:pt x="126" y="365"/>
                        </a:cubicBezTo>
                        <a:cubicBezTo>
                          <a:pt x="105" y="354"/>
                          <a:pt x="116" y="355"/>
                          <a:pt x="94" y="361"/>
                        </a:cubicBezTo>
                        <a:cubicBezTo>
                          <a:pt x="89" y="362"/>
                          <a:pt x="78" y="365"/>
                          <a:pt x="78" y="365"/>
                        </a:cubicBezTo>
                        <a:cubicBezTo>
                          <a:pt x="62" y="383"/>
                          <a:pt x="46" y="346"/>
                          <a:pt x="35" y="337"/>
                        </a:cubicBezTo>
                        <a:cubicBezTo>
                          <a:pt x="32" y="330"/>
                          <a:pt x="24" y="320"/>
                          <a:pt x="22" y="312"/>
                        </a:cubicBezTo>
                        <a:cubicBezTo>
                          <a:pt x="20" y="308"/>
                          <a:pt x="22" y="303"/>
                          <a:pt x="19" y="300"/>
                        </a:cubicBezTo>
                        <a:cubicBezTo>
                          <a:pt x="17" y="297"/>
                          <a:pt x="13" y="297"/>
                          <a:pt x="11" y="295"/>
                        </a:cubicBezTo>
                        <a:cubicBezTo>
                          <a:pt x="3" y="277"/>
                          <a:pt x="15" y="306"/>
                          <a:pt x="5" y="276"/>
                        </a:cubicBezTo>
                        <a:cubicBezTo>
                          <a:pt x="4" y="272"/>
                          <a:pt x="0" y="264"/>
                          <a:pt x="0" y="264"/>
                        </a:cubicBezTo>
                        <a:cubicBezTo>
                          <a:pt x="3" y="253"/>
                          <a:pt x="2" y="248"/>
                          <a:pt x="13" y="243"/>
                        </a:cubicBezTo>
                        <a:cubicBezTo>
                          <a:pt x="20" y="221"/>
                          <a:pt x="17" y="231"/>
                          <a:pt x="24" y="213"/>
                        </a:cubicBezTo>
                        <a:cubicBezTo>
                          <a:pt x="26" y="209"/>
                          <a:pt x="30" y="200"/>
                          <a:pt x="30" y="200"/>
                        </a:cubicBezTo>
                        <a:cubicBezTo>
                          <a:pt x="26" y="192"/>
                          <a:pt x="24" y="191"/>
                          <a:pt x="32" y="181"/>
                        </a:cubicBezTo>
                        <a:cubicBezTo>
                          <a:pt x="36" y="177"/>
                          <a:pt x="43" y="169"/>
                          <a:pt x="43" y="169"/>
                        </a:cubicBezTo>
                        <a:cubicBezTo>
                          <a:pt x="37" y="155"/>
                          <a:pt x="36" y="153"/>
                          <a:pt x="51" y="143"/>
                        </a:cubicBezTo>
                        <a:cubicBezTo>
                          <a:pt x="56" y="140"/>
                          <a:pt x="67" y="135"/>
                          <a:pt x="67" y="135"/>
                        </a:cubicBezTo>
                        <a:cubicBezTo>
                          <a:pt x="73" y="129"/>
                          <a:pt x="75" y="122"/>
                          <a:pt x="81" y="116"/>
                        </a:cubicBezTo>
                        <a:cubicBezTo>
                          <a:pt x="89" y="107"/>
                          <a:pt x="102" y="105"/>
                          <a:pt x="113" y="99"/>
                        </a:cubicBezTo>
                        <a:cubicBezTo>
                          <a:pt x="125" y="85"/>
                          <a:pt x="149" y="76"/>
                          <a:pt x="167" y="67"/>
                        </a:cubicBezTo>
                        <a:cubicBezTo>
                          <a:pt x="174" y="59"/>
                          <a:pt x="175" y="50"/>
                          <a:pt x="188" y="46"/>
                        </a:cubicBezTo>
                        <a:cubicBezTo>
                          <a:pt x="198" y="39"/>
                          <a:pt x="208" y="36"/>
                          <a:pt x="220" y="30"/>
                        </a:cubicBezTo>
                        <a:cubicBezTo>
                          <a:pt x="223" y="28"/>
                          <a:pt x="228" y="25"/>
                          <a:pt x="228" y="25"/>
                        </a:cubicBezTo>
                        <a:cubicBezTo>
                          <a:pt x="237" y="16"/>
                          <a:pt x="245" y="10"/>
                          <a:pt x="258" y="6"/>
                        </a:cubicBezTo>
                        <a:cubicBezTo>
                          <a:pt x="269" y="31"/>
                          <a:pt x="301" y="6"/>
                          <a:pt x="320" y="4"/>
                        </a:cubicBezTo>
                        <a:cubicBezTo>
                          <a:pt x="334" y="3"/>
                          <a:pt x="349" y="3"/>
                          <a:pt x="363" y="2"/>
                        </a:cubicBezTo>
                        <a:cubicBezTo>
                          <a:pt x="369" y="3"/>
                          <a:pt x="376" y="5"/>
                          <a:pt x="382" y="4"/>
                        </a:cubicBezTo>
                        <a:cubicBezTo>
                          <a:pt x="387" y="4"/>
                          <a:pt x="398" y="0"/>
                          <a:pt x="398" y="0"/>
                        </a:cubicBezTo>
                        <a:cubicBezTo>
                          <a:pt x="415" y="8"/>
                          <a:pt x="406" y="16"/>
                          <a:pt x="400" y="30"/>
                        </a:cubicBezTo>
                        <a:cubicBezTo>
                          <a:pt x="398" y="34"/>
                          <a:pt x="384" y="34"/>
                          <a:pt x="384" y="34"/>
                        </a:cubicBezTo>
                        <a:cubicBezTo>
                          <a:pt x="379" y="47"/>
                          <a:pt x="398" y="51"/>
                          <a:pt x="411" y="55"/>
                        </a:cubicBezTo>
                        <a:cubicBezTo>
                          <a:pt x="419" y="72"/>
                          <a:pt x="421" y="79"/>
                          <a:pt x="443" y="84"/>
                        </a:cubicBezTo>
                        <a:cubicBezTo>
                          <a:pt x="461" y="71"/>
                          <a:pt x="435" y="65"/>
                          <a:pt x="468" y="57"/>
                        </a:cubicBezTo>
                        <a:cubicBezTo>
                          <a:pt x="482" y="61"/>
                          <a:pt x="485" y="70"/>
                          <a:pt x="497" y="74"/>
                        </a:cubicBezTo>
                        <a:cubicBezTo>
                          <a:pt x="505" y="76"/>
                          <a:pt x="513" y="78"/>
                          <a:pt x="521" y="80"/>
                        </a:cubicBezTo>
                        <a:cubicBezTo>
                          <a:pt x="524" y="81"/>
                          <a:pt x="529" y="82"/>
                          <a:pt x="529" y="82"/>
                        </a:cubicBezTo>
                        <a:cubicBezTo>
                          <a:pt x="547" y="78"/>
                          <a:pt x="547" y="76"/>
                          <a:pt x="562" y="84"/>
                        </a:cubicBezTo>
                        <a:cubicBezTo>
                          <a:pt x="566" y="95"/>
                          <a:pt x="565" y="86"/>
                          <a:pt x="559" y="97"/>
                        </a:cubicBezTo>
                        <a:cubicBezTo>
                          <a:pt x="557" y="101"/>
                          <a:pt x="554" y="110"/>
                          <a:pt x="554" y="110"/>
                        </a:cubicBezTo>
                        <a:cubicBezTo>
                          <a:pt x="556" y="132"/>
                          <a:pt x="556" y="168"/>
                          <a:pt x="572" y="188"/>
                        </a:cubicBezTo>
                        <a:cubicBezTo>
                          <a:pt x="568" y="198"/>
                          <a:pt x="564" y="208"/>
                          <a:pt x="562" y="219"/>
                        </a:cubicBezTo>
                        <a:cubicBezTo>
                          <a:pt x="564" y="227"/>
                          <a:pt x="569" y="233"/>
                          <a:pt x="572" y="240"/>
                        </a:cubicBezTo>
                        <a:cubicBezTo>
                          <a:pt x="573" y="247"/>
                          <a:pt x="572" y="254"/>
                          <a:pt x="575" y="259"/>
                        </a:cubicBezTo>
                        <a:cubicBezTo>
                          <a:pt x="577" y="263"/>
                          <a:pt x="595" y="272"/>
                          <a:pt x="599" y="283"/>
                        </a:cubicBezTo>
                        <a:cubicBezTo>
                          <a:pt x="594" y="295"/>
                          <a:pt x="603" y="306"/>
                          <a:pt x="618" y="310"/>
                        </a:cubicBezTo>
                        <a:cubicBezTo>
                          <a:pt x="630" y="307"/>
                          <a:pt x="638" y="308"/>
                          <a:pt x="645" y="300"/>
                        </a:cubicBezTo>
                        <a:cubicBezTo>
                          <a:pt x="660" y="302"/>
                          <a:pt x="663" y="303"/>
                          <a:pt x="672" y="293"/>
                        </a:cubicBezTo>
                        <a:cubicBezTo>
                          <a:pt x="675" y="294"/>
                          <a:pt x="679" y="293"/>
                          <a:pt x="680" y="295"/>
                        </a:cubicBezTo>
                        <a:cubicBezTo>
                          <a:pt x="682" y="301"/>
                          <a:pt x="674" y="321"/>
                          <a:pt x="672" y="327"/>
                        </a:cubicBezTo>
                        <a:cubicBezTo>
                          <a:pt x="668" y="340"/>
                          <a:pt x="671" y="326"/>
                          <a:pt x="664" y="340"/>
                        </a:cubicBezTo>
                        <a:cubicBezTo>
                          <a:pt x="652" y="360"/>
                          <a:pt x="646" y="381"/>
                          <a:pt x="621" y="394"/>
                        </a:cubicBezTo>
                        <a:cubicBezTo>
                          <a:pt x="614" y="402"/>
                          <a:pt x="609" y="402"/>
                          <a:pt x="599" y="407"/>
                        </a:cubicBezTo>
                        <a:cubicBezTo>
                          <a:pt x="590" y="418"/>
                          <a:pt x="579" y="429"/>
                          <a:pt x="567" y="439"/>
                        </a:cubicBezTo>
                        <a:cubicBezTo>
                          <a:pt x="560" y="454"/>
                          <a:pt x="555" y="470"/>
                          <a:pt x="548" y="485"/>
                        </a:cubicBezTo>
                        <a:cubicBezTo>
                          <a:pt x="549" y="489"/>
                          <a:pt x="550" y="492"/>
                          <a:pt x="551" y="496"/>
                        </a:cubicBezTo>
                        <a:cubicBezTo>
                          <a:pt x="552" y="500"/>
                          <a:pt x="556" y="508"/>
                          <a:pt x="556" y="508"/>
                        </a:cubicBezTo>
                        <a:cubicBezTo>
                          <a:pt x="559" y="524"/>
                          <a:pt x="562" y="546"/>
                          <a:pt x="576" y="557"/>
                        </a:cubicBezTo>
                        <a:lnTo>
                          <a:pt x="435" y="556"/>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60" name="Freeform 100"/>
                  <p:cNvSpPr/>
                  <p:nvPr/>
                </p:nvSpPr>
                <p:spPr bwMode="ltGray">
                  <a:xfrm>
                    <a:off x="3877" y="448"/>
                    <a:ext cx="163" cy="221"/>
                  </a:xfrm>
                  <a:custGeom>
                    <a:avLst/>
                    <a:gdLst/>
                    <a:ahLst/>
                    <a:cxnLst>
                      <a:cxn ang="0">
                        <a:pos x="243" y="347"/>
                      </a:cxn>
                      <a:cxn ang="0">
                        <a:pos x="233" y="301"/>
                      </a:cxn>
                      <a:cxn ang="0">
                        <a:pos x="217" y="288"/>
                      </a:cxn>
                      <a:cxn ang="0">
                        <a:pos x="215" y="269"/>
                      </a:cxn>
                      <a:cxn ang="0">
                        <a:pos x="209" y="254"/>
                      </a:cxn>
                      <a:cxn ang="0">
                        <a:pos x="209" y="229"/>
                      </a:cxn>
                      <a:cxn ang="0">
                        <a:pos x="207" y="214"/>
                      </a:cxn>
                      <a:cxn ang="0">
                        <a:pos x="228" y="202"/>
                      </a:cxn>
                      <a:cxn ang="0">
                        <a:pos x="257" y="197"/>
                      </a:cxn>
                      <a:cxn ang="0">
                        <a:pos x="257" y="136"/>
                      </a:cxn>
                      <a:cxn ang="0">
                        <a:pos x="54" y="96"/>
                      </a:cxn>
                      <a:cxn ang="0">
                        <a:pos x="32" y="98"/>
                      </a:cxn>
                      <a:cxn ang="0">
                        <a:pos x="16" y="102"/>
                      </a:cxn>
                      <a:cxn ang="0">
                        <a:pos x="0" y="149"/>
                      </a:cxn>
                      <a:cxn ang="0">
                        <a:pos x="93" y="346"/>
                      </a:cxn>
                      <a:cxn ang="0">
                        <a:pos x="243" y="347"/>
                      </a:cxn>
                    </a:cxnLst>
                    <a:rect l="0" t="0" r="r" b="b"/>
                    <a:pathLst>
                      <a:path w="257" h="347">
                        <a:moveTo>
                          <a:pt x="243" y="347"/>
                        </a:moveTo>
                        <a:lnTo>
                          <a:pt x="233" y="301"/>
                        </a:lnTo>
                        <a:lnTo>
                          <a:pt x="217" y="288"/>
                        </a:lnTo>
                        <a:lnTo>
                          <a:pt x="215" y="269"/>
                        </a:lnTo>
                        <a:lnTo>
                          <a:pt x="209" y="254"/>
                        </a:lnTo>
                        <a:lnTo>
                          <a:pt x="209" y="229"/>
                        </a:lnTo>
                        <a:lnTo>
                          <a:pt x="207" y="214"/>
                        </a:lnTo>
                        <a:lnTo>
                          <a:pt x="228" y="202"/>
                        </a:lnTo>
                        <a:lnTo>
                          <a:pt x="257" y="197"/>
                        </a:lnTo>
                        <a:lnTo>
                          <a:pt x="257" y="136"/>
                        </a:lnTo>
                        <a:cubicBezTo>
                          <a:pt x="209" y="119"/>
                          <a:pt x="13" y="0"/>
                          <a:pt x="54" y="96"/>
                        </a:cubicBezTo>
                        <a:cubicBezTo>
                          <a:pt x="36" y="106"/>
                          <a:pt x="57" y="97"/>
                          <a:pt x="32" y="98"/>
                        </a:cubicBezTo>
                        <a:cubicBezTo>
                          <a:pt x="27" y="99"/>
                          <a:pt x="16" y="102"/>
                          <a:pt x="16" y="102"/>
                        </a:cubicBezTo>
                        <a:lnTo>
                          <a:pt x="0" y="149"/>
                        </a:lnTo>
                        <a:lnTo>
                          <a:pt x="93" y="346"/>
                        </a:lnTo>
                        <a:lnTo>
                          <a:pt x="243" y="347"/>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61" name="Freeform 101"/>
                  <p:cNvSpPr/>
                  <p:nvPr/>
                </p:nvSpPr>
                <p:spPr bwMode="ltGray">
                  <a:xfrm>
                    <a:off x="4164" y="611"/>
                    <a:ext cx="7" cy="12"/>
                  </a:xfrm>
                  <a:custGeom>
                    <a:avLst/>
                    <a:gdLst/>
                    <a:ahLst/>
                    <a:cxnLst>
                      <a:cxn ang="0">
                        <a:pos x="7" y="25"/>
                      </a:cxn>
                      <a:cxn ang="0">
                        <a:pos x="19" y="21"/>
                      </a:cxn>
                      <a:cxn ang="0">
                        <a:pos x="7" y="25"/>
                      </a:cxn>
                    </a:cxnLst>
                    <a:rect l="0" t="0" r="r" b="b"/>
                    <a:pathLst>
                      <a:path w="19" h="37">
                        <a:moveTo>
                          <a:pt x="7" y="25"/>
                        </a:moveTo>
                        <a:cubicBezTo>
                          <a:pt x="0" y="4"/>
                          <a:pt x="12" y="0"/>
                          <a:pt x="19" y="21"/>
                        </a:cubicBezTo>
                        <a:cubicBezTo>
                          <a:pt x="14" y="37"/>
                          <a:pt x="18" y="36"/>
                          <a:pt x="7" y="25"/>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62" name="Freeform 102"/>
                  <p:cNvSpPr/>
                  <p:nvPr/>
                </p:nvSpPr>
                <p:spPr bwMode="ltGray">
                  <a:xfrm>
                    <a:off x="4155" y="497"/>
                    <a:ext cx="9" cy="7"/>
                  </a:xfrm>
                  <a:custGeom>
                    <a:avLst/>
                    <a:gdLst/>
                    <a:ahLst/>
                    <a:cxnLst>
                      <a:cxn ang="0">
                        <a:pos x="12" y="12"/>
                      </a:cxn>
                      <a:cxn ang="0">
                        <a:pos x="16" y="0"/>
                      </a:cxn>
                      <a:cxn ang="0">
                        <a:pos x="20" y="12"/>
                      </a:cxn>
                      <a:cxn ang="0">
                        <a:pos x="8" y="20"/>
                      </a:cxn>
                      <a:cxn ang="0">
                        <a:pos x="12" y="12"/>
                      </a:cxn>
                    </a:cxnLst>
                    <a:rect l="0" t="0" r="r" b="b"/>
                    <a:pathLst>
                      <a:path w="22" h="20">
                        <a:moveTo>
                          <a:pt x="12" y="12"/>
                        </a:moveTo>
                        <a:cubicBezTo>
                          <a:pt x="13" y="8"/>
                          <a:pt x="12" y="0"/>
                          <a:pt x="16" y="0"/>
                        </a:cubicBezTo>
                        <a:cubicBezTo>
                          <a:pt x="20" y="0"/>
                          <a:pt x="22" y="8"/>
                          <a:pt x="20" y="12"/>
                        </a:cubicBezTo>
                        <a:cubicBezTo>
                          <a:pt x="18" y="16"/>
                          <a:pt x="12" y="17"/>
                          <a:pt x="8" y="20"/>
                        </a:cubicBezTo>
                        <a:cubicBezTo>
                          <a:pt x="3" y="5"/>
                          <a:pt x="0" y="6"/>
                          <a:pt x="12" y="12"/>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63" name="Freeform 103"/>
                  <p:cNvSpPr/>
                  <p:nvPr/>
                </p:nvSpPr>
                <p:spPr bwMode="ltGray">
                  <a:xfrm>
                    <a:off x="3760" y="357"/>
                    <a:ext cx="25" cy="10"/>
                  </a:xfrm>
                  <a:custGeom>
                    <a:avLst/>
                    <a:gdLst/>
                    <a:ahLst/>
                    <a:cxnLst>
                      <a:cxn ang="0">
                        <a:pos x="24" y="18"/>
                      </a:cxn>
                      <a:cxn ang="0">
                        <a:pos x="32" y="6"/>
                      </a:cxn>
                      <a:cxn ang="0">
                        <a:pos x="36" y="30"/>
                      </a:cxn>
                      <a:cxn ang="0">
                        <a:pos x="24" y="18"/>
                      </a:cxn>
                    </a:cxnLst>
                    <a:rect l="0" t="0" r="r" b="b"/>
                    <a:pathLst>
                      <a:path w="57" h="30">
                        <a:moveTo>
                          <a:pt x="24" y="18"/>
                        </a:moveTo>
                        <a:cubicBezTo>
                          <a:pt x="0" y="10"/>
                          <a:pt x="9" y="0"/>
                          <a:pt x="32" y="6"/>
                        </a:cubicBezTo>
                        <a:cubicBezTo>
                          <a:pt x="46" y="15"/>
                          <a:pt x="57" y="23"/>
                          <a:pt x="36" y="30"/>
                        </a:cubicBezTo>
                        <a:cubicBezTo>
                          <a:pt x="21" y="25"/>
                          <a:pt x="24" y="30"/>
                          <a:pt x="24" y="1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64" name="Freeform 104"/>
                  <p:cNvSpPr/>
                  <p:nvPr/>
                </p:nvSpPr>
                <p:spPr bwMode="ltGray">
                  <a:xfrm>
                    <a:off x="4062" y="265"/>
                    <a:ext cx="295" cy="233"/>
                  </a:xfrm>
                  <a:custGeom>
                    <a:avLst/>
                    <a:gdLst/>
                    <a:ahLst/>
                    <a:cxnLst>
                      <a:cxn ang="0">
                        <a:pos x="473" y="464"/>
                      </a:cxn>
                      <a:cxn ang="0">
                        <a:pos x="393" y="452"/>
                      </a:cxn>
                      <a:cxn ang="0">
                        <a:pos x="325" y="412"/>
                      </a:cxn>
                      <a:cxn ang="0">
                        <a:pos x="265" y="400"/>
                      </a:cxn>
                      <a:cxn ang="0">
                        <a:pos x="237" y="416"/>
                      </a:cxn>
                      <a:cxn ang="0">
                        <a:pos x="261" y="428"/>
                      </a:cxn>
                      <a:cxn ang="0">
                        <a:pos x="293" y="468"/>
                      </a:cxn>
                      <a:cxn ang="0">
                        <a:pos x="321" y="476"/>
                      </a:cxn>
                      <a:cxn ang="0">
                        <a:pos x="333" y="536"/>
                      </a:cxn>
                      <a:cxn ang="0">
                        <a:pos x="313" y="552"/>
                      </a:cxn>
                      <a:cxn ang="0">
                        <a:pos x="261" y="616"/>
                      </a:cxn>
                      <a:cxn ang="0">
                        <a:pos x="225" y="628"/>
                      </a:cxn>
                      <a:cxn ang="0">
                        <a:pos x="97" y="696"/>
                      </a:cxn>
                      <a:cxn ang="0">
                        <a:pos x="77" y="616"/>
                      </a:cxn>
                      <a:cxn ang="0">
                        <a:pos x="45" y="524"/>
                      </a:cxn>
                      <a:cxn ang="0">
                        <a:pos x="33" y="448"/>
                      </a:cxn>
                      <a:cxn ang="0">
                        <a:pos x="53" y="344"/>
                      </a:cxn>
                      <a:cxn ang="0">
                        <a:pos x="17" y="392"/>
                      </a:cxn>
                      <a:cxn ang="0">
                        <a:pos x="81" y="280"/>
                      </a:cxn>
                      <a:cxn ang="0">
                        <a:pos x="113" y="204"/>
                      </a:cxn>
                      <a:cxn ang="0">
                        <a:pos x="37" y="204"/>
                      </a:cxn>
                      <a:cxn ang="0">
                        <a:pos x="1" y="196"/>
                      </a:cxn>
                      <a:cxn ang="0">
                        <a:pos x="25" y="140"/>
                      </a:cxn>
                      <a:cxn ang="0">
                        <a:pos x="97" y="112"/>
                      </a:cxn>
                      <a:cxn ang="0">
                        <a:pos x="221" y="124"/>
                      </a:cxn>
                      <a:cxn ang="0">
                        <a:pos x="229" y="64"/>
                      </a:cxn>
                      <a:cxn ang="0">
                        <a:pos x="261" y="0"/>
                      </a:cxn>
                      <a:cxn ang="0">
                        <a:pos x="357" y="44"/>
                      </a:cxn>
                      <a:cxn ang="0">
                        <a:pos x="329" y="88"/>
                      </a:cxn>
                      <a:cxn ang="0">
                        <a:pos x="301" y="176"/>
                      </a:cxn>
                      <a:cxn ang="0">
                        <a:pos x="361" y="192"/>
                      </a:cxn>
                      <a:cxn ang="0">
                        <a:pos x="373" y="136"/>
                      </a:cxn>
                      <a:cxn ang="0">
                        <a:pos x="417" y="92"/>
                      </a:cxn>
                      <a:cxn ang="0">
                        <a:pos x="497" y="88"/>
                      </a:cxn>
                      <a:cxn ang="0">
                        <a:pos x="529" y="52"/>
                      </a:cxn>
                      <a:cxn ang="0">
                        <a:pos x="541" y="460"/>
                      </a:cxn>
                    </a:cxnLst>
                    <a:rect l="0" t="0" r="r" b="b"/>
                    <a:pathLst>
                      <a:path w="693" h="696">
                        <a:moveTo>
                          <a:pt x="541" y="460"/>
                        </a:moveTo>
                        <a:lnTo>
                          <a:pt x="473" y="464"/>
                        </a:lnTo>
                        <a:lnTo>
                          <a:pt x="441" y="452"/>
                        </a:lnTo>
                        <a:lnTo>
                          <a:pt x="393" y="452"/>
                        </a:lnTo>
                        <a:cubicBezTo>
                          <a:pt x="365" y="448"/>
                          <a:pt x="360" y="444"/>
                          <a:pt x="337" y="436"/>
                        </a:cubicBezTo>
                        <a:cubicBezTo>
                          <a:pt x="336" y="432"/>
                          <a:pt x="330" y="413"/>
                          <a:pt x="325" y="412"/>
                        </a:cubicBezTo>
                        <a:cubicBezTo>
                          <a:pt x="317" y="411"/>
                          <a:pt x="301" y="420"/>
                          <a:pt x="301" y="420"/>
                        </a:cubicBezTo>
                        <a:cubicBezTo>
                          <a:pt x="289" y="412"/>
                          <a:pt x="277" y="408"/>
                          <a:pt x="265" y="400"/>
                        </a:cubicBezTo>
                        <a:cubicBezTo>
                          <a:pt x="252" y="380"/>
                          <a:pt x="256" y="356"/>
                          <a:pt x="233" y="348"/>
                        </a:cubicBezTo>
                        <a:cubicBezTo>
                          <a:pt x="217" y="372"/>
                          <a:pt x="221" y="392"/>
                          <a:pt x="237" y="416"/>
                        </a:cubicBezTo>
                        <a:cubicBezTo>
                          <a:pt x="234" y="428"/>
                          <a:pt x="228" y="445"/>
                          <a:pt x="237" y="444"/>
                        </a:cubicBezTo>
                        <a:cubicBezTo>
                          <a:pt x="247" y="443"/>
                          <a:pt x="261" y="428"/>
                          <a:pt x="261" y="428"/>
                        </a:cubicBezTo>
                        <a:cubicBezTo>
                          <a:pt x="258" y="450"/>
                          <a:pt x="243" y="475"/>
                          <a:pt x="269" y="484"/>
                        </a:cubicBezTo>
                        <a:cubicBezTo>
                          <a:pt x="277" y="479"/>
                          <a:pt x="288" y="476"/>
                          <a:pt x="293" y="468"/>
                        </a:cubicBezTo>
                        <a:cubicBezTo>
                          <a:pt x="302" y="454"/>
                          <a:pt x="303" y="446"/>
                          <a:pt x="317" y="436"/>
                        </a:cubicBezTo>
                        <a:cubicBezTo>
                          <a:pt x="315" y="448"/>
                          <a:pt x="306" y="467"/>
                          <a:pt x="321" y="476"/>
                        </a:cubicBezTo>
                        <a:cubicBezTo>
                          <a:pt x="328" y="480"/>
                          <a:pt x="345" y="484"/>
                          <a:pt x="345" y="484"/>
                        </a:cubicBezTo>
                        <a:cubicBezTo>
                          <a:pt x="382" y="472"/>
                          <a:pt x="347" y="527"/>
                          <a:pt x="333" y="536"/>
                        </a:cubicBezTo>
                        <a:cubicBezTo>
                          <a:pt x="330" y="540"/>
                          <a:pt x="329" y="545"/>
                          <a:pt x="325" y="548"/>
                        </a:cubicBezTo>
                        <a:cubicBezTo>
                          <a:pt x="322" y="551"/>
                          <a:pt x="316" y="549"/>
                          <a:pt x="313" y="552"/>
                        </a:cubicBezTo>
                        <a:cubicBezTo>
                          <a:pt x="300" y="565"/>
                          <a:pt x="320" y="575"/>
                          <a:pt x="293" y="584"/>
                        </a:cubicBezTo>
                        <a:cubicBezTo>
                          <a:pt x="286" y="595"/>
                          <a:pt x="272" y="610"/>
                          <a:pt x="261" y="616"/>
                        </a:cubicBezTo>
                        <a:cubicBezTo>
                          <a:pt x="254" y="620"/>
                          <a:pt x="245" y="621"/>
                          <a:pt x="237" y="624"/>
                        </a:cubicBezTo>
                        <a:cubicBezTo>
                          <a:pt x="233" y="625"/>
                          <a:pt x="225" y="628"/>
                          <a:pt x="225" y="628"/>
                        </a:cubicBezTo>
                        <a:cubicBezTo>
                          <a:pt x="215" y="659"/>
                          <a:pt x="212" y="652"/>
                          <a:pt x="173" y="656"/>
                        </a:cubicBezTo>
                        <a:cubicBezTo>
                          <a:pt x="140" y="667"/>
                          <a:pt x="132" y="687"/>
                          <a:pt x="97" y="696"/>
                        </a:cubicBezTo>
                        <a:cubicBezTo>
                          <a:pt x="77" y="691"/>
                          <a:pt x="75" y="687"/>
                          <a:pt x="81" y="668"/>
                        </a:cubicBezTo>
                        <a:cubicBezTo>
                          <a:pt x="77" y="646"/>
                          <a:pt x="72" y="639"/>
                          <a:pt x="77" y="616"/>
                        </a:cubicBezTo>
                        <a:cubicBezTo>
                          <a:pt x="73" y="598"/>
                          <a:pt x="71" y="587"/>
                          <a:pt x="61" y="572"/>
                        </a:cubicBezTo>
                        <a:cubicBezTo>
                          <a:pt x="58" y="551"/>
                          <a:pt x="51" y="543"/>
                          <a:pt x="45" y="524"/>
                        </a:cubicBezTo>
                        <a:cubicBezTo>
                          <a:pt x="52" y="502"/>
                          <a:pt x="58" y="496"/>
                          <a:pt x="49" y="472"/>
                        </a:cubicBezTo>
                        <a:cubicBezTo>
                          <a:pt x="46" y="463"/>
                          <a:pt x="33" y="448"/>
                          <a:pt x="33" y="448"/>
                        </a:cubicBezTo>
                        <a:cubicBezTo>
                          <a:pt x="42" y="422"/>
                          <a:pt x="42" y="408"/>
                          <a:pt x="33" y="380"/>
                        </a:cubicBezTo>
                        <a:cubicBezTo>
                          <a:pt x="49" y="369"/>
                          <a:pt x="48" y="362"/>
                          <a:pt x="53" y="344"/>
                        </a:cubicBezTo>
                        <a:cubicBezTo>
                          <a:pt x="47" y="327"/>
                          <a:pt x="49" y="308"/>
                          <a:pt x="33" y="332"/>
                        </a:cubicBezTo>
                        <a:cubicBezTo>
                          <a:pt x="40" y="353"/>
                          <a:pt x="29" y="374"/>
                          <a:pt x="17" y="392"/>
                        </a:cubicBezTo>
                        <a:cubicBezTo>
                          <a:pt x="6" y="360"/>
                          <a:pt x="10" y="340"/>
                          <a:pt x="13" y="304"/>
                        </a:cubicBezTo>
                        <a:cubicBezTo>
                          <a:pt x="44" y="314"/>
                          <a:pt x="54" y="289"/>
                          <a:pt x="81" y="280"/>
                        </a:cubicBezTo>
                        <a:cubicBezTo>
                          <a:pt x="94" y="261"/>
                          <a:pt x="85" y="242"/>
                          <a:pt x="105" y="228"/>
                        </a:cubicBezTo>
                        <a:cubicBezTo>
                          <a:pt x="108" y="220"/>
                          <a:pt x="110" y="212"/>
                          <a:pt x="113" y="204"/>
                        </a:cubicBezTo>
                        <a:cubicBezTo>
                          <a:pt x="116" y="196"/>
                          <a:pt x="89" y="196"/>
                          <a:pt x="89" y="196"/>
                        </a:cubicBezTo>
                        <a:cubicBezTo>
                          <a:pt x="81" y="221"/>
                          <a:pt x="58" y="211"/>
                          <a:pt x="37" y="204"/>
                        </a:cubicBezTo>
                        <a:cubicBezTo>
                          <a:pt x="33" y="207"/>
                          <a:pt x="30" y="213"/>
                          <a:pt x="25" y="212"/>
                        </a:cubicBezTo>
                        <a:cubicBezTo>
                          <a:pt x="16" y="210"/>
                          <a:pt x="1" y="196"/>
                          <a:pt x="1" y="196"/>
                        </a:cubicBezTo>
                        <a:cubicBezTo>
                          <a:pt x="4" y="186"/>
                          <a:pt x="4" y="174"/>
                          <a:pt x="9" y="164"/>
                        </a:cubicBezTo>
                        <a:cubicBezTo>
                          <a:pt x="13" y="155"/>
                          <a:pt x="25" y="140"/>
                          <a:pt x="25" y="140"/>
                        </a:cubicBezTo>
                        <a:cubicBezTo>
                          <a:pt x="0" y="132"/>
                          <a:pt x="25" y="128"/>
                          <a:pt x="37" y="124"/>
                        </a:cubicBezTo>
                        <a:cubicBezTo>
                          <a:pt x="58" y="131"/>
                          <a:pt x="75" y="116"/>
                          <a:pt x="97" y="112"/>
                        </a:cubicBezTo>
                        <a:cubicBezTo>
                          <a:pt x="135" y="87"/>
                          <a:pt x="159" y="122"/>
                          <a:pt x="197" y="132"/>
                        </a:cubicBezTo>
                        <a:cubicBezTo>
                          <a:pt x="205" y="129"/>
                          <a:pt x="213" y="127"/>
                          <a:pt x="221" y="124"/>
                        </a:cubicBezTo>
                        <a:cubicBezTo>
                          <a:pt x="225" y="123"/>
                          <a:pt x="226" y="147"/>
                          <a:pt x="233" y="120"/>
                        </a:cubicBezTo>
                        <a:lnTo>
                          <a:pt x="229" y="64"/>
                        </a:lnTo>
                        <a:lnTo>
                          <a:pt x="209" y="40"/>
                        </a:lnTo>
                        <a:cubicBezTo>
                          <a:pt x="243" y="21"/>
                          <a:pt x="240" y="21"/>
                          <a:pt x="261" y="0"/>
                        </a:cubicBezTo>
                        <a:cubicBezTo>
                          <a:pt x="297" y="16"/>
                          <a:pt x="333" y="32"/>
                          <a:pt x="369" y="48"/>
                        </a:cubicBezTo>
                        <a:cubicBezTo>
                          <a:pt x="373" y="50"/>
                          <a:pt x="361" y="44"/>
                          <a:pt x="357" y="44"/>
                        </a:cubicBezTo>
                        <a:cubicBezTo>
                          <a:pt x="349" y="45"/>
                          <a:pt x="333" y="52"/>
                          <a:pt x="333" y="52"/>
                        </a:cubicBezTo>
                        <a:cubicBezTo>
                          <a:pt x="322" y="68"/>
                          <a:pt x="318" y="71"/>
                          <a:pt x="329" y="88"/>
                        </a:cubicBezTo>
                        <a:cubicBezTo>
                          <a:pt x="308" y="119"/>
                          <a:pt x="323" y="118"/>
                          <a:pt x="333" y="148"/>
                        </a:cubicBezTo>
                        <a:cubicBezTo>
                          <a:pt x="320" y="157"/>
                          <a:pt x="314" y="167"/>
                          <a:pt x="301" y="176"/>
                        </a:cubicBezTo>
                        <a:cubicBezTo>
                          <a:pt x="306" y="213"/>
                          <a:pt x="303" y="213"/>
                          <a:pt x="337" y="220"/>
                        </a:cubicBezTo>
                        <a:cubicBezTo>
                          <a:pt x="358" y="216"/>
                          <a:pt x="368" y="214"/>
                          <a:pt x="361" y="192"/>
                        </a:cubicBezTo>
                        <a:cubicBezTo>
                          <a:pt x="362" y="177"/>
                          <a:pt x="362" y="162"/>
                          <a:pt x="365" y="148"/>
                        </a:cubicBezTo>
                        <a:cubicBezTo>
                          <a:pt x="366" y="143"/>
                          <a:pt x="369" y="133"/>
                          <a:pt x="373" y="136"/>
                        </a:cubicBezTo>
                        <a:cubicBezTo>
                          <a:pt x="379" y="140"/>
                          <a:pt x="376" y="149"/>
                          <a:pt x="377" y="156"/>
                        </a:cubicBezTo>
                        <a:cubicBezTo>
                          <a:pt x="404" y="147"/>
                          <a:pt x="409" y="116"/>
                          <a:pt x="417" y="92"/>
                        </a:cubicBezTo>
                        <a:cubicBezTo>
                          <a:pt x="422" y="76"/>
                          <a:pt x="453" y="74"/>
                          <a:pt x="465" y="72"/>
                        </a:cubicBezTo>
                        <a:cubicBezTo>
                          <a:pt x="472" y="92"/>
                          <a:pt x="477" y="93"/>
                          <a:pt x="497" y="88"/>
                        </a:cubicBezTo>
                        <a:cubicBezTo>
                          <a:pt x="512" y="78"/>
                          <a:pt x="515" y="74"/>
                          <a:pt x="509" y="56"/>
                        </a:cubicBezTo>
                        <a:cubicBezTo>
                          <a:pt x="523" y="46"/>
                          <a:pt x="517" y="46"/>
                          <a:pt x="529" y="52"/>
                        </a:cubicBezTo>
                        <a:lnTo>
                          <a:pt x="693" y="72"/>
                        </a:lnTo>
                        <a:lnTo>
                          <a:pt x="541" y="460"/>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65" name="Freeform 105"/>
                  <p:cNvSpPr/>
                  <p:nvPr/>
                </p:nvSpPr>
                <p:spPr bwMode="ltGray">
                  <a:xfrm>
                    <a:off x="3861" y="247"/>
                    <a:ext cx="591" cy="95"/>
                  </a:xfrm>
                  <a:custGeom>
                    <a:avLst/>
                    <a:gdLst/>
                    <a:ahLst/>
                    <a:cxnLst>
                      <a:cxn ang="0">
                        <a:pos x="825" y="0"/>
                      </a:cxn>
                      <a:cxn ang="0">
                        <a:pos x="143" y="29"/>
                      </a:cxn>
                      <a:cxn ang="0">
                        <a:pos x="91" y="42"/>
                      </a:cxn>
                      <a:cxn ang="0">
                        <a:pos x="62" y="42"/>
                      </a:cxn>
                      <a:cxn ang="0">
                        <a:pos x="22" y="77"/>
                      </a:cxn>
                      <a:cxn ang="0">
                        <a:pos x="0" y="105"/>
                      </a:cxn>
                      <a:cxn ang="0">
                        <a:pos x="59" y="115"/>
                      </a:cxn>
                      <a:cxn ang="0">
                        <a:pos x="97" y="96"/>
                      </a:cxn>
                      <a:cxn ang="0">
                        <a:pos x="108" y="84"/>
                      </a:cxn>
                      <a:cxn ang="0">
                        <a:pos x="167" y="52"/>
                      </a:cxn>
                      <a:cxn ang="0">
                        <a:pos x="215" y="46"/>
                      </a:cxn>
                      <a:cxn ang="0">
                        <a:pos x="237" y="94"/>
                      </a:cxn>
                      <a:cxn ang="0">
                        <a:pos x="188" y="109"/>
                      </a:cxn>
                      <a:cxn ang="0">
                        <a:pos x="231" y="113"/>
                      </a:cxn>
                      <a:cxn ang="0">
                        <a:pos x="250" y="90"/>
                      </a:cxn>
                      <a:cxn ang="0">
                        <a:pos x="266" y="92"/>
                      </a:cxn>
                      <a:cxn ang="0">
                        <a:pos x="253" y="54"/>
                      </a:cxn>
                      <a:cxn ang="0">
                        <a:pos x="266" y="44"/>
                      </a:cxn>
                      <a:cxn ang="0">
                        <a:pos x="277" y="88"/>
                      </a:cxn>
                      <a:cxn ang="0">
                        <a:pos x="266" y="113"/>
                      </a:cxn>
                      <a:cxn ang="0">
                        <a:pos x="296" y="130"/>
                      </a:cxn>
                      <a:cxn ang="0">
                        <a:pos x="299" y="92"/>
                      </a:cxn>
                      <a:cxn ang="0">
                        <a:pos x="331" y="103"/>
                      </a:cxn>
                      <a:cxn ang="0">
                        <a:pos x="382" y="73"/>
                      </a:cxn>
                      <a:cxn ang="0">
                        <a:pos x="409" y="50"/>
                      </a:cxn>
                      <a:cxn ang="0">
                        <a:pos x="439" y="56"/>
                      </a:cxn>
                      <a:cxn ang="0">
                        <a:pos x="455" y="50"/>
                      </a:cxn>
                      <a:cxn ang="0">
                        <a:pos x="431" y="44"/>
                      </a:cxn>
                      <a:cxn ang="0">
                        <a:pos x="474" y="35"/>
                      </a:cxn>
                      <a:cxn ang="0">
                        <a:pos x="544" y="54"/>
                      </a:cxn>
                      <a:cxn ang="0">
                        <a:pos x="581" y="42"/>
                      </a:cxn>
                      <a:cxn ang="0">
                        <a:pos x="584" y="63"/>
                      </a:cxn>
                      <a:cxn ang="0">
                        <a:pos x="568" y="101"/>
                      </a:cxn>
                      <a:cxn ang="0">
                        <a:pos x="611" y="88"/>
                      </a:cxn>
                      <a:cxn ang="0">
                        <a:pos x="624" y="80"/>
                      </a:cxn>
                      <a:cxn ang="0">
                        <a:pos x="648" y="61"/>
                      </a:cxn>
                      <a:cxn ang="0">
                        <a:pos x="794" y="84"/>
                      </a:cxn>
                    </a:cxnLst>
                    <a:rect l="0" t="0" r="r" b="b"/>
                    <a:pathLst>
                      <a:path w="931" h="149">
                        <a:moveTo>
                          <a:pt x="794" y="84"/>
                        </a:moveTo>
                        <a:cubicBezTo>
                          <a:pt x="813" y="72"/>
                          <a:pt x="931" y="14"/>
                          <a:pt x="825" y="0"/>
                        </a:cubicBezTo>
                        <a:lnTo>
                          <a:pt x="159" y="0"/>
                        </a:lnTo>
                        <a:cubicBezTo>
                          <a:pt x="149" y="12"/>
                          <a:pt x="162" y="18"/>
                          <a:pt x="143" y="29"/>
                        </a:cubicBezTo>
                        <a:cubicBezTo>
                          <a:pt x="130" y="44"/>
                          <a:pt x="133" y="39"/>
                          <a:pt x="116" y="48"/>
                        </a:cubicBezTo>
                        <a:cubicBezTo>
                          <a:pt x="108" y="46"/>
                          <a:pt x="100" y="44"/>
                          <a:pt x="91" y="42"/>
                        </a:cubicBezTo>
                        <a:cubicBezTo>
                          <a:pt x="89" y="41"/>
                          <a:pt x="83" y="40"/>
                          <a:pt x="83" y="40"/>
                        </a:cubicBezTo>
                        <a:cubicBezTo>
                          <a:pt x="76" y="40"/>
                          <a:pt x="68" y="39"/>
                          <a:pt x="62" y="42"/>
                        </a:cubicBezTo>
                        <a:cubicBezTo>
                          <a:pt x="54" y="45"/>
                          <a:pt x="46" y="61"/>
                          <a:pt x="38" y="67"/>
                        </a:cubicBezTo>
                        <a:cubicBezTo>
                          <a:pt x="32" y="71"/>
                          <a:pt x="27" y="74"/>
                          <a:pt x="22" y="77"/>
                        </a:cubicBezTo>
                        <a:cubicBezTo>
                          <a:pt x="16" y="81"/>
                          <a:pt x="5" y="86"/>
                          <a:pt x="5" y="86"/>
                        </a:cubicBezTo>
                        <a:cubicBezTo>
                          <a:pt x="9" y="95"/>
                          <a:pt x="7" y="97"/>
                          <a:pt x="0" y="105"/>
                        </a:cubicBezTo>
                        <a:cubicBezTo>
                          <a:pt x="17" y="107"/>
                          <a:pt x="22" y="107"/>
                          <a:pt x="16" y="120"/>
                        </a:cubicBezTo>
                        <a:cubicBezTo>
                          <a:pt x="27" y="122"/>
                          <a:pt x="48" y="116"/>
                          <a:pt x="59" y="115"/>
                        </a:cubicBezTo>
                        <a:cubicBezTo>
                          <a:pt x="71" y="112"/>
                          <a:pt x="73" y="117"/>
                          <a:pt x="83" y="111"/>
                        </a:cubicBezTo>
                        <a:cubicBezTo>
                          <a:pt x="89" y="96"/>
                          <a:pt x="83" y="100"/>
                          <a:pt x="97" y="96"/>
                        </a:cubicBezTo>
                        <a:cubicBezTo>
                          <a:pt x="100" y="94"/>
                          <a:pt x="103" y="93"/>
                          <a:pt x="105" y="90"/>
                        </a:cubicBezTo>
                        <a:cubicBezTo>
                          <a:pt x="106" y="88"/>
                          <a:pt x="106" y="85"/>
                          <a:pt x="108" y="84"/>
                        </a:cubicBezTo>
                        <a:cubicBezTo>
                          <a:pt x="112" y="80"/>
                          <a:pt x="140" y="69"/>
                          <a:pt x="148" y="67"/>
                        </a:cubicBezTo>
                        <a:cubicBezTo>
                          <a:pt x="160" y="52"/>
                          <a:pt x="153" y="56"/>
                          <a:pt x="167" y="52"/>
                        </a:cubicBezTo>
                        <a:cubicBezTo>
                          <a:pt x="178" y="55"/>
                          <a:pt x="179" y="62"/>
                          <a:pt x="191" y="58"/>
                        </a:cubicBezTo>
                        <a:cubicBezTo>
                          <a:pt x="199" y="52"/>
                          <a:pt x="206" y="51"/>
                          <a:pt x="215" y="46"/>
                        </a:cubicBezTo>
                        <a:cubicBezTo>
                          <a:pt x="226" y="58"/>
                          <a:pt x="217" y="46"/>
                          <a:pt x="223" y="69"/>
                        </a:cubicBezTo>
                        <a:cubicBezTo>
                          <a:pt x="226" y="79"/>
                          <a:pt x="233" y="85"/>
                          <a:pt x="237" y="94"/>
                        </a:cubicBezTo>
                        <a:cubicBezTo>
                          <a:pt x="227" y="100"/>
                          <a:pt x="229" y="104"/>
                          <a:pt x="218" y="107"/>
                        </a:cubicBezTo>
                        <a:cubicBezTo>
                          <a:pt x="207" y="120"/>
                          <a:pt x="203" y="113"/>
                          <a:pt x="188" y="109"/>
                        </a:cubicBezTo>
                        <a:cubicBezTo>
                          <a:pt x="191" y="117"/>
                          <a:pt x="200" y="127"/>
                          <a:pt x="210" y="132"/>
                        </a:cubicBezTo>
                        <a:cubicBezTo>
                          <a:pt x="218" y="114"/>
                          <a:pt x="211" y="122"/>
                          <a:pt x="231" y="113"/>
                        </a:cubicBezTo>
                        <a:cubicBezTo>
                          <a:pt x="237" y="111"/>
                          <a:pt x="248" y="105"/>
                          <a:pt x="248" y="105"/>
                        </a:cubicBezTo>
                        <a:cubicBezTo>
                          <a:pt x="248" y="100"/>
                          <a:pt x="246" y="94"/>
                          <a:pt x="250" y="90"/>
                        </a:cubicBezTo>
                        <a:cubicBezTo>
                          <a:pt x="253" y="88"/>
                          <a:pt x="254" y="96"/>
                          <a:pt x="258" y="96"/>
                        </a:cubicBezTo>
                        <a:cubicBezTo>
                          <a:pt x="262" y="97"/>
                          <a:pt x="264" y="94"/>
                          <a:pt x="266" y="92"/>
                        </a:cubicBezTo>
                        <a:cubicBezTo>
                          <a:pt x="262" y="82"/>
                          <a:pt x="252" y="77"/>
                          <a:pt x="248" y="67"/>
                        </a:cubicBezTo>
                        <a:cubicBezTo>
                          <a:pt x="250" y="63"/>
                          <a:pt x="255" y="58"/>
                          <a:pt x="253" y="54"/>
                        </a:cubicBezTo>
                        <a:cubicBezTo>
                          <a:pt x="251" y="50"/>
                          <a:pt x="248" y="42"/>
                          <a:pt x="248" y="42"/>
                        </a:cubicBezTo>
                        <a:cubicBezTo>
                          <a:pt x="256" y="32"/>
                          <a:pt x="259" y="35"/>
                          <a:pt x="266" y="44"/>
                        </a:cubicBezTo>
                        <a:cubicBezTo>
                          <a:pt x="270" y="56"/>
                          <a:pt x="276" y="61"/>
                          <a:pt x="285" y="71"/>
                        </a:cubicBezTo>
                        <a:cubicBezTo>
                          <a:pt x="281" y="81"/>
                          <a:pt x="289" y="82"/>
                          <a:pt x="277" y="88"/>
                        </a:cubicBezTo>
                        <a:cubicBezTo>
                          <a:pt x="262" y="106"/>
                          <a:pt x="278" y="83"/>
                          <a:pt x="274" y="101"/>
                        </a:cubicBezTo>
                        <a:cubicBezTo>
                          <a:pt x="274" y="105"/>
                          <a:pt x="268" y="109"/>
                          <a:pt x="266" y="113"/>
                        </a:cubicBezTo>
                        <a:cubicBezTo>
                          <a:pt x="270" y="122"/>
                          <a:pt x="268" y="125"/>
                          <a:pt x="261" y="132"/>
                        </a:cubicBezTo>
                        <a:cubicBezTo>
                          <a:pt x="268" y="149"/>
                          <a:pt x="282" y="134"/>
                          <a:pt x="296" y="130"/>
                        </a:cubicBezTo>
                        <a:cubicBezTo>
                          <a:pt x="299" y="122"/>
                          <a:pt x="295" y="119"/>
                          <a:pt x="299" y="111"/>
                        </a:cubicBezTo>
                        <a:cubicBezTo>
                          <a:pt x="296" y="105"/>
                          <a:pt x="288" y="97"/>
                          <a:pt x="299" y="92"/>
                        </a:cubicBezTo>
                        <a:cubicBezTo>
                          <a:pt x="303" y="90"/>
                          <a:pt x="315" y="88"/>
                          <a:pt x="315" y="88"/>
                        </a:cubicBezTo>
                        <a:cubicBezTo>
                          <a:pt x="326" y="91"/>
                          <a:pt x="325" y="95"/>
                          <a:pt x="331" y="103"/>
                        </a:cubicBezTo>
                        <a:cubicBezTo>
                          <a:pt x="339" y="84"/>
                          <a:pt x="331" y="90"/>
                          <a:pt x="361" y="92"/>
                        </a:cubicBezTo>
                        <a:cubicBezTo>
                          <a:pt x="355" y="76"/>
                          <a:pt x="365" y="76"/>
                          <a:pt x="382" y="73"/>
                        </a:cubicBezTo>
                        <a:cubicBezTo>
                          <a:pt x="383" y="71"/>
                          <a:pt x="387" y="57"/>
                          <a:pt x="393" y="54"/>
                        </a:cubicBezTo>
                        <a:cubicBezTo>
                          <a:pt x="398" y="52"/>
                          <a:pt x="409" y="50"/>
                          <a:pt x="409" y="50"/>
                        </a:cubicBezTo>
                        <a:cubicBezTo>
                          <a:pt x="430" y="54"/>
                          <a:pt x="413" y="58"/>
                          <a:pt x="431" y="63"/>
                        </a:cubicBezTo>
                        <a:cubicBezTo>
                          <a:pt x="433" y="61"/>
                          <a:pt x="435" y="57"/>
                          <a:pt x="439" y="56"/>
                        </a:cubicBezTo>
                        <a:cubicBezTo>
                          <a:pt x="445" y="55"/>
                          <a:pt x="452" y="61"/>
                          <a:pt x="457" y="58"/>
                        </a:cubicBezTo>
                        <a:cubicBezTo>
                          <a:pt x="461" y="57"/>
                          <a:pt x="457" y="52"/>
                          <a:pt x="455" y="50"/>
                        </a:cubicBezTo>
                        <a:cubicBezTo>
                          <a:pt x="451" y="47"/>
                          <a:pt x="444" y="47"/>
                          <a:pt x="439" y="46"/>
                        </a:cubicBezTo>
                        <a:cubicBezTo>
                          <a:pt x="436" y="45"/>
                          <a:pt x="431" y="44"/>
                          <a:pt x="431" y="44"/>
                        </a:cubicBezTo>
                        <a:cubicBezTo>
                          <a:pt x="440" y="38"/>
                          <a:pt x="443" y="36"/>
                          <a:pt x="455" y="40"/>
                        </a:cubicBezTo>
                        <a:cubicBezTo>
                          <a:pt x="461" y="38"/>
                          <a:pt x="467" y="35"/>
                          <a:pt x="474" y="35"/>
                        </a:cubicBezTo>
                        <a:cubicBezTo>
                          <a:pt x="483" y="36"/>
                          <a:pt x="511" y="43"/>
                          <a:pt x="519" y="46"/>
                        </a:cubicBezTo>
                        <a:cubicBezTo>
                          <a:pt x="527" y="49"/>
                          <a:pt x="544" y="54"/>
                          <a:pt x="544" y="54"/>
                        </a:cubicBezTo>
                        <a:cubicBezTo>
                          <a:pt x="548" y="54"/>
                          <a:pt x="560" y="52"/>
                          <a:pt x="565" y="50"/>
                        </a:cubicBezTo>
                        <a:cubicBezTo>
                          <a:pt x="570" y="47"/>
                          <a:pt x="581" y="42"/>
                          <a:pt x="581" y="42"/>
                        </a:cubicBezTo>
                        <a:cubicBezTo>
                          <a:pt x="585" y="42"/>
                          <a:pt x="598" y="44"/>
                          <a:pt x="600" y="48"/>
                        </a:cubicBezTo>
                        <a:cubicBezTo>
                          <a:pt x="603" y="55"/>
                          <a:pt x="589" y="61"/>
                          <a:pt x="584" y="63"/>
                        </a:cubicBezTo>
                        <a:cubicBezTo>
                          <a:pt x="576" y="69"/>
                          <a:pt x="568" y="69"/>
                          <a:pt x="565" y="77"/>
                        </a:cubicBezTo>
                        <a:cubicBezTo>
                          <a:pt x="568" y="86"/>
                          <a:pt x="564" y="92"/>
                          <a:pt x="568" y="101"/>
                        </a:cubicBezTo>
                        <a:cubicBezTo>
                          <a:pt x="574" y="93"/>
                          <a:pt x="577" y="91"/>
                          <a:pt x="589" y="94"/>
                        </a:cubicBezTo>
                        <a:cubicBezTo>
                          <a:pt x="595" y="108"/>
                          <a:pt x="602" y="93"/>
                          <a:pt x="611" y="88"/>
                        </a:cubicBezTo>
                        <a:cubicBezTo>
                          <a:pt x="613" y="86"/>
                          <a:pt x="613" y="83"/>
                          <a:pt x="616" y="82"/>
                        </a:cubicBezTo>
                        <a:cubicBezTo>
                          <a:pt x="618" y="80"/>
                          <a:pt x="622" y="81"/>
                          <a:pt x="624" y="80"/>
                        </a:cubicBezTo>
                        <a:cubicBezTo>
                          <a:pt x="626" y="78"/>
                          <a:pt x="626" y="75"/>
                          <a:pt x="627" y="73"/>
                        </a:cubicBezTo>
                        <a:cubicBezTo>
                          <a:pt x="632" y="65"/>
                          <a:pt x="638" y="63"/>
                          <a:pt x="648" y="61"/>
                        </a:cubicBezTo>
                        <a:cubicBezTo>
                          <a:pt x="664" y="62"/>
                          <a:pt x="684" y="69"/>
                          <a:pt x="700" y="69"/>
                        </a:cubicBezTo>
                        <a:lnTo>
                          <a:pt x="794" y="84"/>
                        </a:ln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66" name="Freeform 106"/>
                  <p:cNvSpPr/>
                  <p:nvPr/>
                </p:nvSpPr>
                <p:spPr bwMode="ltGray">
                  <a:xfrm>
                    <a:off x="3981" y="282"/>
                    <a:ext cx="13" cy="10"/>
                  </a:xfrm>
                  <a:custGeom>
                    <a:avLst/>
                    <a:gdLst/>
                    <a:ahLst/>
                    <a:cxnLst>
                      <a:cxn ang="0">
                        <a:pos x="3" y="28"/>
                      </a:cxn>
                      <a:cxn ang="0">
                        <a:pos x="31" y="0"/>
                      </a:cxn>
                      <a:cxn ang="0">
                        <a:pos x="19" y="24"/>
                      </a:cxn>
                      <a:cxn ang="0">
                        <a:pos x="3" y="28"/>
                      </a:cxn>
                    </a:cxnLst>
                    <a:rect l="0" t="0" r="r" b="b"/>
                    <a:pathLst>
                      <a:path w="31" h="30">
                        <a:moveTo>
                          <a:pt x="3" y="28"/>
                        </a:moveTo>
                        <a:cubicBezTo>
                          <a:pt x="8" y="8"/>
                          <a:pt x="12" y="6"/>
                          <a:pt x="31" y="0"/>
                        </a:cubicBezTo>
                        <a:cubicBezTo>
                          <a:pt x="29" y="5"/>
                          <a:pt x="25" y="22"/>
                          <a:pt x="19" y="24"/>
                        </a:cubicBezTo>
                        <a:cubicBezTo>
                          <a:pt x="0" y="30"/>
                          <a:pt x="3" y="9"/>
                          <a:pt x="3" y="2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67" name="Freeform 107"/>
                  <p:cNvSpPr/>
                  <p:nvPr/>
                </p:nvSpPr>
                <p:spPr bwMode="ltGray">
                  <a:xfrm>
                    <a:off x="3966" y="296"/>
                    <a:ext cx="19" cy="11"/>
                  </a:xfrm>
                  <a:custGeom>
                    <a:avLst/>
                    <a:gdLst/>
                    <a:ahLst/>
                    <a:cxnLst>
                      <a:cxn ang="0">
                        <a:pos x="6" y="32"/>
                      </a:cxn>
                      <a:cxn ang="0">
                        <a:pos x="22" y="0"/>
                      </a:cxn>
                      <a:cxn ang="0">
                        <a:pos x="38" y="4"/>
                      </a:cxn>
                      <a:cxn ang="0">
                        <a:pos x="6" y="32"/>
                      </a:cxn>
                    </a:cxnLst>
                    <a:rect l="0" t="0" r="r" b="b"/>
                    <a:pathLst>
                      <a:path w="44" h="32">
                        <a:moveTo>
                          <a:pt x="6" y="32"/>
                        </a:moveTo>
                        <a:cubicBezTo>
                          <a:pt x="0" y="14"/>
                          <a:pt x="7" y="10"/>
                          <a:pt x="22" y="0"/>
                        </a:cubicBezTo>
                        <a:cubicBezTo>
                          <a:pt x="27" y="1"/>
                          <a:pt x="35" y="0"/>
                          <a:pt x="38" y="4"/>
                        </a:cubicBezTo>
                        <a:cubicBezTo>
                          <a:pt x="44" y="13"/>
                          <a:pt x="16" y="32"/>
                          <a:pt x="6" y="32"/>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68" name="Freeform 108"/>
                  <p:cNvSpPr/>
                  <p:nvPr/>
                </p:nvSpPr>
                <p:spPr bwMode="ltGray">
                  <a:xfrm>
                    <a:off x="4028" y="337"/>
                    <a:ext cx="32" cy="6"/>
                  </a:xfrm>
                  <a:custGeom>
                    <a:avLst/>
                    <a:gdLst/>
                    <a:ahLst/>
                    <a:cxnLst>
                      <a:cxn ang="0">
                        <a:pos x="37" y="18"/>
                      </a:cxn>
                      <a:cxn ang="0">
                        <a:pos x="25" y="2"/>
                      </a:cxn>
                      <a:cxn ang="0">
                        <a:pos x="37" y="18"/>
                      </a:cxn>
                    </a:cxnLst>
                    <a:rect l="0" t="0" r="r" b="b"/>
                    <a:pathLst>
                      <a:path w="76" h="18">
                        <a:moveTo>
                          <a:pt x="37" y="18"/>
                        </a:moveTo>
                        <a:cubicBezTo>
                          <a:pt x="25" y="14"/>
                          <a:pt x="0" y="10"/>
                          <a:pt x="25" y="2"/>
                        </a:cubicBezTo>
                        <a:cubicBezTo>
                          <a:pt x="76" y="9"/>
                          <a:pt x="46" y="0"/>
                          <a:pt x="37" y="18"/>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69" name="Freeform 109"/>
                  <p:cNvSpPr/>
                  <p:nvPr/>
                </p:nvSpPr>
                <p:spPr bwMode="ltGray">
                  <a:xfrm>
                    <a:off x="4083" y="336"/>
                    <a:ext cx="18" cy="15"/>
                  </a:xfrm>
                  <a:custGeom>
                    <a:avLst/>
                    <a:gdLst/>
                    <a:ahLst/>
                    <a:cxnLst>
                      <a:cxn ang="0">
                        <a:pos x="0" y="21"/>
                      </a:cxn>
                      <a:cxn ang="0">
                        <a:pos x="12" y="9"/>
                      </a:cxn>
                      <a:cxn ang="0">
                        <a:pos x="0" y="21"/>
                      </a:cxn>
                    </a:cxnLst>
                    <a:rect l="0" t="0" r="r" b="b"/>
                    <a:pathLst>
                      <a:path w="42" h="44">
                        <a:moveTo>
                          <a:pt x="0" y="21"/>
                        </a:moveTo>
                        <a:cubicBezTo>
                          <a:pt x="4" y="17"/>
                          <a:pt x="7" y="11"/>
                          <a:pt x="12" y="9"/>
                        </a:cubicBezTo>
                        <a:cubicBezTo>
                          <a:pt x="42" y="0"/>
                          <a:pt x="23" y="44"/>
                          <a:pt x="0" y="21"/>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sp>
                <p:nvSpPr>
                  <p:cNvPr id="41070" name="Freeform 110"/>
                  <p:cNvSpPr/>
                  <p:nvPr/>
                </p:nvSpPr>
                <p:spPr bwMode="ltGray">
                  <a:xfrm>
                    <a:off x="3936" y="295"/>
                    <a:ext cx="14" cy="10"/>
                  </a:xfrm>
                  <a:custGeom>
                    <a:avLst/>
                    <a:gdLst/>
                    <a:ahLst/>
                    <a:cxnLst>
                      <a:cxn ang="0">
                        <a:pos x="7" y="22"/>
                      </a:cxn>
                      <a:cxn ang="0">
                        <a:pos x="31" y="10"/>
                      </a:cxn>
                      <a:cxn ang="0">
                        <a:pos x="7" y="22"/>
                      </a:cxn>
                    </a:cxnLst>
                    <a:rect l="0" t="0" r="r" b="b"/>
                    <a:pathLst>
                      <a:path w="31" h="30">
                        <a:moveTo>
                          <a:pt x="7" y="22"/>
                        </a:moveTo>
                        <a:cubicBezTo>
                          <a:pt x="0" y="0"/>
                          <a:pt x="15" y="6"/>
                          <a:pt x="31" y="10"/>
                        </a:cubicBezTo>
                        <a:cubicBezTo>
                          <a:pt x="14" y="16"/>
                          <a:pt x="15" y="30"/>
                          <a:pt x="7" y="22"/>
                        </a:cubicBezTo>
                        <a:close/>
                      </a:path>
                    </a:pathLst>
                  </a:custGeom>
                  <a:solidFill>
                    <a:schemeClr val="folHlink"/>
                  </a:solidFill>
                  <a:ln w="9525">
                    <a:noFill/>
                    <a:round/>
                  </a:ln>
                  <a:effectLst/>
                </p:spPr>
                <p:txBody>
                  <a:bodyPr wrap="none" anchor="ctr"/>
                  <a:lstStyle/>
                  <a:p>
                    <a:pPr algn="ctr">
                      <a:defRPr/>
                    </a:pPr>
                    <a:endParaRPr lang="zh-CN" altLang="en-US">
                      <a:ea typeface="宋体" pitchFamily="2" charset="-122"/>
                    </a:endParaRPr>
                  </a:p>
                </p:txBody>
              </p:sp>
            </p:grpSp>
          </p:grpSp>
          <p:grpSp>
            <p:nvGrpSpPr>
              <p:cNvPr id="52236" name="Group 111"/>
              <p:cNvGrpSpPr/>
              <p:nvPr/>
            </p:nvGrpSpPr>
            <p:grpSpPr bwMode="auto">
              <a:xfrm>
                <a:off x="798" y="111"/>
                <a:ext cx="4702" cy="418"/>
                <a:chOff x="798" y="255"/>
                <a:chExt cx="4702" cy="418"/>
              </a:xfrm>
            </p:grpSpPr>
            <p:sp>
              <p:nvSpPr>
                <p:cNvPr id="41072" name="Line 112"/>
                <p:cNvSpPr>
                  <a:spLocks noChangeShapeType="1"/>
                </p:cNvSpPr>
                <p:nvPr/>
              </p:nvSpPr>
              <p:spPr bwMode="white">
                <a:xfrm>
                  <a:off x="798" y="476"/>
                  <a:ext cx="4702" cy="0"/>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41073" name="Line 113"/>
                <p:cNvSpPr>
                  <a:spLocks noChangeShapeType="1"/>
                </p:cNvSpPr>
                <p:nvPr/>
              </p:nvSpPr>
              <p:spPr bwMode="white">
                <a:xfrm>
                  <a:off x="1026" y="255"/>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41074" name="Line 114"/>
                <p:cNvSpPr>
                  <a:spLocks noChangeShapeType="1"/>
                </p:cNvSpPr>
                <p:nvPr/>
              </p:nvSpPr>
              <p:spPr bwMode="white">
                <a:xfrm>
                  <a:off x="1254" y="255"/>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41075" name="Line 115"/>
                <p:cNvSpPr>
                  <a:spLocks noChangeShapeType="1"/>
                </p:cNvSpPr>
                <p:nvPr/>
              </p:nvSpPr>
              <p:spPr bwMode="white">
                <a:xfrm>
                  <a:off x="1482" y="255"/>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41076" name="Line 116"/>
                <p:cNvSpPr>
                  <a:spLocks noChangeShapeType="1"/>
                </p:cNvSpPr>
                <p:nvPr/>
              </p:nvSpPr>
              <p:spPr bwMode="white">
                <a:xfrm>
                  <a:off x="1710" y="255"/>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41077" name="Line 117"/>
                <p:cNvSpPr>
                  <a:spLocks noChangeShapeType="1"/>
                </p:cNvSpPr>
                <p:nvPr/>
              </p:nvSpPr>
              <p:spPr bwMode="white">
                <a:xfrm>
                  <a:off x="1938" y="255"/>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41078" name="Line 118"/>
                <p:cNvSpPr>
                  <a:spLocks noChangeShapeType="1"/>
                </p:cNvSpPr>
                <p:nvPr/>
              </p:nvSpPr>
              <p:spPr bwMode="white">
                <a:xfrm>
                  <a:off x="2166" y="255"/>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41079" name="Line 119"/>
                <p:cNvSpPr>
                  <a:spLocks noChangeShapeType="1"/>
                </p:cNvSpPr>
                <p:nvPr/>
              </p:nvSpPr>
              <p:spPr bwMode="white">
                <a:xfrm>
                  <a:off x="2394" y="255"/>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41080" name="Line 120"/>
                <p:cNvSpPr>
                  <a:spLocks noChangeShapeType="1"/>
                </p:cNvSpPr>
                <p:nvPr/>
              </p:nvSpPr>
              <p:spPr bwMode="white">
                <a:xfrm>
                  <a:off x="2622" y="255"/>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41081" name="Line 121"/>
                <p:cNvSpPr>
                  <a:spLocks noChangeShapeType="1"/>
                </p:cNvSpPr>
                <p:nvPr/>
              </p:nvSpPr>
              <p:spPr bwMode="white">
                <a:xfrm>
                  <a:off x="2850" y="255"/>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41082" name="Line 122"/>
                <p:cNvSpPr>
                  <a:spLocks noChangeShapeType="1"/>
                </p:cNvSpPr>
                <p:nvPr/>
              </p:nvSpPr>
              <p:spPr bwMode="white">
                <a:xfrm>
                  <a:off x="3078" y="255"/>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41083" name="Line 123"/>
                <p:cNvSpPr>
                  <a:spLocks noChangeShapeType="1"/>
                </p:cNvSpPr>
                <p:nvPr/>
              </p:nvSpPr>
              <p:spPr bwMode="white">
                <a:xfrm>
                  <a:off x="3306" y="255"/>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41084" name="Line 124"/>
                <p:cNvSpPr>
                  <a:spLocks noChangeShapeType="1"/>
                </p:cNvSpPr>
                <p:nvPr/>
              </p:nvSpPr>
              <p:spPr bwMode="white">
                <a:xfrm>
                  <a:off x="3534" y="255"/>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41085" name="Line 125"/>
                <p:cNvSpPr>
                  <a:spLocks noChangeShapeType="1"/>
                </p:cNvSpPr>
                <p:nvPr/>
              </p:nvSpPr>
              <p:spPr bwMode="white">
                <a:xfrm>
                  <a:off x="3762" y="255"/>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41086" name="Line 126"/>
                <p:cNvSpPr>
                  <a:spLocks noChangeShapeType="1"/>
                </p:cNvSpPr>
                <p:nvPr/>
              </p:nvSpPr>
              <p:spPr bwMode="white">
                <a:xfrm>
                  <a:off x="3990" y="255"/>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41087" name="Line 127"/>
                <p:cNvSpPr>
                  <a:spLocks noChangeShapeType="1"/>
                </p:cNvSpPr>
                <p:nvPr/>
              </p:nvSpPr>
              <p:spPr bwMode="white">
                <a:xfrm>
                  <a:off x="4218" y="255"/>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41088" name="Line 128"/>
                <p:cNvSpPr>
                  <a:spLocks noChangeShapeType="1"/>
                </p:cNvSpPr>
                <p:nvPr/>
              </p:nvSpPr>
              <p:spPr bwMode="white">
                <a:xfrm>
                  <a:off x="4446" y="255"/>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41089" name="Line 129"/>
                <p:cNvSpPr>
                  <a:spLocks noChangeShapeType="1"/>
                </p:cNvSpPr>
                <p:nvPr/>
              </p:nvSpPr>
              <p:spPr bwMode="white">
                <a:xfrm>
                  <a:off x="4674" y="255"/>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41090" name="Line 130"/>
                <p:cNvSpPr>
                  <a:spLocks noChangeShapeType="1"/>
                </p:cNvSpPr>
                <p:nvPr/>
              </p:nvSpPr>
              <p:spPr bwMode="white">
                <a:xfrm>
                  <a:off x="4902" y="255"/>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41091" name="Line 131"/>
                <p:cNvSpPr>
                  <a:spLocks noChangeShapeType="1"/>
                </p:cNvSpPr>
                <p:nvPr/>
              </p:nvSpPr>
              <p:spPr bwMode="white">
                <a:xfrm>
                  <a:off x="5130" y="255"/>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sp>
              <p:nvSpPr>
                <p:cNvPr id="41092" name="Line 132"/>
                <p:cNvSpPr>
                  <a:spLocks noChangeShapeType="1"/>
                </p:cNvSpPr>
                <p:nvPr/>
              </p:nvSpPr>
              <p:spPr bwMode="white">
                <a:xfrm>
                  <a:off x="5358" y="255"/>
                  <a:ext cx="0" cy="418"/>
                </a:xfrm>
                <a:prstGeom prst="line">
                  <a:avLst/>
                </a:prstGeom>
                <a:noFill/>
                <a:ln w="9525">
                  <a:solidFill>
                    <a:schemeClr val="folHlink"/>
                  </a:solidFill>
                  <a:round/>
                </a:ln>
                <a:effectLst/>
              </p:spPr>
              <p:txBody>
                <a:bodyPr wrap="none" anchor="ctr"/>
                <a:lstStyle/>
                <a:p>
                  <a:pPr algn="ctr">
                    <a:defRPr/>
                  </a:pPr>
                  <a:endParaRPr lang="zh-CN" altLang="en-US">
                    <a:ea typeface="宋体" pitchFamily="2" charset="-122"/>
                  </a:endParaRPr>
                </a:p>
              </p:txBody>
            </p:sp>
          </p:grpSp>
          <p:grpSp>
            <p:nvGrpSpPr>
              <p:cNvPr id="52237" name="Group 133"/>
              <p:cNvGrpSpPr/>
              <p:nvPr/>
            </p:nvGrpSpPr>
            <p:grpSpPr bwMode="auto">
              <a:xfrm>
                <a:off x="1208" y="109"/>
                <a:ext cx="3694" cy="423"/>
                <a:chOff x="1034" y="245"/>
                <a:chExt cx="3694" cy="423"/>
              </a:xfrm>
            </p:grpSpPr>
            <p:sp>
              <p:nvSpPr>
                <p:cNvPr id="41094" name="Line 134"/>
                <p:cNvSpPr>
                  <a:spLocks noChangeShapeType="1"/>
                </p:cNvSpPr>
                <p:nvPr/>
              </p:nvSpPr>
              <p:spPr bwMode="ltGray">
                <a:xfrm>
                  <a:off x="2676" y="246"/>
                  <a:ext cx="0" cy="142"/>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095" name="Line 135"/>
                <p:cNvSpPr>
                  <a:spLocks noChangeShapeType="1"/>
                </p:cNvSpPr>
                <p:nvPr/>
              </p:nvSpPr>
              <p:spPr bwMode="ltGray">
                <a:xfrm>
                  <a:off x="2798" y="468"/>
                  <a:ext cx="70" cy="0"/>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096" name="Line 136"/>
                <p:cNvSpPr>
                  <a:spLocks noChangeShapeType="1"/>
                </p:cNvSpPr>
                <p:nvPr/>
              </p:nvSpPr>
              <p:spPr bwMode="ltGray">
                <a:xfrm>
                  <a:off x="2904" y="486"/>
                  <a:ext cx="0" cy="28"/>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097" name="Line 137"/>
                <p:cNvSpPr>
                  <a:spLocks noChangeShapeType="1"/>
                </p:cNvSpPr>
                <p:nvPr/>
              </p:nvSpPr>
              <p:spPr bwMode="ltGray">
                <a:xfrm>
                  <a:off x="3132" y="586"/>
                  <a:ext cx="0" cy="79"/>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098" name="Line 138"/>
                <p:cNvSpPr>
                  <a:spLocks noChangeShapeType="1"/>
                </p:cNvSpPr>
                <p:nvPr/>
              </p:nvSpPr>
              <p:spPr bwMode="ltGray">
                <a:xfrm>
                  <a:off x="3816" y="358"/>
                  <a:ext cx="0" cy="180"/>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099" name="Line 139"/>
                <p:cNvSpPr>
                  <a:spLocks noChangeShapeType="1"/>
                </p:cNvSpPr>
                <p:nvPr/>
              </p:nvSpPr>
              <p:spPr bwMode="ltGray">
                <a:xfrm>
                  <a:off x="3722" y="468"/>
                  <a:ext cx="348" cy="0"/>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100" name="Line 140"/>
                <p:cNvSpPr>
                  <a:spLocks noChangeShapeType="1"/>
                </p:cNvSpPr>
                <p:nvPr/>
              </p:nvSpPr>
              <p:spPr bwMode="ltGray">
                <a:xfrm>
                  <a:off x="4044" y="372"/>
                  <a:ext cx="0" cy="294"/>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101" name="Line 141"/>
                <p:cNvSpPr>
                  <a:spLocks noChangeShapeType="1"/>
                </p:cNvSpPr>
                <p:nvPr/>
              </p:nvSpPr>
              <p:spPr bwMode="ltGray">
                <a:xfrm flipV="1">
                  <a:off x="4046" y="248"/>
                  <a:ext cx="0" cy="50"/>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102" name="Line 142"/>
                <p:cNvSpPr>
                  <a:spLocks noChangeShapeType="1"/>
                </p:cNvSpPr>
                <p:nvPr/>
              </p:nvSpPr>
              <p:spPr bwMode="ltGray">
                <a:xfrm flipV="1">
                  <a:off x="4272" y="246"/>
                  <a:ext cx="0" cy="182"/>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103" name="Line 143"/>
                <p:cNvSpPr>
                  <a:spLocks noChangeShapeType="1"/>
                </p:cNvSpPr>
                <p:nvPr/>
              </p:nvSpPr>
              <p:spPr bwMode="ltGray">
                <a:xfrm flipH="1">
                  <a:off x="4422" y="468"/>
                  <a:ext cx="78" cy="0"/>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104" name="Line 144"/>
                <p:cNvSpPr>
                  <a:spLocks noChangeShapeType="1"/>
                </p:cNvSpPr>
                <p:nvPr/>
              </p:nvSpPr>
              <p:spPr bwMode="ltGray">
                <a:xfrm flipH="1">
                  <a:off x="4290" y="468"/>
                  <a:ext cx="62" cy="0"/>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105" name="Line 145"/>
                <p:cNvSpPr>
                  <a:spLocks noChangeShapeType="1"/>
                </p:cNvSpPr>
                <p:nvPr/>
              </p:nvSpPr>
              <p:spPr bwMode="ltGray">
                <a:xfrm flipV="1">
                  <a:off x="4500" y="246"/>
                  <a:ext cx="0" cy="270"/>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106" name="Line 146"/>
                <p:cNvSpPr>
                  <a:spLocks noChangeShapeType="1"/>
                </p:cNvSpPr>
                <p:nvPr/>
              </p:nvSpPr>
              <p:spPr bwMode="ltGray">
                <a:xfrm>
                  <a:off x="4728" y="606"/>
                  <a:ext cx="0" cy="34"/>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107" name="Line 147"/>
                <p:cNvSpPr>
                  <a:spLocks noChangeShapeType="1"/>
                </p:cNvSpPr>
                <p:nvPr/>
              </p:nvSpPr>
              <p:spPr bwMode="ltGray">
                <a:xfrm>
                  <a:off x="1992" y="250"/>
                  <a:ext cx="0" cy="62"/>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108" name="Line 148"/>
                <p:cNvSpPr>
                  <a:spLocks noChangeShapeType="1"/>
                </p:cNvSpPr>
                <p:nvPr/>
              </p:nvSpPr>
              <p:spPr bwMode="ltGray">
                <a:xfrm>
                  <a:off x="1764" y="247"/>
                  <a:ext cx="0" cy="337"/>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109" name="Line 149"/>
                <p:cNvSpPr>
                  <a:spLocks noChangeShapeType="1"/>
                </p:cNvSpPr>
                <p:nvPr/>
              </p:nvSpPr>
              <p:spPr bwMode="ltGray">
                <a:xfrm flipH="1">
                  <a:off x="1738" y="468"/>
                  <a:ext cx="68" cy="0"/>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110" name="Line 150"/>
                <p:cNvSpPr>
                  <a:spLocks noChangeShapeType="1"/>
                </p:cNvSpPr>
                <p:nvPr/>
              </p:nvSpPr>
              <p:spPr bwMode="ltGray">
                <a:xfrm>
                  <a:off x="1604" y="468"/>
                  <a:ext cx="60" cy="0"/>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111" name="Line 151"/>
                <p:cNvSpPr>
                  <a:spLocks noChangeShapeType="1"/>
                </p:cNvSpPr>
                <p:nvPr/>
              </p:nvSpPr>
              <p:spPr bwMode="ltGray">
                <a:xfrm flipH="1">
                  <a:off x="1404" y="468"/>
                  <a:ext cx="82" cy="0"/>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112" name="Line 152"/>
                <p:cNvSpPr>
                  <a:spLocks noChangeShapeType="1"/>
                </p:cNvSpPr>
                <p:nvPr/>
              </p:nvSpPr>
              <p:spPr bwMode="ltGray">
                <a:xfrm>
                  <a:off x="1034" y="468"/>
                  <a:ext cx="348" cy="0"/>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113" name="Line 153"/>
                <p:cNvSpPr>
                  <a:spLocks noChangeShapeType="1"/>
                </p:cNvSpPr>
                <p:nvPr/>
              </p:nvSpPr>
              <p:spPr bwMode="ltGray">
                <a:xfrm>
                  <a:off x="1306" y="370"/>
                  <a:ext cx="0" cy="298"/>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114" name="Line 154"/>
                <p:cNvSpPr>
                  <a:spLocks noChangeShapeType="1"/>
                </p:cNvSpPr>
                <p:nvPr/>
              </p:nvSpPr>
              <p:spPr bwMode="ltGray">
                <a:xfrm>
                  <a:off x="1080" y="388"/>
                  <a:ext cx="0" cy="156"/>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115" name="Line 155"/>
                <p:cNvSpPr>
                  <a:spLocks noChangeShapeType="1"/>
                </p:cNvSpPr>
                <p:nvPr/>
              </p:nvSpPr>
              <p:spPr bwMode="ltGray">
                <a:xfrm flipH="1" flipV="1">
                  <a:off x="1308" y="245"/>
                  <a:ext cx="0" cy="27"/>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116" name="Line 156"/>
                <p:cNvSpPr>
                  <a:spLocks noChangeShapeType="1"/>
                </p:cNvSpPr>
                <p:nvPr/>
              </p:nvSpPr>
              <p:spPr bwMode="ltGray">
                <a:xfrm>
                  <a:off x="1536" y="316"/>
                  <a:ext cx="0" cy="96"/>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117" name="Line 157"/>
                <p:cNvSpPr>
                  <a:spLocks noChangeShapeType="1"/>
                </p:cNvSpPr>
                <p:nvPr/>
              </p:nvSpPr>
              <p:spPr bwMode="ltGray">
                <a:xfrm flipV="1">
                  <a:off x="1536" y="247"/>
                  <a:ext cx="0" cy="22"/>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sp>
              <p:nvSpPr>
                <p:cNvPr id="41118" name="Line 158"/>
                <p:cNvSpPr>
                  <a:spLocks noChangeShapeType="1"/>
                </p:cNvSpPr>
                <p:nvPr/>
              </p:nvSpPr>
              <p:spPr bwMode="ltGray">
                <a:xfrm>
                  <a:off x="4095" y="467"/>
                  <a:ext cx="80" cy="0"/>
                </a:xfrm>
                <a:prstGeom prst="line">
                  <a:avLst/>
                </a:prstGeom>
                <a:noFill/>
                <a:ln w="9525">
                  <a:solidFill>
                    <a:schemeClr val="hlink"/>
                  </a:solidFill>
                  <a:round/>
                </a:ln>
                <a:effectLst/>
              </p:spPr>
              <p:txBody>
                <a:bodyPr wrap="none" anchor="ctr"/>
                <a:lstStyle/>
                <a:p>
                  <a:pPr algn="ctr">
                    <a:defRPr/>
                  </a:pPr>
                  <a:endParaRPr lang="zh-CN" altLang="en-US">
                    <a:ea typeface="宋体" pitchFamily="2" charset="-122"/>
                  </a:endParaRPr>
                </a:p>
              </p:txBody>
            </p:sp>
          </p:grpSp>
        </p:grpSp>
        <p:pic>
          <p:nvPicPr>
            <p:cNvPr id="52233" name="Picture 159" descr="earth"/>
            <p:cNvPicPr>
              <a:picLocks noChangeAspect="1" noChangeArrowheads="1"/>
            </p:cNvPicPr>
            <p:nvPr userDrawn="1"/>
          </p:nvPicPr>
          <p:blipFill>
            <a:blip r:embed="rId17">
              <a:clrChange>
                <a:clrFrom>
                  <a:srgbClr val="000000"/>
                </a:clrFrom>
                <a:clrTo>
                  <a:srgbClr val="000000">
                    <a:alpha val="0"/>
                  </a:srgbClr>
                </a:clrTo>
              </a:clrChange>
            </a:blip>
            <a:srcRect/>
            <a:stretch>
              <a:fillRect/>
            </a:stretch>
          </p:blipFill>
          <p:spPr bwMode="auto">
            <a:xfrm>
              <a:off x="165" y="55"/>
              <a:ext cx="562" cy="524"/>
            </a:xfrm>
            <a:prstGeom prst="rect">
              <a:avLst/>
            </a:prstGeom>
            <a:noFill/>
            <a:ln w="9525">
              <a:noFill/>
              <a:miter lim="800000"/>
              <a:headEnd/>
              <a:tailEnd/>
            </a:ln>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l" rtl="0" eaLnBrk="0" fontAlgn="base" hangingPunct="0">
        <a:spcBef>
          <a:spcPct val="0"/>
        </a:spcBef>
        <a:spcAft>
          <a:spcPct val="0"/>
        </a:spcAft>
        <a:defRPr kumimoji="1" sz="4400" i="1">
          <a:solidFill>
            <a:schemeClr val="tx2"/>
          </a:solidFill>
          <a:latin typeface="+mj-lt"/>
          <a:ea typeface="+mj-ea"/>
          <a:cs typeface="+mj-cs"/>
        </a:defRPr>
      </a:lvl1pPr>
      <a:lvl2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i="1">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i="1">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i="1">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i="1">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Blip>
          <a:blip r:embed="rId18"/>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75000"/>
        <a:buBlip>
          <a:blip r:embed="rId19"/>
        </a:buBlip>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tx2"/>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tx2"/>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tx2"/>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tx2"/>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2450" name="Rectangle 2"/>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b" anchorCtr="0" compatLnSpc="1"/>
          <a:lstStyle>
            <a:lvl1pPr algn="ctr">
              <a:defRPr kumimoji="0" sz="1200">
                <a:latin typeface="+mn-lt"/>
                <a:ea typeface="宋体" pitchFamily="2" charset="-122"/>
              </a:defRPr>
            </a:lvl1pPr>
          </a:lstStyle>
          <a:p>
            <a:pPr>
              <a:defRPr/>
            </a:pPr>
            <a:endParaRPr lang="en-US" altLang="zh-CN"/>
          </a:p>
        </p:txBody>
      </p:sp>
      <p:sp>
        <p:nvSpPr>
          <p:cNvPr id="232451" name="Rectangle 3"/>
          <p:cNvSpPr>
            <a:spLocks noGrp="1" noChangeArrowheads="1"/>
          </p:cNvSpPr>
          <p:nvPr>
            <p:ph type="sldNum" sz="quarter" idx="4"/>
          </p:nvPr>
        </p:nvSpPr>
        <p:spPr bwMode="auto">
          <a:xfrm>
            <a:off x="6553200" y="6248400"/>
            <a:ext cx="2133600" cy="457200"/>
          </a:xfrm>
          <a:prstGeom prst="rect">
            <a:avLst/>
          </a:prstGeom>
          <a:noFill/>
          <a:ln w="9525">
            <a:noFill/>
            <a:miter lim="800000"/>
          </a:ln>
          <a:effectLst/>
        </p:spPr>
        <p:txBody>
          <a:bodyPr vert="horz" wrap="square" lIns="91440" tIns="45720" rIns="91440" bIns="45720" numCol="1" anchor="b" anchorCtr="0" compatLnSpc="1"/>
          <a:lstStyle>
            <a:lvl1pPr algn="r">
              <a:defRPr kumimoji="0" sz="1200">
                <a:latin typeface="Arial Black" pitchFamily="34" charset="0"/>
                <a:ea typeface="宋体" pitchFamily="2" charset="-122"/>
              </a:defRPr>
            </a:lvl1pPr>
          </a:lstStyle>
          <a:p>
            <a:pPr>
              <a:defRPr/>
            </a:pPr>
            <a:fld id="{F5D51AFA-9404-430F-985D-FAE4E4554BD0}" type="slidenum">
              <a:rPr lang="en-US" altLang="zh-CN"/>
              <a:t>‹#›</a:t>
            </a:fld>
            <a:endParaRPr lang="en-US" altLang="zh-CN"/>
          </a:p>
        </p:txBody>
      </p:sp>
      <p:grpSp>
        <p:nvGrpSpPr>
          <p:cNvPr id="17412" name="Group 4"/>
          <p:cNvGrpSpPr/>
          <p:nvPr/>
        </p:nvGrpSpPr>
        <p:grpSpPr bwMode="auto">
          <a:xfrm>
            <a:off x="0" y="0"/>
            <a:ext cx="9144000" cy="546100"/>
            <a:chOff x="0" y="0"/>
            <a:chExt cx="5760" cy="344"/>
          </a:xfrm>
        </p:grpSpPr>
        <p:sp>
          <p:nvSpPr>
            <p:cNvPr id="232453" name="Rectangle 5"/>
            <p:cNvSpPr>
              <a:spLocks noChangeArrowheads="1"/>
            </p:cNvSpPr>
            <p:nvPr/>
          </p:nvSpPr>
          <p:spPr bwMode="auto">
            <a:xfrm>
              <a:off x="0" y="0"/>
              <a:ext cx="180" cy="336"/>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pPr algn="ctr">
                <a:defRPr/>
              </a:pPr>
              <a:endParaRPr kumimoji="0" lang="zh-CN" altLang="zh-CN" sz="2400">
                <a:ea typeface="宋体" pitchFamily="2" charset="-122"/>
              </a:endParaRPr>
            </a:p>
          </p:txBody>
        </p:sp>
        <p:sp>
          <p:nvSpPr>
            <p:cNvPr id="232454" name="Rectangle 6"/>
            <p:cNvSpPr>
              <a:spLocks noChangeArrowheads="1"/>
            </p:cNvSpPr>
            <p:nvPr/>
          </p:nvSpPr>
          <p:spPr bwMode="auto">
            <a:xfrm>
              <a:off x="260" y="85"/>
              <a:ext cx="5500" cy="173"/>
            </a:xfrm>
            <a:prstGeom prst="rect">
              <a:avLst/>
            </a:prstGeom>
            <a:gradFill rotWithShape="0">
              <a:gsLst>
                <a:gs pos="0">
                  <a:schemeClr val="bg2"/>
                </a:gs>
                <a:gs pos="100000">
                  <a:schemeClr val="bg1"/>
                </a:gs>
              </a:gsLst>
              <a:lin ang="0" scaled="1"/>
            </a:gradFill>
            <a:ln w="9525">
              <a:noFill/>
              <a:miter lim="800000"/>
            </a:ln>
          </p:spPr>
          <p:txBody>
            <a:bodyPr/>
            <a:lstStyle/>
            <a:p>
              <a:pPr>
                <a:defRPr/>
              </a:pPr>
              <a:endParaRPr kumimoji="0" lang="zh-CN" altLang="zh-CN" sz="2400">
                <a:ea typeface="宋体" pitchFamily="2" charset="-122"/>
              </a:endParaRPr>
            </a:p>
          </p:txBody>
        </p:sp>
        <p:sp>
          <p:nvSpPr>
            <p:cNvPr id="232455" name="Rectangle 7"/>
            <p:cNvSpPr>
              <a:spLocks noChangeArrowheads="1"/>
            </p:cNvSpPr>
            <p:nvPr/>
          </p:nvSpPr>
          <p:spPr bwMode="auto">
            <a:xfrm>
              <a:off x="258" y="85"/>
              <a:ext cx="87" cy="89"/>
            </a:xfrm>
            <a:prstGeom prst="rect">
              <a:avLst/>
            </a:prstGeom>
            <a:solidFill>
              <a:schemeClr val="folHlink"/>
            </a:solidFill>
            <a:ln w="9525">
              <a:noFill/>
              <a:miter lim="800000"/>
            </a:ln>
          </p:spPr>
          <p:txBody>
            <a:bodyPr/>
            <a:lstStyle/>
            <a:p>
              <a:pPr>
                <a:defRPr/>
              </a:pPr>
              <a:endParaRPr kumimoji="0" lang="zh-CN" altLang="zh-CN" sz="1800">
                <a:solidFill>
                  <a:schemeClr val="hlink"/>
                </a:solidFill>
                <a:latin typeface="Arial" pitchFamily="34" charset="0"/>
                <a:ea typeface="宋体" pitchFamily="2" charset="-122"/>
              </a:endParaRPr>
            </a:p>
          </p:txBody>
        </p:sp>
        <p:sp>
          <p:nvSpPr>
            <p:cNvPr id="232456" name="Rectangle 8"/>
            <p:cNvSpPr>
              <a:spLocks noChangeArrowheads="1"/>
            </p:cNvSpPr>
            <p:nvPr/>
          </p:nvSpPr>
          <p:spPr bwMode="auto">
            <a:xfrm>
              <a:off x="345" y="0"/>
              <a:ext cx="88" cy="87"/>
            </a:xfrm>
            <a:prstGeom prst="rect">
              <a:avLst/>
            </a:prstGeom>
            <a:solidFill>
              <a:schemeClr val="folHlink"/>
            </a:solidFill>
            <a:ln w="9525">
              <a:noFill/>
              <a:miter lim="800000"/>
            </a:ln>
          </p:spPr>
          <p:txBody>
            <a:bodyPr/>
            <a:lstStyle/>
            <a:p>
              <a:pPr>
                <a:defRPr/>
              </a:pPr>
              <a:endParaRPr kumimoji="0" lang="zh-CN" altLang="zh-CN" sz="1800">
                <a:solidFill>
                  <a:schemeClr val="hlink"/>
                </a:solidFill>
                <a:latin typeface="Arial" pitchFamily="34" charset="0"/>
                <a:ea typeface="宋体" pitchFamily="2" charset="-122"/>
              </a:endParaRPr>
            </a:p>
          </p:txBody>
        </p:sp>
        <p:sp>
          <p:nvSpPr>
            <p:cNvPr id="232457" name="Rectangle 9"/>
            <p:cNvSpPr>
              <a:spLocks noChangeArrowheads="1"/>
            </p:cNvSpPr>
            <p:nvPr/>
          </p:nvSpPr>
          <p:spPr bwMode="auto">
            <a:xfrm>
              <a:off x="345" y="85"/>
              <a:ext cx="88" cy="89"/>
            </a:xfrm>
            <a:prstGeom prst="rect">
              <a:avLst/>
            </a:prstGeom>
            <a:solidFill>
              <a:schemeClr val="accent2"/>
            </a:solidFill>
            <a:ln w="9525">
              <a:noFill/>
              <a:miter lim="800000"/>
            </a:ln>
          </p:spPr>
          <p:txBody>
            <a:bodyPr/>
            <a:lstStyle/>
            <a:p>
              <a:pPr>
                <a:defRPr/>
              </a:pPr>
              <a:endParaRPr kumimoji="0" lang="zh-CN" altLang="zh-CN" sz="1800">
                <a:solidFill>
                  <a:schemeClr val="accent2"/>
                </a:solidFill>
                <a:latin typeface="Arial" pitchFamily="34" charset="0"/>
                <a:ea typeface="宋体" pitchFamily="2" charset="-122"/>
              </a:endParaRPr>
            </a:p>
          </p:txBody>
        </p:sp>
        <p:sp>
          <p:nvSpPr>
            <p:cNvPr id="232458" name="Rectangle 10"/>
            <p:cNvSpPr>
              <a:spLocks noChangeArrowheads="1"/>
            </p:cNvSpPr>
            <p:nvPr/>
          </p:nvSpPr>
          <p:spPr bwMode="auto">
            <a:xfrm>
              <a:off x="173" y="173"/>
              <a:ext cx="86" cy="87"/>
            </a:xfrm>
            <a:prstGeom prst="rect">
              <a:avLst/>
            </a:prstGeom>
            <a:solidFill>
              <a:schemeClr val="folHlink"/>
            </a:solidFill>
            <a:ln w="9525">
              <a:noFill/>
              <a:miter lim="800000"/>
            </a:ln>
          </p:spPr>
          <p:txBody>
            <a:bodyPr/>
            <a:lstStyle/>
            <a:p>
              <a:pPr>
                <a:defRPr/>
              </a:pPr>
              <a:endParaRPr kumimoji="0" lang="zh-CN" altLang="zh-CN" sz="1800">
                <a:solidFill>
                  <a:schemeClr val="hlink"/>
                </a:solidFill>
                <a:latin typeface="Arial" pitchFamily="34" charset="0"/>
                <a:ea typeface="宋体" pitchFamily="2" charset="-122"/>
              </a:endParaRPr>
            </a:p>
          </p:txBody>
        </p:sp>
        <p:sp>
          <p:nvSpPr>
            <p:cNvPr id="232459" name="Rectangle 11"/>
            <p:cNvSpPr>
              <a:spLocks noChangeArrowheads="1"/>
            </p:cNvSpPr>
            <p:nvPr/>
          </p:nvSpPr>
          <p:spPr bwMode="auto">
            <a:xfrm>
              <a:off x="83" y="86"/>
              <a:ext cx="89" cy="87"/>
            </a:xfrm>
            <a:prstGeom prst="rect">
              <a:avLst/>
            </a:prstGeom>
            <a:solidFill>
              <a:schemeClr val="bg2"/>
            </a:solidFill>
            <a:ln w="9525">
              <a:noFill/>
              <a:miter lim="800000"/>
            </a:ln>
          </p:spPr>
          <p:txBody>
            <a:bodyPr/>
            <a:lstStyle/>
            <a:p>
              <a:pPr>
                <a:defRPr/>
              </a:pPr>
              <a:endParaRPr kumimoji="0" lang="zh-CN" altLang="zh-CN" sz="2400">
                <a:ea typeface="宋体" pitchFamily="2" charset="-122"/>
              </a:endParaRPr>
            </a:p>
          </p:txBody>
        </p:sp>
        <p:sp>
          <p:nvSpPr>
            <p:cNvPr id="232460" name="Rectangle 12"/>
            <p:cNvSpPr>
              <a:spLocks noChangeArrowheads="1"/>
            </p:cNvSpPr>
            <p:nvPr/>
          </p:nvSpPr>
          <p:spPr bwMode="auto">
            <a:xfrm>
              <a:off x="258" y="171"/>
              <a:ext cx="87" cy="87"/>
            </a:xfrm>
            <a:prstGeom prst="rect">
              <a:avLst/>
            </a:prstGeom>
            <a:solidFill>
              <a:schemeClr val="accent2"/>
            </a:solidFill>
            <a:ln w="9525">
              <a:noFill/>
              <a:miter lim="800000"/>
            </a:ln>
          </p:spPr>
          <p:txBody>
            <a:bodyPr/>
            <a:lstStyle/>
            <a:p>
              <a:pPr>
                <a:defRPr/>
              </a:pPr>
              <a:endParaRPr kumimoji="0" lang="zh-CN" altLang="zh-CN" sz="1800">
                <a:solidFill>
                  <a:schemeClr val="accent2"/>
                </a:solidFill>
                <a:latin typeface="Arial" pitchFamily="34" charset="0"/>
                <a:ea typeface="宋体" pitchFamily="2" charset="-122"/>
              </a:endParaRPr>
            </a:p>
          </p:txBody>
        </p:sp>
        <p:sp>
          <p:nvSpPr>
            <p:cNvPr id="232461" name="Rectangle 13"/>
            <p:cNvSpPr>
              <a:spLocks noChangeArrowheads="1"/>
            </p:cNvSpPr>
            <p:nvPr/>
          </p:nvSpPr>
          <p:spPr bwMode="auto">
            <a:xfrm>
              <a:off x="173" y="258"/>
              <a:ext cx="86" cy="86"/>
            </a:xfrm>
            <a:prstGeom prst="rect">
              <a:avLst/>
            </a:prstGeom>
            <a:solidFill>
              <a:schemeClr val="accent2"/>
            </a:solidFill>
            <a:ln w="9525">
              <a:noFill/>
              <a:miter lim="800000"/>
            </a:ln>
          </p:spPr>
          <p:txBody>
            <a:bodyPr/>
            <a:lstStyle/>
            <a:p>
              <a:pPr>
                <a:defRPr/>
              </a:pPr>
              <a:endParaRPr kumimoji="0" lang="zh-CN" altLang="zh-CN" sz="1800">
                <a:solidFill>
                  <a:schemeClr val="accent2"/>
                </a:solidFill>
                <a:latin typeface="Arial" pitchFamily="34" charset="0"/>
                <a:ea typeface="宋体" pitchFamily="2" charset="-122"/>
              </a:endParaRPr>
            </a:p>
          </p:txBody>
        </p:sp>
      </p:grpSp>
      <p:sp>
        <p:nvSpPr>
          <p:cNvPr id="17413" name="Rectangle 14"/>
          <p:cNvSpPr>
            <a:spLocks noGrp="1" noChangeArrowheads="1"/>
          </p:cNvSpPr>
          <p:nvPr>
            <p:ph type="title"/>
          </p:nvPr>
        </p:nvSpPr>
        <p:spPr bwMode="auto">
          <a:xfrm>
            <a:off x="457200" y="457200"/>
            <a:ext cx="8229600" cy="13716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p>
        </p:txBody>
      </p:sp>
      <p:sp>
        <p:nvSpPr>
          <p:cNvPr id="17414" name="Rectangle 15"/>
          <p:cNvSpPr>
            <a:spLocks noGrp="1" noChangeArrowheads="1"/>
          </p:cNvSpPr>
          <p:nvPr>
            <p:ph type="body" idx="1"/>
          </p:nvPr>
        </p:nvSpPr>
        <p:spPr bwMode="auto">
          <a:xfrm>
            <a:off x="457200" y="1981200"/>
            <a:ext cx="8229600" cy="3886200"/>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32464" name="Rectangle 16"/>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b" anchorCtr="0" compatLnSpc="1"/>
          <a:lstStyle>
            <a:lvl1pPr algn="l">
              <a:defRPr kumimoji="0" sz="1200">
                <a:latin typeface="+mn-lt"/>
                <a:ea typeface="宋体" pitchFamily="2"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ransition>
    <p:zoom/>
  </p:transition>
  <p:hf hdr="0" ftr="0" dt="0"/>
  <p:txStyles>
    <p:titleStyle>
      <a:lvl1pPr algn="l" rtl="0" eaLnBrk="0" fontAlgn="base" hangingPunct="0">
        <a:spcBef>
          <a:spcPct val="0"/>
        </a:spcBef>
        <a:spcAft>
          <a:spcPct val="0"/>
        </a:spcAft>
        <a:defRPr sz="44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itchFamily="34" charset="0"/>
          <a:ea typeface="宋体" pitchFamily="2" charset="-122"/>
        </a:defRPr>
      </a:lvl2pPr>
      <a:lvl3pPr algn="l" rtl="0" eaLnBrk="0" fontAlgn="base" hangingPunct="0">
        <a:spcBef>
          <a:spcPct val="0"/>
        </a:spcBef>
        <a:spcAft>
          <a:spcPct val="0"/>
        </a:spcAft>
        <a:defRPr sz="4400">
          <a:solidFill>
            <a:schemeClr val="tx1"/>
          </a:solidFill>
          <a:latin typeface="Arial" pitchFamily="34" charset="0"/>
          <a:ea typeface="宋体" pitchFamily="2" charset="-122"/>
        </a:defRPr>
      </a:lvl3pPr>
      <a:lvl4pPr algn="l" rtl="0" eaLnBrk="0" fontAlgn="base" hangingPunct="0">
        <a:spcBef>
          <a:spcPct val="0"/>
        </a:spcBef>
        <a:spcAft>
          <a:spcPct val="0"/>
        </a:spcAft>
        <a:defRPr sz="4400">
          <a:solidFill>
            <a:schemeClr val="tx1"/>
          </a:solidFill>
          <a:latin typeface="Arial" pitchFamily="34" charset="0"/>
          <a:ea typeface="宋体" pitchFamily="2" charset="-122"/>
        </a:defRPr>
      </a:lvl4pPr>
      <a:lvl5pPr algn="l" rtl="0" eaLnBrk="0" fontAlgn="base" hangingPunct="0">
        <a:spcBef>
          <a:spcPct val="0"/>
        </a:spcBef>
        <a:spcAft>
          <a:spcPct val="0"/>
        </a:spcAft>
        <a:defRPr sz="4400">
          <a:solidFill>
            <a:schemeClr val="tx1"/>
          </a:solidFill>
          <a:latin typeface="Arial" pitchFamily="34" charset="0"/>
          <a:ea typeface="宋体" pitchFamily="2" charset="-122"/>
        </a:defRPr>
      </a:lvl5pPr>
      <a:lvl6pPr marL="457200" algn="l" rtl="0" fontAlgn="base">
        <a:spcBef>
          <a:spcPct val="0"/>
        </a:spcBef>
        <a:spcAft>
          <a:spcPct val="0"/>
        </a:spcAft>
        <a:defRPr sz="4400">
          <a:solidFill>
            <a:schemeClr val="tx1"/>
          </a:solidFill>
          <a:latin typeface="Arial" pitchFamily="34" charset="0"/>
          <a:ea typeface="宋体" pitchFamily="2" charset="-122"/>
        </a:defRPr>
      </a:lvl6pPr>
      <a:lvl7pPr marL="914400" algn="l" rtl="0" fontAlgn="base">
        <a:spcBef>
          <a:spcPct val="0"/>
        </a:spcBef>
        <a:spcAft>
          <a:spcPct val="0"/>
        </a:spcAft>
        <a:defRPr sz="4400">
          <a:solidFill>
            <a:schemeClr val="tx1"/>
          </a:solidFill>
          <a:latin typeface="Arial" pitchFamily="34" charset="0"/>
          <a:ea typeface="宋体" pitchFamily="2" charset="-122"/>
        </a:defRPr>
      </a:lvl7pPr>
      <a:lvl8pPr marL="1371600" algn="l" rtl="0" fontAlgn="base">
        <a:spcBef>
          <a:spcPct val="0"/>
        </a:spcBef>
        <a:spcAft>
          <a:spcPct val="0"/>
        </a:spcAft>
        <a:defRPr sz="4400">
          <a:solidFill>
            <a:schemeClr val="tx1"/>
          </a:solidFill>
          <a:latin typeface="Arial" pitchFamily="34" charset="0"/>
          <a:ea typeface="宋体" pitchFamily="2" charset="-122"/>
        </a:defRPr>
      </a:lvl8pPr>
      <a:lvl9pPr marL="1828800" algn="l" rtl="0" fontAlgn="base">
        <a:spcBef>
          <a:spcPct val="0"/>
        </a:spcBef>
        <a:spcAft>
          <a:spcPct val="0"/>
        </a:spcAft>
        <a:defRPr sz="4400">
          <a:solidFill>
            <a:schemeClr val="tx1"/>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lr>
          <a:schemeClr val="bg2"/>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itchFamily="2" charset="2"/>
        <a:buChar char="¨"/>
        <a:defRPr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Font typeface="Wingdings" pitchFamily="2" charset="2"/>
        <a:buChar char="§"/>
        <a:defRPr sz="2000">
          <a:solidFill>
            <a:schemeClr val="tx1"/>
          </a:solidFill>
          <a:latin typeface="+mn-lt"/>
          <a:ea typeface="+mn-ea"/>
        </a:defRPr>
      </a:lvl5pPr>
      <a:lvl6pPr marL="25146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6pPr>
      <a:lvl7pPr marL="29718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7pPr>
      <a:lvl8pPr marL="34290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8pPr>
      <a:lvl9pPr marL="3886200" indent="-228600" algn="l" rtl="0" fontAlgn="base">
        <a:spcBef>
          <a:spcPct val="20000"/>
        </a:spcBef>
        <a:spcAft>
          <a:spcPct val="0"/>
        </a:spcAft>
        <a:buClr>
          <a:schemeClr val="bg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rsh@ouc.edu.cn"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7.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1.jpe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30446;&#24405;.ppt" TargetMode="External"/><Relationship Id="rId7" Type="http://schemas.openxmlformats.org/officeDocument/2006/relationships/image" Target="../media/image53.png"/><Relationship Id="rId2" Type="http://schemas.openxmlformats.org/officeDocument/2006/relationships/image" Target="../media/image49.jpeg"/><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55.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6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灯片编号占位符 5"/>
          <p:cNvSpPr>
            <a:spLocks noGrp="1"/>
          </p:cNvSpPr>
          <p:nvPr>
            <p:ph type="sldNum" sz="quarter" idx="12"/>
          </p:nvPr>
        </p:nvSpPr>
        <p:spPr>
          <a:noFill/>
        </p:spPr>
        <p:txBody>
          <a:bodyPr/>
          <a:lstStyle/>
          <a:p>
            <a:fld id="{D3568836-E72F-4065-8B37-942B7353FFA5}" type="slidenum">
              <a:rPr lang="en-US" altLang="zh-CN" smtClean="0">
                <a:ea typeface="宋体" charset="-122"/>
              </a:rPr>
              <a:t>1</a:t>
            </a:fld>
            <a:endParaRPr lang="en-US" altLang="zh-CN" smtClean="0">
              <a:ea typeface="宋体" charset="-122"/>
            </a:endParaRPr>
          </a:p>
        </p:txBody>
      </p:sp>
      <p:sp>
        <p:nvSpPr>
          <p:cNvPr id="31746" name="Rectangle 2"/>
          <p:cNvSpPr>
            <a:spLocks noGrp="1" noChangeArrowheads="1"/>
          </p:cNvSpPr>
          <p:nvPr>
            <p:ph type="title"/>
          </p:nvPr>
        </p:nvSpPr>
        <p:spPr>
          <a:xfrm>
            <a:off x="979170" y="146685"/>
            <a:ext cx="7772400" cy="717550"/>
          </a:xfrm>
        </p:spPr>
        <p:txBody>
          <a:bodyPr/>
          <a:lstStyle/>
          <a:p>
            <a:pPr algn="ctr" eaLnBrk="1" hangingPunct="1"/>
            <a:r>
              <a:rPr lang="zh-CN" altLang="en-US" sz="4000" b="1" i="0" smtClean="0">
                <a:solidFill>
                  <a:schemeClr val="tx1"/>
                </a:solidFill>
              </a:rPr>
              <a:t>课程简介</a:t>
            </a:r>
          </a:p>
        </p:txBody>
      </p:sp>
      <p:sp>
        <p:nvSpPr>
          <p:cNvPr id="31747" name="Rectangle 3"/>
          <p:cNvSpPr>
            <a:spLocks noGrp="1" noChangeArrowheads="1"/>
          </p:cNvSpPr>
          <p:nvPr>
            <p:ph type="body" idx="1"/>
          </p:nvPr>
        </p:nvSpPr>
        <p:spPr>
          <a:xfrm>
            <a:off x="685800" y="1679893"/>
            <a:ext cx="7772400" cy="4876800"/>
          </a:xfrm>
        </p:spPr>
        <p:txBody>
          <a:bodyPr/>
          <a:lstStyle/>
          <a:p>
            <a:pPr eaLnBrk="1" hangingPunct="1"/>
            <a:r>
              <a:rPr lang="zh-CN" altLang="en-US" dirty="0" smtClean="0"/>
              <a:t>课程名称：</a:t>
            </a:r>
            <a:r>
              <a:rPr lang="zh-CN" altLang="en-US" b="1" dirty="0" smtClean="0"/>
              <a:t>微机原理及单片机应用</a:t>
            </a:r>
          </a:p>
          <a:p>
            <a:pPr eaLnBrk="1" hangingPunct="1"/>
            <a:r>
              <a:rPr lang="zh-CN" altLang="en-US" dirty="0" smtClean="0"/>
              <a:t>教师：荣生辉</a:t>
            </a:r>
          </a:p>
          <a:p>
            <a:pPr eaLnBrk="1" hangingPunct="1">
              <a:buFontTx/>
              <a:buNone/>
            </a:pPr>
            <a:r>
              <a:rPr lang="zh-CN" altLang="en-US" dirty="0" smtClean="0"/>
              <a:t>邮箱：</a:t>
            </a:r>
            <a:r>
              <a:rPr lang="en-US" altLang="zh-CN" b="1" dirty="0" err="1" smtClean="0">
                <a:solidFill>
                  <a:srgbClr val="0033CC"/>
                </a:solidFill>
                <a:latin typeface="Times New Roman" panose="02020603050405020304" pitchFamily="18" charset="0"/>
                <a:cs typeface="Times New Roman" panose="02020603050405020304" pitchFamily="18" charset="0"/>
                <a:hlinkClick r:id="rId2"/>
              </a:rPr>
              <a:t>rsh@ouc.edu.cn</a:t>
            </a:r>
            <a:endParaRPr lang="en-US" altLang="zh-CN" b="1" dirty="0" smtClean="0">
              <a:solidFill>
                <a:srgbClr val="0033CC"/>
              </a:solidFill>
              <a:latin typeface="Times New Roman" panose="02020603050405020304" pitchFamily="18" charset="0"/>
              <a:cs typeface="Times New Roman" panose="02020603050405020304" pitchFamily="18" charset="0"/>
            </a:endParaRPr>
          </a:p>
          <a:p>
            <a:pPr eaLnBrk="1" hangingPunct="1">
              <a:buFontTx/>
              <a:buNone/>
            </a:pPr>
            <a:r>
              <a:rPr lang="zh-CN" altLang="en-US" dirty="0" smtClean="0"/>
              <a:t>办公室：信息学院南楼</a:t>
            </a:r>
            <a:r>
              <a:rPr lang="en-US" altLang="zh-CN" dirty="0" err="1" smtClean="0"/>
              <a:t>A212</a:t>
            </a:r>
            <a:endParaRPr lang="en-US" altLang="zh-CN" dirty="0" smtClean="0"/>
          </a:p>
          <a:p>
            <a:pPr eaLnBrk="1" hangingPunct="1">
              <a:buFontTx/>
              <a:buNone/>
            </a:pPr>
            <a:endParaRPr lang="en-US" altLang="zh-CN" dirty="0" smtClean="0"/>
          </a:p>
          <a:p>
            <a:pPr eaLnBrk="1" hangingPunct="1">
              <a:buFontTx/>
              <a:buNone/>
            </a:pPr>
            <a:r>
              <a:rPr lang="zh-CN" altLang="en-US" dirty="0" smtClean="0"/>
              <a:t>课程主页：</a:t>
            </a:r>
            <a:endParaRPr lang="en-US" altLang="zh-CN" dirty="0" smtClean="0"/>
          </a:p>
          <a:p>
            <a:pPr eaLnBrk="1" hangingPunct="1">
              <a:buFontTx/>
              <a:buNone/>
            </a:pPr>
            <a:r>
              <a:rPr lang="en-AU" altLang="zh-CN" sz="2800" b="1" dirty="0" smtClean="0">
                <a:solidFill>
                  <a:srgbClr val="0033CC"/>
                </a:solidFill>
                <a:latin typeface="Times New Roman" panose="02020603050405020304" pitchFamily="18" charset="0"/>
                <a:cs typeface="Times New Roman" panose="02020603050405020304" pitchFamily="18" charset="0"/>
              </a:rPr>
              <a:t>     https</a:t>
            </a:r>
            <a:r>
              <a:rPr lang="en-AU" altLang="zh-CN" sz="2800" b="1" dirty="0">
                <a:solidFill>
                  <a:srgbClr val="0033CC"/>
                </a:solidFill>
                <a:latin typeface="Times New Roman" panose="02020603050405020304" pitchFamily="18" charset="0"/>
                <a:cs typeface="Times New Roman" panose="02020603050405020304" pitchFamily="18" charset="0"/>
              </a:rPr>
              <a:t>://</a:t>
            </a:r>
            <a:r>
              <a:rPr lang="en-AU" altLang="zh-CN" sz="2800" b="1" dirty="0" err="1">
                <a:solidFill>
                  <a:srgbClr val="0033CC"/>
                </a:solidFill>
                <a:latin typeface="Times New Roman" panose="02020603050405020304" pitchFamily="18" charset="0"/>
                <a:cs typeface="Times New Roman" panose="02020603050405020304" pitchFamily="18" charset="0"/>
              </a:rPr>
              <a:t>github.com</a:t>
            </a:r>
            <a:r>
              <a:rPr lang="en-AU" altLang="zh-CN" sz="2800" b="1" dirty="0">
                <a:solidFill>
                  <a:srgbClr val="0033CC"/>
                </a:solidFill>
                <a:latin typeface="Times New Roman" panose="02020603050405020304" pitchFamily="18" charset="0"/>
                <a:cs typeface="Times New Roman" panose="02020603050405020304" pitchFamily="18" charset="0"/>
              </a:rPr>
              <a:t>/</a:t>
            </a:r>
            <a:r>
              <a:rPr lang="en-AU" altLang="zh-CN" sz="2800" b="1" dirty="0" err="1">
                <a:solidFill>
                  <a:srgbClr val="0033CC"/>
                </a:solidFill>
                <a:latin typeface="Times New Roman" panose="02020603050405020304" pitchFamily="18" charset="0"/>
                <a:cs typeface="Times New Roman" panose="02020603050405020304" pitchFamily="18" charset="0"/>
              </a:rPr>
              <a:t>rshouc</a:t>
            </a:r>
            <a:r>
              <a:rPr lang="en-AU" altLang="zh-CN" sz="2800" b="1" dirty="0">
                <a:solidFill>
                  <a:srgbClr val="0033CC"/>
                </a:solidFill>
                <a:latin typeface="Times New Roman" panose="02020603050405020304" pitchFamily="18" charset="0"/>
                <a:cs typeface="Times New Roman" panose="02020603050405020304" pitchFamily="18" charset="0"/>
              </a:rPr>
              <a:t>/Microcomputer</a:t>
            </a:r>
            <a:endParaRPr lang="zh-CN" altLang="en-US" sz="2800" b="1" dirty="0" smtClean="0">
              <a:solidFill>
                <a:srgbClr val="0033CC"/>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19530" y="490220"/>
            <a:ext cx="7772400" cy="687705"/>
          </a:xfrm>
        </p:spPr>
        <p:txBody>
          <a:bodyPr/>
          <a:lstStyle/>
          <a:p>
            <a:pPr algn="ctr"/>
            <a:r>
              <a:rPr lang="zh-CN" altLang="en-US" i="0">
                <a:solidFill>
                  <a:schemeClr val="tx1"/>
                </a:solidFill>
                <a:sym typeface="+mn-ea"/>
              </a:rPr>
              <a:t>如何学好这门课？</a:t>
            </a:r>
          </a:p>
          <a:p>
            <a:endParaRPr lang="zh-CN" altLang="en-US" i="0">
              <a:solidFill>
                <a:schemeClr val="tx1"/>
              </a:solidFill>
              <a:sym typeface="+mn-ea"/>
            </a:endParaRPr>
          </a:p>
        </p:txBody>
      </p:sp>
      <p:sp>
        <p:nvSpPr>
          <p:cNvPr id="3" name="内容占位符 2"/>
          <p:cNvSpPr>
            <a:spLocks noGrp="1"/>
          </p:cNvSpPr>
          <p:nvPr>
            <p:ph idx="1"/>
          </p:nvPr>
        </p:nvSpPr>
        <p:spPr>
          <a:xfrm>
            <a:off x="715645" y="2444115"/>
            <a:ext cx="7772400" cy="876935"/>
          </a:xfrm>
        </p:spPr>
        <p:txBody>
          <a:bodyPr/>
          <a:lstStyle/>
          <a:p>
            <a:r>
              <a:rPr lang="zh-CN" altLang="en-US" dirty="0"/>
              <a:t>多读书，多交流，多练习，多讨论</a:t>
            </a:r>
          </a:p>
        </p:txBody>
      </p:sp>
      <p:sp>
        <p:nvSpPr>
          <p:cNvPr id="4" name="灯片编号占位符 3"/>
          <p:cNvSpPr>
            <a:spLocks noGrp="1"/>
          </p:cNvSpPr>
          <p:nvPr>
            <p:ph type="sldNum" sz="quarter" idx="12"/>
          </p:nvPr>
        </p:nvSpPr>
        <p:spPr/>
        <p:txBody>
          <a:bodyPr/>
          <a:lstStyle/>
          <a:p>
            <a:pPr>
              <a:defRPr/>
            </a:pPr>
            <a:fld id="{402A6024-698E-4E53-8410-79FB5AAD454C}" type="slidenum">
              <a:rPr lang="en-US" altLang="zh-CN"/>
              <a:t>10</a:t>
            </a:fld>
            <a:endParaRPr lang="en-US" altLang="zh-CN"/>
          </a:p>
        </p:txBody>
      </p:sp>
    </p:spTree>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灯片编号占位符 5"/>
          <p:cNvSpPr>
            <a:spLocks noGrp="1"/>
          </p:cNvSpPr>
          <p:nvPr>
            <p:ph type="sldNum" sz="quarter" idx="12"/>
          </p:nvPr>
        </p:nvSpPr>
        <p:spPr>
          <a:noFill/>
        </p:spPr>
        <p:txBody>
          <a:bodyPr/>
          <a:lstStyle/>
          <a:p>
            <a:fld id="{249B1A6C-4408-4E42-A46D-9173E59C701E}" type="slidenum">
              <a:rPr lang="en-US" altLang="zh-CN" smtClean="0">
                <a:ea typeface="宋体" charset="-122"/>
              </a:rPr>
              <a:t>100</a:t>
            </a:fld>
            <a:endParaRPr lang="en-US" altLang="zh-CN" smtClean="0">
              <a:ea typeface="宋体" charset="-122"/>
            </a:endParaRPr>
          </a:p>
        </p:txBody>
      </p:sp>
      <p:sp>
        <p:nvSpPr>
          <p:cNvPr id="112642" name="Rectangle 3"/>
          <p:cNvSpPr>
            <a:spLocks noGrp="1" noChangeArrowheads="1"/>
          </p:cNvSpPr>
          <p:nvPr>
            <p:ph type="body" idx="1"/>
          </p:nvPr>
        </p:nvSpPr>
        <p:spPr>
          <a:xfrm>
            <a:off x="423863" y="1382713"/>
            <a:ext cx="8424862" cy="5219700"/>
          </a:xfrm>
        </p:spPr>
        <p:txBody>
          <a:bodyPr/>
          <a:lstStyle/>
          <a:p>
            <a:pPr eaLnBrk="1" hangingPunct="1">
              <a:lnSpc>
                <a:spcPct val="125000"/>
              </a:lnSpc>
              <a:spcBef>
                <a:spcPct val="15000"/>
              </a:spcBef>
            </a:pPr>
            <a:r>
              <a:rPr lang="zh-CN" altLang="en-US" sz="2800" smtClean="0"/>
              <a:t>采用</a:t>
            </a:r>
            <a:r>
              <a:rPr lang="en-US" altLang="zh-CN" sz="2800" smtClean="0"/>
              <a:t>7</a:t>
            </a:r>
            <a:r>
              <a:rPr lang="zh-CN" altLang="en-US" sz="2800" smtClean="0"/>
              <a:t>位二进制代码对字符进行编码</a:t>
            </a:r>
          </a:p>
          <a:p>
            <a:pPr eaLnBrk="1" hangingPunct="1">
              <a:lnSpc>
                <a:spcPct val="125000"/>
              </a:lnSpc>
              <a:spcBef>
                <a:spcPct val="15000"/>
              </a:spcBef>
            </a:pPr>
            <a:r>
              <a:rPr lang="zh-CN" altLang="en-US" sz="2800" smtClean="0"/>
              <a:t>数字</a:t>
            </a:r>
            <a:r>
              <a:rPr lang="en-US" altLang="zh-CN" sz="2800" smtClean="0"/>
              <a:t>0~9</a:t>
            </a:r>
            <a:r>
              <a:rPr lang="zh-CN" altLang="en-US" sz="2800" smtClean="0"/>
              <a:t>的编码是</a:t>
            </a:r>
            <a:r>
              <a:rPr lang="en-US" altLang="zh-CN" sz="2800" smtClean="0"/>
              <a:t>0110000~0111001</a:t>
            </a:r>
            <a:r>
              <a:rPr lang="zh-CN" altLang="en-US" sz="2800" smtClean="0"/>
              <a:t>，它们的高</a:t>
            </a:r>
            <a:r>
              <a:rPr lang="en-US" altLang="zh-CN" sz="2800" smtClean="0"/>
              <a:t>3</a:t>
            </a:r>
            <a:r>
              <a:rPr lang="zh-CN" altLang="en-US" sz="2800" smtClean="0"/>
              <a:t>位均是</a:t>
            </a:r>
            <a:r>
              <a:rPr lang="en-US" altLang="zh-CN" sz="2800" smtClean="0"/>
              <a:t>011</a:t>
            </a:r>
            <a:r>
              <a:rPr lang="zh-CN" altLang="en-US" sz="2800" smtClean="0"/>
              <a:t>，后</a:t>
            </a:r>
            <a:r>
              <a:rPr lang="en-US" altLang="zh-CN" sz="2800" smtClean="0"/>
              <a:t>4</a:t>
            </a:r>
            <a:r>
              <a:rPr lang="zh-CN" altLang="en-US" sz="2800" smtClean="0"/>
              <a:t>位正好与其对应的二进制代码（</a:t>
            </a:r>
            <a:r>
              <a:rPr lang="en-US" altLang="zh-CN" sz="2800" smtClean="0"/>
              <a:t>BCD</a:t>
            </a:r>
            <a:r>
              <a:rPr lang="zh-CN" altLang="en-US" sz="2800" smtClean="0"/>
              <a:t>码）相符。</a:t>
            </a:r>
            <a:endParaRPr lang="zh-CN" altLang="en-US" sz="2800" b="1" smtClean="0"/>
          </a:p>
          <a:p>
            <a:pPr eaLnBrk="1" hangingPunct="1">
              <a:lnSpc>
                <a:spcPct val="125000"/>
              </a:lnSpc>
              <a:spcBef>
                <a:spcPct val="15000"/>
              </a:spcBef>
            </a:pPr>
            <a:r>
              <a:rPr lang="zh-CN" altLang="en-US" sz="2800" smtClean="0"/>
              <a:t>英文字母</a:t>
            </a:r>
            <a:r>
              <a:rPr lang="en-US" altLang="zh-CN" sz="2800" smtClean="0"/>
              <a:t>A~Z</a:t>
            </a:r>
            <a:r>
              <a:rPr lang="zh-CN" altLang="en-US" sz="2800" smtClean="0"/>
              <a:t>的</a:t>
            </a:r>
            <a:r>
              <a:rPr lang="en-US" altLang="zh-CN" sz="2800" smtClean="0"/>
              <a:t>ASCII</a:t>
            </a:r>
            <a:r>
              <a:rPr lang="zh-CN" altLang="en-US" sz="2800" smtClean="0"/>
              <a:t>码从</a:t>
            </a:r>
            <a:r>
              <a:rPr lang="en-US" altLang="zh-CN" sz="2800" smtClean="0"/>
              <a:t>1000001</a:t>
            </a:r>
            <a:r>
              <a:rPr lang="zh-CN" altLang="en-US" sz="2800" smtClean="0"/>
              <a:t>（</a:t>
            </a:r>
            <a:r>
              <a:rPr lang="en-US" altLang="zh-CN" sz="2800" smtClean="0"/>
              <a:t>41H</a:t>
            </a:r>
            <a:r>
              <a:rPr lang="zh-CN" altLang="en-US" sz="2800" smtClean="0"/>
              <a:t>）开始顺序递增，字母</a:t>
            </a:r>
            <a:r>
              <a:rPr lang="en-US" altLang="zh-CN" sz="2800" smtClean="0"/>
              <a:t>a~z</a:t>
            </a:r>
            <a:r>
              <a:rPr lang="zh-CN" altLang="en-US" sz="2800" smtClean="0"/>
              <a:t>的</a:t>
            </a:r>
            <a:r>
              <a:rPr lang="en-US" altLang="zh-CN" sz="2800" smtClean="0"/>
              <a:t>ASCII</a:t>
            </a:r>
            <a:r>
              <a:rPr lang="zh-CN" altLang="en-US" sz="2800" smtClean="0"/>
              <a:t>码从</a:t>
            </a:r>
            <a:r>
              <a:rPr lang="en-US" altLang="zh-CN" sz="2800" smtClean="0"/>
              <a:t>1100001</a:t>
            </a:r>
            <a:r>
              <a:rPr lang="zh-CN" altLang="en-US" sz="2800" smtClean="0"/>
              <a:t>（</a:t>
            </a:r>
            <a:r>
              <a:rPr lang="en-US" altLang="zh-CN" sz="2800" smtClean="0"/>
              <a:t>61H</a:t>
            </a:r>
            <a:r>
              <a:rPr lang="zh-CN" altLang="en-US" sz="2800" smtClean="0"/>
              <a:t>）开始顺序递增，这样的排列对信息检索十分有利。</a:t>
            </a:r>
          </a:p>
          <a:p>
            <a:pPr eaLnBrk="1" hangingPunct="1">
              <a:lnSpc>
                <a:spcPct val="125000"/>
              </a:lnSpc>
              <a:spcBef>
                <a:spcPct val="15000"/>
              </a:spcBef>
            </a:pPr>
            <a:r>
              <a:rPr lang="zh-CN" altLang="en-US" sz="2800" smtClean="0"/>
              <a:t>最高位通常总为</a:t>
            </a:r>
            <a:r>
              <a:rPr lang="en-US" altLang="zh-CN" sz="2800" smtClean="0"/>
              <a:t>0</a:t>
            </a:r>
            <a:r>
              <a:rPr lang="zh-CN" altLang="en-US" sz="2800" smtClean="0"/>
              <a:t>，有时也用作奇偶校验位。</a:t>
            </a:r>
          </a:p>
        </p:txBody>
      </p:sp>
      <p:sp>
        <p:nvSpPr>
          <p:cNvPr id="112643" name="Rectangle 6"/>
          <p:cNvSpPr>
            <a:spLocks noGrp="1" noChangeArrowheads="1"/>
          </p:cNvSpPr>
          <p:nvPr>
            <p:ph type="title"/>
          </p:nvPr>
        </p:nvSpPr>
        <p:spPr>
          <a:xfrm>
            <a:off x="1044575" y="219075"/>
            <a:ext cx="7772400" cy="736600"/>
          </a:xfrm>
        </p:spPr>
        <p:txBody>
          <a:bodyPr/>
          <a:lstStyle/>
          <a:p>
            <a:pPr algn="ctr" eaLnBrk="1" hangingPunct="1"/>
            <a:r>
              <a:rPr lang="en-US" altLang="zh-CN" sz="3200" b="1" i="0" smtClean="0">
                <a:solidFill>
                  <a:schemeClr val="tx1"/>
                </a:solidFill>
              </a:rPr>
              <a:t>ASCII</a:t>
            </a:r>
            <a:r>
              <a:rPr lang="zh-CN" altLang="en-US" sz="3200" b="1" i="0" smtClean="0">
                <a:solidFill>
                  <a:schemeClr val="tx1"/>
                </a:solidFill>
              </a:rPr>
              <a:t>码</a:t>
            </a:r>
            <a:r>
              <a:rPr lang="en-US" altLang="zh-CN" sz="3200" b="1" i="0" smtClean="0">
                <a:solidFill>
                  <a:schemeClr val="tx1"/>
                </a:solidFill>
              </a:rPr>
              <a:t>—</a:t>
            </a:r>
            <a:r>
              <a:rPr lang="zh-CN" altLang="en-US" sz="3200" b="1" i="0" smtClean="0">
                <a:solidFill>
                  <a:schemeClr val="tx1"/>
                </a:solidFill>
              </a:rPr>
              <a:t>美国标准信息交换代码</a:t>
            </a: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灯片编号占位符 5"/>
          <p:cNvSpPr>
            <a:spLocks noGrp="1"/>
          </p:cNvSpPr>
          <p:nvPr>
            <p:ph type="sldNum" sz="quarter" idx="12"/>
          </p:nvPr>
        </p:nvSpPr>
        <p:spPr>
          <a:noFill/>
        </p:spPr>
        <p:txBody>
          <a:bodyPr/>
          <a:lstStyle/>
          <a:p>
            <a:fld id="{B65D6F4D-ED3A-417B-AA56-B7C5010D6325}" type="slidenum">
              <a:rPr lang="en-US" altLang="zh-CN" smtClean="0">
                <a:ea typeface="宋体" charset="-122"/>
              </a:rPr>
              <a:t>101</a:t>
            </a:fld>
            <a:endParaRPr lang="en-US" altLang="zh-CN" smtClean="0">
              <a:ea typeface="宋体" charset="-122"/>
            </a:endParaRPr>
          </a:p>
        </p:txBody>
      </p:sp>
      <p:sp>
        <p:nvSpPr>
          <p:cNvPr id="113666" name="Rectangle 2"/>
          <p:cNvSpPr>
            <a:spLocks noGrp="1" noChangeArrowheads="1"/>
          </p:cNvSpPr>
          <p:nvPr>
            <p:ph type="title"/>
          </p:nvPr>
        </p:nvSpPr>
        <p:spPr>
          <a:xfrm>
            <a:off x="1443038" y="381000"/>
            <a:ext cx="5862637" cy="333375"/>
          </a:xfrm>
        </p:spPr>
        <p:txBody>
          <a:bodyPr/>
          <a:lstStyle/>
          <a:p>
            <a:pPr algn="ctr" eaLnBrk="1" hangingPunct="1"/>
            <a:r>
              <a:rPr lang="en-US" altLang="zh-CN" sz="3200" b="1" i="0" smtClean="0">
                <a:solidFill>
                  <a:schemeClr val="tx1"/>
                </a:solidFill>
              </a:rPr>
              <a:t>ASCII </a:t>
            </a:r>
            <a:r>
              <a:rPr lang="zh-CN" altLang="en-US" sz="3200" b="1" i="0" smtClean="0">
                <a:solidFill>
                  <a:schemeClr val="tx1"/>
                </a:solidFill>
              </a:rPr>
              <a:t>码表</a:t>
            </a:r>
            <a:r>
              <a:rPr kumimoji="0" lang="zh-CN" altLang="en-US" sz="3200" b="1" i="0" smtClean="0">
                <a:solidFill>
                  <a:schemeClr val="tx1"/>
                </a:solidFill>
              </a:rPr>
              <a:t>控制符号的定义</a:t>
            </a:r>
          </a:p>
        </p:txBody>
      </p:sp>
      <p:sp>
        <p:nvSpPr>
          <p:cNvPr id="113667" name="Text Box 186"/>
          <p:cNvSpPr txBox="1">
            <a:spLocks noChangeArrowheads="1"/>
          </p:cNvSpPr>
          <p:nvPr/>
        </p:nvSpPr>
        <p:spPr bwMode="auto">
          <a:xfrm>
            <a:off x="2757488" y="1397000"/>
            <a:ext cx="1676400" cy="5084763"/>
          </a:xfrm>
          <a:prstGeom prst="rect">
            <a:avLst/>
          </a:prstGeom>
          <a:noFill/>
          <a:ln w="9525">
            <a:noFill/>
            <a:miter lim="800000"/>
          </a:ln>
        </p:spPr>
        <p:txBody>
          <a:bodyPr>
            <a:spAutoFit/>
          </a:bodyPr>
          <a:lstStyle/>
          <a:p>
            <a:pPr>
              <a:lnSpc>
                <a:spcPct val="120000"/>
              </a:lnSpc>
            </a:pPr>
            <a:r>
              <a:rPr kumimoji="0" lang="en-US" altLang="zh-CN" sz="1600" b="1">
                <a:solidFill>
                  <a:srgbClr val="000000"/>
                </a:solidFill>
              </a:rPr>
              <a:t>NUL </a:t>
            </a:r>
            <a:r>
              <a:rPr kumimoji="0" lang="zh-CN" altLang="en-US" sz="1600" b="1">
                <a:solidFill>
                  <a:srgbClr val="000000"/>
                </a:solidFill>
              </a:rPr>
              <a:t>空</a:t>
            </a:r>
          </a:p>
          <a:p>
            <a:pPr eaLnBrk="0" hangingPunct="0">
              <a:lnSpc>
                <a:spcPct val="120000"/>
              </a:lnSpc>
            </a:pPr>
            <a:r>
              <a:rPr kumimoji="0" lang="en-US" altLang="zh-CN" sz="1600" b="1">
                <a:solidFill>
                  <a:srgbClr val="000000"/>
                </a:solidFill>
              </a:rPr>
              <a:t>SOH </a:t>
            </a:r>
            <a:r>
              <a:rPr kumimoji="0" lang="zh-CN" altLang="en-US" sz="1600" b="1">
                <a:solidFill>
                  <a:srgbClr val="000000"/>
                </a:solidFill>
              </a:rPr>
              <a:t>标题开始</a:t>
            </a:r>
          </a:p>
          <a:p>
            <a:pPr eaLnBrk="0" hangingPunct="0">
              <a:lnSpc>
                <a:spcPct val="120000"/>
              </a:lnSpc>
            </a:pPr>
            <a:r>
              <a:rPr kumimoji="0" lang="en-US" altLang="zh-CN" sz="1600" b="1">
                <a:solidFill>
                  <a:srgbClr val="000000"/>
                </a:solidFill>
              </a:rPr>
              <a:t>STX </a:t>
            </a:r>
            <a:r>
              <a:rPr kumimoji="0" lang="zh-CN" altLang="en-US" sz="1600" b="1">
                <a:solidFill>
                  <a:srgbClr val="000000"/>
                </a:solidFill>
              </a:rPr>
              <a:t>正文结束</a:t>
            </a:r>
          </a:p>
          <a:p>
            <a:pPr eaLnBrk="0" hangingPunct="0">
              <a:lnSpc>
                <a:spcPct val="120000"/>
              </a:lnSpc>
            </a:pPr>
            <a:r>
              <a:rPr kumimoji="0" lang="en-US" altLang="zh-CN" sz="1600" b="1">
                <a:solidFill>
                  <a:srgbClr val="000000"/>
                </a:solidFill>
                <a:sym typeface="Symbol" pitchFamily="18" charset="2"/>
              </a:rPr>
              <a:t>ETX </a:t>
            </a:r>
            <a:r>
              <a:rPr kumimoji="0" lang="zh-CN" altLang="en-US" sz="1600" b="1">
                <a:solidFill>
                  <a:srgbClr val="000000"/>
                </a:solidFill>
                <a:sym typeface="Symbol" pitchFamily="18" charset="2"/>
              </a:rPr>
              <a:t>本</a:t>
            </a:r>
            <a:r>
              <a:rPr kumimoji="0" lang="zh-CN" altLang="en-US" sz="1600" b="1">
                <a:solidFill>
                  <a:srgbClr val="000000"/>
                </a:solidFill>
              </a:rPr>
              <a:t>文结束</a:t>
            </a:r>
            <a:endParaRPr kumimoji="0" lang="zh-CN" altLang="en-US" sz="1600" b="1">
              <a:solidFill>
                <a:srgbClr val="000000"/>
              </a:solidFill>
              <a:sym typeface="Symbol" pitchFamily="18" charset="2"/>
            </a:endParaRPr>
          </a:p>
          <a:p>
            <a:pPr eaLnBrk="0" hangingPunct="0">
              <a:lnSpc>
                <a:spcPct val="120000"/>
              </a:lnSpc>
            </a:pPr>
            <a:r>
              <a:rPr kumimoji="0" lang="en-US" altLang="zh-CN" sz="1600" b="1">
                <a:solidFill>
                  <a:srgbClr val="000000"/>
                </a:solidFill>
              </a:rPr>
              <a:t>EOT </a:t>
            </a:r>
            <a:r>
              <a:rPr kumimoji="0" lang="zh-CN" altLang="en-US" sz="1600" b="1">
                <a:solidFill>
                  <a:srgbClr val="000000"/>
                </a:solidFill>
              </a:rPr>
              <a:t>传输结束</a:t>
            </a:r>
          </a:p>
          <a:p>
            <a:pPr eaLnBrk="0" hangingPunct="0">
              <a:lnSpc>
                <a:spcPct val="120000"/>
              </a:lnSpc>
            </a:pPr>
            <a:r>
              <a:rPr kumimoji="0" lang="en-US" altLang="zh-CN" sz="1600" b="1">
                <a:solidFill>
                  <a:srgbClr val="000000"/>
                </a:solidFill>
              </a:rPr>
              <a:t>ENQ </a:t>
            </a:r>
            <a:r>
              <a:rPr kumimoji="0" lang="zh-CN" altLang="en-US" sz="1600" b="1">
                <a:solidFill>
                  <a:srgbClr val="000000"/>
                </a:solidFill>
              </a:rPr>
              <a:t>询问</a:t>
            </a:r>
            <a:endParaRPr lang="zh-CN" altLang="en-US" sz="1600" b="1">
              <a:solidFill>
                <a:srgbClr val="000000"/>
              </a:solidFill>
            </a:endParaRPr>
          </a:p>
          <a:p>
            <a:pPr eaLnBrk="0" hangingPunct="0">
              <a:lnSpc>
                <a:spcPct val="120000"/>
              </a:lnSpc>
            </a:pPr>
            <a:r>
              <a:rPr kumimoji="0" lang="en-US" altLang="zh-CN" sz="1600" b="1">
                <a:solidFill>
                  <a:srgbClr val="000000"/>
                </a:solidFill>
              </a:rPr>
              <a:t>ACK </a:t>
            </a:r>
            <a:r>
              <a:rPr kumimoji="0" lang="zh-CN" altLang="en-US" sz="1600" b="1">
                <a:solidFill>
                  <a:srgbClr val="000000"/>
                </a:solidFill>
              </a:rPr>
              <a:t>承认</a:t>
            </a:r>
          </a:p>
          <a:p>
            <a:pPr eaLnBrk="0" hangingPunct="0">
              <a:lnSpc>
                <a:spcPct val="120000"/>
              </a:lnSpc>
            </a:pPr>
            <a:r>
              <a:rPr kumimoji="0" lang="en-US" altLang="zh-CN" sz="1600" b="1">
                <a:solidFill>
                  <a:srgbClr val="000000"/>
                </a:solidFill>
              </a:rPr>
              <a:t>BEL </a:t>
            </a:r>
            <a:r>
              <a:rPr kumimoji="0" lang="zh-CN" altLang="en-US" sz="1600" b="1">
                <a:solidFill>
                  <a:srgbClr val="000000"/>
                </a:solidFill>
              </a:rPr>
              <a:t>报警符</a:t>
            </a:r>
          </a:p>
          <a:p>
            <a:pPr eaLnBrk="0" hangingPunct="0">
              <a:lnSpc>
                <a:spcPct val="120000"/>
              </a:lnSpc>
            </a:pPr>
            <a:r>
              <a:rPr kumimoji="0" lang="en-US" altLang="zh-CN" sz="1600" b="1">
                <a:solidFill>
                  <a:srgbClr val="000000"/>
                </a:solidFill>
              </a:rPr>
              <a:t>BS  </a:t>
            </a:r>
            <a:r>
              <a:rPr kumimoji="0" lang="zh-CN" altLang="en-US" sz="1600" b="1">
                <a:solidFill>
                  <a:srgbClr val="000000"/>
                </a:solidFill>
              </a:rPr>
              <a:t>退格</a:t>
            </a:r>
          </a:p>
          <a:p>
            <a:pPr eaLnBrk="0" hangingPunct="0">
              <a:lnSpc>
                <a:spcPct val="120000"/>
              </a:lnSpc>
            </a:pPr>
            <a:r>
              <a:rPr kumimoji="0" lang="en-US" altLang="zh-CN" sz="1600" b="1">
                <a:solidFill>
                  <a:srgbClr val="000000"/>
                </a:solidFill>
              </a:rPr>
              <a:t>HT  </a:t>
            </a:r>
            <a:r>
              <a:rPr kumimoji="0" lang="zh-CN" altLang="en-US" sz="1600" b="1">
                <a:solidFill>
                  <a:srgbClr val="000000"/>
                </a:solidFill>
              </a:rPr>
              <a:t>横向列表</a:t>
            </a:r>
          </a:p>
          <a:p>
            <a:pPr eaLnBrk="0" hangingPunct="0">
              <a:lnSpc>
                <a:spcPct val="120000"/>
              </a:lnSpc>
            </a:pPr>
            <a:r>
              <a:rPr kumimoji="0" lang="en-US" altLang="zh-CN" sz="1600" b="1">
                <a:solidFill>
                  <a:srgbClr val="000000"/>
                </a:solidFill>
              </a:rPr>
              <a:t>LF  </a:t>
            </a:r>
            <a:r>
              <a:rPr kumimoji="0" lang="zh-CN" altLang="en-US" sz="1600" b="1">
                <a:solidFill>
                  <a:srgbClr val="000000"/>
                </a:solidFill>
              </a:rPr>
              <a:t>换行</a:t>
            </a:r>
          </a:p>
          <a:p>
            <a:pPr eaLnBrk="0" hangingPunct="0">
              <a:lnSpc>
                <a:spcPct val="120000"/>
              </a:lnSpc>
            </a:pPr>
            <a:r>
              <a:rPr kumimoji="0" lang="en-US" altLang="zh-CN" sz="1600" b="1">
                <a:solidFill>
                  <a:srgbClr val="000000"/>
                </a:solidFill>
              </a:rPr>
              <a:t>VT  </a:t>
            </a:r>
            <a:r>
              <a:rPr kumimoji="0" lang="zh-CN" altLang="en-US" sz="1600" b="1">
                <a:solidFill>
                  <a:srgbClr val="000000"/>
                </a:solidFill>
              </a:rPr>
              <a:t>垂直制表</a:t>
            </a:r>
          </a:p>
          <a:p>
            <a:pPr eaLnBrk="0" hangingPunct="0">
              <a:lnSpc>
                <a:spcPct val="120000"/>
              </a:lnSpc>
            </a:pPr>
            <a:r>
              <a:rPr kumimoji="0" lang="en-US" altLang="zh-CN" sz="1600" b="1">
                <a:solidFill>
                  <a:srgbClr val="000000"/>
                </a:solidFill>
              </a:rPr>
              <a:t>FF  </a:t>
            </a:r>
            <a:r>
              <a:rPr kumimoji="0" lang="zh-CN" altLang="en-US" sz="1600" b="1">
                <a:solidFill>
                  <a:srgbClr val="000000"/>
                </a:solidFill>
              </a:rPr>
              <a:t>走纸控制</a:t>
            </a:r>
          </a:p>
          <a:p>
            <a:pPr eaLnBrk="0" hangingPunct="0">
              <a:lnSpc>
                <a:spcPct val="120000"/>
              </a:lnSpc>
            </a:pPr>
            <a:r>
              <a:rPr kumimoji="0" lang="en-US" altLang="zh-CN" sz="1600" b="1">
                <a:solidFill>
                  <a:srgbClr val="000000"/>
                </a:solidFill>
              </a:rPr>
              <a:t>CR  </a:t>
            </a:r>
            <a:r>
              <a:rPr kumimoji="0" lang="zh-CN" altLang="en-US" sz="1600" b="1">
                <a:solidFill>
                  <a:srgbClr val="000000"/>
                </a:solidFill>
              </a:rPr>
              <a:t>回车</a:t>
            </a:r>
          </a:p>
          <a:p>
            <a:pPr eaLnBrk="0" hangingPunct="0">
              <a:lnSpc>
                <a:spcPct val="120000"/>
              </a:lnSpc>
            </a:pPr>
            <a:r>
              <a:rPr kumimoji="0" lang="en-US" altLang="zh-CN" sz="1600" b="1">
                <a:solidFill>
                  <a:srgbClr val="000000"/>
                </a:solidFill>
              </a:rPr>
              <a:t>SO  </a:t>
            </a:r>
            <a:r>
              <a:rPr kumimoji="0" lang="zh-CN" altLang="en-US" sz="1600" b="1">
                <a:solidFill>
                  <a:srgbClr val="000000"/>
                </a:solidFill>
              </a:rPr>
              <a:t>移位输出</a:t>
            </a:r>
          </a:p>
          <a:p>
            <a:pPr eaLnBrk="0" hangingPunct="0">
              <a:lnSpc>
                <a:spcPct val="120000"/>
              </a:lnSpc>
            </a:pPr>
            <a:r>
              <a:rPr kumimoji="0" lang="en-US" altLang="zh-CN" sz="1600" b="1">
                <a:solidFill>
                  <a:srgbClr val="000000"/>
                </a:solidFill>
              </a:rPr>
              <a:t>SI  </a:t>
            </a:r>
            <a:r>
              <a:rPr kumimoji="0" lang="zh-CN" altLang="en-US" sz="1600" b="1">
                <a:solidFill>
                  <a:srgbClr val="000000"/>
                </a:solidFill>
              </a:rPr>
              <a:t>移位输入</a:t>
            </a:r>
          </a:p>
          <a:p>
            <a:pPr eaLnBrk="0" hangingPunct="0">
              <a:lnSpc>
                <a:spcPct val="120000"/>
              </a:lnSpc>
            </a:pPr>
            <a:r>
              <a:rPr lang="en-US" altLang="zh-CN" sz="1600" b="1">
                <a:solidFill>
                  <a:srgbClr val="000000"/>
                </a:solidFill>
              </a:rPr>
              <a:t>SP  </a:t>
            </a:r>
            <a:r>
              <a:rPr lang="zh-CN" altLang="en-US" sz="1600" b="1">
                <a:solidFill>
                  <a:srgbClr val="000000"/>
                </a:solidFill>
              </a:rPr>
              <a:t>空格</a:t>
            </a:r>
          </a:p>
        </p:txBody>
      </p:sp>
      <p:sp>
        <p:nvSpPr>
          <p:cNvPr id="113668" name="Text Box 187"/>
          <p:cNvSpPr txBox="1">
            <a:spLocks noChangeArrowheads="1"/>
          </p:cNvSpPr>
          <p:nvPr/>
        </p:nvSpPr>
        <p:spPr bwMode="auto">
          <a:xfrm>
            <a:off x="4379913" y="1423988"/>
            <a:ext cx="2209800" cy="5084762"/>
          </a:xfrm>
          <a:prstGeom prst="rect">
            <a:avLst/>
          </a:prstGeom>
          <a:noFill/>
          <a:ln w="9525">
            <a:noFill/>
            <a:miter lim="800000"/>
          </a:ln>
        </p:spPr>
        <p:txBody>
          <a:bodyPr>
            <a:spAutoFit/>
          </a:bodyPr>
          <a:lstStyle/>
          <a:p>
            <a:pPr>
              <a:lnSpc>
                <a:spcPct val="120000"/>
              </a:lnSpc>
            </a:pPr>
            <a:r>
              <a:rPr kumimoji="0" lang="en-US" altLang="zh-CN" sz="1600" b="1">
                <a:solidFill>
                  <a:srgbClr val="000000"/>
                </a:solidFill>
              </a:rPr>
              <a:t>DLE  </a:t>
            </a:r>
            <a:r>
              <a:rPr kumimoji="0" lang="zh-CN" altLang="en-US" sz="1600" b="1">
                <a:solidFill>
                  <a:srgbClr val="000000"/>
                </a:solidFill>
              </a:rPr>
              <a:t>数据链换码</a:t>
            </a:r>
          </a:p>
          <a:p>
            <a:pPr>
              <a:lnSpc>
                <a:spcPct val="120000"/>
              </a:lnSpc>
            </a:pPr>
            <a:r>
              <a:rPr kumimoji="0" lang="en-US" altLang="zh-CN" sz="1600" b="1">
                <a:solidFill>
                  <a:srgbClr val="000000"/>
                </a:solidFill>
              </a:rPr>
              <a:t>DC1  </a:t>
            </a:r>
            <a:r>
              <a:rPr kumimoji="0" lang="zh-CN" altLang="en-US" sz="1600" b="1">
                <a:solidFill>
                  <a:srgbClr val="000000"/>
                </a:solidFill>
              </a:rPr>
              <a:t>设备控制</a:t>
            </a:r>
            <a:r>
              <a:rPr kumimoji="0" lang="en-US" altLang="zh-CN" sz="1600" b="1">
                <a:solidFill>
                  <a:srgbClr val="000000"/>
                </a:solidFill>
              </a:rPr>
              <a:t>1</a:t>
            </a:r>
          </a:p>
          <a:p>
            <a:pPr>
              <a:lnSpc>
                <a:spcPct val="120000"/>
              </a:lnSpc>
            </a:pPr>
            <a:r>
              <a:rPr kumimoji="0" lang="en-US" altLang="zh-CN" sz="1600" b="1">
                <a:solidFill>
                  <a:srgbClr val="000000"/>
                </a:solidFill>
              </a:rPr>
              <a:t>DC2  </a:t>
            </a:r>
            <a:r>
              <a:rPr kumimoji="0" lang="zh-CN" altLang="en-US" sz="1600" b="1">
                <a:solidFill>
                  <a:srgbClr val="000000"/>
                </a:solidFill>
              </a:rPr>
              <a:t>设备控制</a:t>
            </a:r>
            <a:r>
              <a:rPr kumimoji="0" lang="en-US" altLang="zh-CN" sz="1600" b="1">
                <a:solidFill>
                  <a:srgbClr val="000000"/>
                </a:solidFill>
              </a:rPr>
              <a:t>2</a:t>
            </a:r>
          </a:p>
          <a:p>
            <a:pPr>
              <a:lnSpc>
                <a:spcPct val="120000"/>
              </a:lnSpc>
            </a:pPr>
            <a:r>
              <a:rPr kumimoji="0" lang="en-US" altLang="zh-CN" sz="1600" b="1">
                <a:solidFill>
                  <a:srgbClr val="000000"/>
                </a:solidFill>
              </a:rPr>
              <a:t>DC3  </a:t>
            </a:r>
            <a:r>
              <a:rPr kumimoji="0" lang="zh-CN" altLang="en-US" sz="1600" b="1">
                <a:solidFill>
                  <a:srgbClr val="000000"/>
                </a:solidFill>
              </a:rPr>
              <a:t>设备控制</a:t>
            </a:r>
            <a:r>
              <a:rPr kumimoji="0" lang="en-US" altLang="zh-CN" sz="1600" b="1">
                <a:solidFill>
                  <a:srgbClr val="000000"/>
                </a:solidFill>
              </a:rPr>
              <a:t>3</a:t>
            </a:r>
          </a:p>
          <a:p>
            <a:pPr>
              <a:lnSpc>
                <a:spcPct val="120000"/>
              </a:lnSpc>
            </a:pPr>
            <a:r>
              <a:rPr kumimoji="0" lang="en-US" altLang="zh-CN" sz="1600" b="1">
                <a:solidFill>
                  <a:srgbClr val="000000"/>
                </a:solidFill>
              </a:rPr>
              <a:t>DC4  </a:t>
            </a:r>
            <a:r>
              <a:rPr kumimoji="0" lang="zh-CN" altLang="en-US" sz="1600" b="1">
                <a:solidFill>
                  <a:srgbClr val="000000"/>
                </a:solidFill>
              </a:rPr>
              <a:t>设备控制</a:t>
            </a:r>
            <a:r>
              <a:rPr kumimoji="0" lang="en-US" altLang="zh-CN" sz="1600" b="1">
                <a:solidFill>
                  <a:srgbClr val="000000"/>
                </a:solidFill>
              </a:rPr>
              <a:t>4</a:t>
            </a:r>
          </a:p>
          <a:p>
            <a:pPr>
              <a:lnSpc>
                <a:spcPct val="120000"/>
              </a:lnSpc>
            </a:pPr>
            <a:r>
              <a:rPr kumimoji="0" lang="en-US" altLang="zh-CN" sz="1600" b="1">
                <a:solidFill>
                  <a:srgbClr val="000000"/>
                </a:solidFill>
              </a:rPr>
              <a:t>NAK </a:t>
            </a:r>
            <a:r>
              <a:rPr kumimoji="0" lang="zh-CN" altLang="en-US" sz="1600" b="1">
                <a:solidFill>
                  <a:srgbClr val="000000"/>
                </a:solidFill>
              </a:rPr>
              <a:t>否定</a:t>
            </a:r>
          </a:p>
          <a:p>
            <a:pPr eaLnBrk="0" hangingPunct="0">
              <a:lnSpc>
                <a:spcPct val="120000"/>
              </a:lnSpc>
            </a:pPr>
            <a:r>
              <a:rPr kumimoji="0" lang="en-US" altLang="zh-CN" sz="1600" b="1">
                <a:solidFill>
                  <a:srgbClr val="000000"/>
                </a:solidFill>
              </a:rPr>
              <a:t>SYN  </a:t>
            </a:r>
            <a:r>
              <a:rPr kumimoji="0" lang="zh-CN" altLang="en-US" sz="1600" b="1">
                <a:solidFill>
                  <a:srgbClr val="000000"/>
                </a:solidFill>
              </a:rPr>
              <a:t>空转同步</a:t>
            </a:r>
          </a:p>
          <a:p>
            <a:pPr eaLnBrk="0" hangingPunct="0">
              <a:lnSpc>
                <a:spcPct val="120000"/>
              </a:lnSpc>
            </a:pPr>
            <a:r>
              <a:rPr kumimoji="0" lang="en-US" altLang="zh-CN" sz="1600" b="1">
                <a:solidFill>
                  <a:srgbClr val="000000"/>
                </a:solidFill>
              </a:rPr>
              <a:t>ETB  </a:t>
            </a:r>
            <a:r>
              <a:rPr kumimoji="0" lang="zh-CN" altLang="en-US" sz="1600" b="1">
                <a:solidFill>
                  <a:srgbClr val="000000"/>
                </a:solidFill>
              </a:rPr>
              <a:t>信息组传送结束</a:t>
            </a:r>
          </a:p>
          <a:p>
            <a:pPr eaLnBrk="0" hangingPunct="0">
              <a:lnSpc>
                <a:spcPct val="120000"/>
              </a:lnSpc>
            </a:pPr>
            <a:r>
              <a:rPr kumimoji="0" lang="en-US" altLang="zh-CN" sz="1600" b="1">
                <a:solidFill>
                  <a:srgbClr val="000000"/>
                </a:solidFill>
              </a:rPr>
              <a:t>CAN </a:t>
            </a:r>
            <a:r>
              <a:rPr kumimoji="0" lang="zh-CN" altLang="en-US" sz="1600" b="1">
                <a:solidFill>
                  <a:srgbClr val="000000"/>
                </a:solidFill>
              </a:rPr>
              <a:t>作废</a:t>
            </a:r>
          </a:p>
          <a:p>
            <a:pPr eaLnBrk="0" hangingPunct="0">
              <a:lnSpc>
                <a:spcPct val="120000"/>
              </a:lnSpc>
            </a:pPr>
            <a:r>
              <a:rPr kumimoji="0" lang="en-US" altLang="zh-CN" sz="1600" b="1">
                <a:solidFill>
                  <a:srgbClr val="000000"/>
                </a:solidFill>
              </a:rPr>
              <a:t>EM    </a:t>
            </a:r>
            <a:r>
              <a:rPr kumimoji="0" lang="zh-CN" altLang="en-US" sz="1600" b="1">
                <a:solidFill>
                  <a:srgbClr val="000000"/>
                </a:solidFill>
              </a:rPr>
              <a:t>纸尽</a:t>
            </a:r>
          </a:p>
          <a:p>
            <a:pPr eaLnBrk="0" hangingPunct="0">
              <a:lnSpc>
                <a:spcPct val="120000"/>
              </a:lnSpc>
            </a:pPr>
            <a:r>
              <a:rPr kumimoji="0" lang="en-US" altLang="zh-CN" sz="1600" b="1">
                <a:solidFill>
                  <a:srgbClr val="000000"/>
                </a:solidFill>
              </a:rPr>
              <a:t>SUB  </a:t>
            </a:r>
            <a:r>
              <a:rPr kumimoji="0" lang="zh-CN" altLang="en-US" sz="1600" b="1">
                <a:solidFill>
                  <a:srgbClr val="000000"/>
                </a:solidFill>
              </a:rPr>
              <a:t>减</a:t>
            </a:r>
          </a:p>
          <a:p>
            <a:pPr eaLnBrk="0" hangingPunct="0">
              <a:lnSpc>
                <a:spcPct val="120000"/>
              </a:lnSpc>
            </a:pPr>
            <a:r>
              <a:rPr kumimoji="0" lang="en-US" altLang="zh-CN" sz="1600" b="1">
                <a:solidFill>
                  <a:srgbClr val="000000"/>
                </a:solidFill>
              </a:rPr>
              <a:t>ESC  </a:t>
            </a:r>
            <a:r>
              <a:rPr kumimoji="0" lang="zh-CN" altLang="en-US" sz="1600" b="1">
                <a:solidFill>
                  <a:srgbClr val="000000"/>
                </a:solidFill>
              </a:rPr>
              <a:t>换码</a:t>
            </a:r>
          </a:p>
          <a:p>
            <a:pPr eaLnBrk="0" hangingPunct="0">
              <a:lnSpc>
                <a:spcPct val="120000"/>
              </a:lnSpc>
            </a:pPr>
            <a:r>
              <a:rPr kumimoji="0" lang="en-US" altLang="zh-CN" sz="1600" b="1">
                <a:solidFill>
                  <a:srgbClr val="000000"/>
                </a:solidFill>
              </a:rPr>
              <a:t>FS     </a:t>
            </a:r>
            <a:r>
              <a:rPr kumimoji="0" lang="zh-CN" altLang="en-US" sz="1600" b="1">
                <a:solidFill>
                  <a:srgbClr val="000000"/>
                </a:solidFill>
              </a:rPr>
              <a:t>分隔符</a:t>
            </a:r>
          </a:p>
          <a:p>
            <a:pPr eaLnBrk="0" hangingPunct="0">
              <a:lnSpc>
                <a:spcPct val="120000"/>
              </a:lnSpc>
            </a:pPr>
            <a:r>
              <a:rPr kumimoji="0" lang="en-US" altLang="zh-CN" sz="1600" b="1">
                <a:solidFill>
                  <a:srgbClr val="000000"/>
                </a:solidFill>
              </a:rPr>
              <a:t>GS    </a:t>
            </a:r>
            <a:r>
              <a:rPr kumimoji="0" lang="zh-CN" altLang="en-US" sz="1600" b="1">
                <a:solidFill>
                  <a:srgbClr val="000000"/>
                </a:solidFill>
              </a:rPr>
              <a:t>组分隔符</a:t>
            </a:r>
          </a:p>
          <a:p>
            <a:pPr eaLnBrk="0" hangingPunct="0">
              <a:lnSpc>
                <a:spcPct val="120000"/>
              </a:lnSpc>
            </a:pPr>
            <a:r>
              <a:rPr kumimoji="0" lang="en-US" altLang="zh-CN" sz="1600" b="1">
                <a:solidFill>
                  <a:srgbClr val="000000"/>
                </a:solidFill>
              </a:rPr>
              <a:t>RS    </a:t>
            </a:r>
            <a:r>
              <a:rPr kumimoji="0" lang="zh-CN" altLang="en-US" sz="1600" b="1">
                <a:solidFill>
                  <a:srgbClr val="000000"/>
                </a:solidFill>
              </a:rPr>
              <a:t>记录分隔符</a:t>
            </a:r>
          </a:p>
          <a:p>
            <a:pPr eaLnBrk="0" hangingPunct="0">
              <a:lnSpc>
                <a:spcPct val="120000"/>
              </a:lnSpc>
            </a:pPr>
            <a:r>
              <a:rPr kumimoji="0" lang="en-US" altLang="zh-CN" sz="1600" b="1">
                <a:solidFill>
                  <a:srgbClr val="000000"/>
                </a:solidFill>
              </a:rPr>
              <a:t>US    </a:t>
            </a:r>
            <a:r>
              <a:rPr kumimoji="0" lang="zh-CN" altLang="en-US" sz="1600" b="1">
                <a:solidFill>
                  <a:srgbClr val="000000"/>
                </a:solidFill>
              </a:rPr>
              <a:t>单元分隔符</a:t>
            </a:r>
          </a:p>
          <a:p>
            <a:pPr eaLnBrk="0" hangingPunct="0">
              <a:lnSpc>
                <a:spcPct val="120000"/>
              </a:lnSpc>
            </a:pPr>
            <a:r>
              <a:rPr lang="en-US" altLang="zh-CN" sz="1600" b="1">
                <a:solidFill>
                  <a:srgbClr val="000000"/>
                </a:solidFill>
              </a:rPr>
              <a:t>DEL  </a:t>
            </a:r>
            <a:r>
              <a:rPr lang="zh-CN" altLang="en-US" sz="1600" b="1">
                <a:solidFill>
                  <a:srgbClr val="000000"/>
                </a:solidFill>
              </a:rPr>
              <a:t>作废 </a:t>
            </a: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灯片编号占位符 5"/>
          <p:cNvSpPr>
            <a:spLocks noGrp="1"/>
          </p:cNvSpPr>
          <p:nvPr>
            <p:ph type="sldNum" sz="quarter" idx="12"/>
          </p:nvPr>
        </p:nvSpPr>
        <p:spPr>
          <a:noFill/>
        </p:spPr>
        <p:txBody>
          <a:bodyPr/>
          <a:lstStyle/>
          <a:p>
            <a:fld id="{E0579630-6EBB-4372-BBD4-AB818A32ABCD}" type="slidenum">
              <a:rPr lang="en-US" altLang="zh-CN" smtClean="0">
                <a:ea typeface="宋体" charset="-122"/>
              </a:rPr>
              <a:t>102</a:t>
            </a:fld>
            <a:endParaRPr lang="en-US" altLang="zh-CN" smtClean="0">
              <a:ea typeface="宋体" charset="-122"/>
            </a:endParaRPr>
          </a:p>
        </p:txBody>
      </p:sp>
      <p:sp>
        <p:nvSpPr>
          <p:cNvPr id="114690" name="Text Box 2"/>
          <p:cNvSpPr txBox="1">
            <a:spLocks noChangeArrowheads="1"/>
          </p:cNvSpPr>
          <p:nvPr/>
        </p:nvSpPr>
        <p:spPr bwMode="auto">
          <a:xfrm>
            <a:off x="1571625" y="217488"/>
            <a:ext cx="6891338" cy="579437"/>
          </a:xfrm>
          <a:prstGeom prst="rect">
            <a:avLst/>
          </a:prstGeom>
          <a:noFill/>
          <a:ln w="9525">
            <a:noFill/>
            <a:miter lim="800000"/>
          </a:ln>
        </p:spPr>
        <p:txBody>
          <a:bodyPr>
            <a:spAutoFit/>
          </a:bodyPr>
          <a:lstStyle/>
          <a:p>
            <a:pPr>
              <a:spcBef>
                <a:spcPct val="50000"/>
              </a:spcBef>
            </a:pPr>
            <a:r>
              <a:rPr lang="en-US" altLang="zh-CN" sz="3200" b="1">
                <a:solidFill>
                  <a:srgbClr val="000000"/>
                </a:solidFill>
                <a:ea typeface="楷体_GB2312" pitchFamily="49" charset="-122"/>
              </a:rPr>
              <a:t>BCD</a:t>
            </a:r>
            <a:r>
              <a:rPr lang="zh-CN" altLang="en-US" sz="3200" b="1">
                <a:solidFill>
                  <a:srgbClr val="000000"/>
                </a:solidFill>
                <a:ea typeface="楷体_GB2312" pitchFamily="49" charset="-122"/>
              </a:rPr>
              <a:t>码（</a:t>
            </a:r>
            <a:r>
              <a:rPr lang="en-US" altLang="zh-CN" sz="3200" b="1">
                <a:solidFill>
                  <a:srgbClr val="000000"/>
                </a:solidFill>
                <a:ea typeface="楷体_GB2312" pitchFamily="49" charset="-122"/>
              </a:rPr>
              <a:t>Binary Coded Decimal</a:t>
            </a:r>
            <a:r>
              <a:rPr lang="zh-CN" altLang="en-US" sz="3200" b="1">
                <a:solidFill>
                  <a:srgbClr val="000000"/>
                </a:solidFill>
                <a:ea typeface="楷体_GB2312" pitchFamily="49" charset="-122"/>
              </a:rPr>
              <a:t>）</a:t>
            </a:r>
            <a:r>
              <a:rPr lang="zh-CN" altLang="en-US" sz="3200" b="1">
                <a:solidFill>
                  <a:srgbClr val="000000"/>
                </a:solidFill>
                <a:latin typeface="楷体_GB2312" pitchFamily="49" charset="-122"/>
                <a:ea typeface="楷体_GB2312" pitchFamily="49" charset="-122"/>
              </a:rPr>
              <a:t> </a:t>
            </a:r>
          </a:p>
        </p:txBody>
      </p:sp>
      <p:sp>
        <p:nvSpPr>
          <p:cNvPr id="278531" name="Text Box 3"/>
          <p:cNvSpPr txBox="1">
            <a:spLocks noChangeArrowheads="1"/>
          </p:cNvSpPr>
          <p:nvPr/>
        </p:nvSpPr>
        <p:spPr bwMode="auto">
          <a:xfrm>
            <a:off x="382588" y="1157288"/>
            <a:ext cx="8761412" cy="5129212"/>
          </a:xfrm>
          <a:prstGeom prst="rect">
            <a:avLst/>
          </a:prstGeom>
          <a:noFill/>
          <a:ln w="9525">
            <a:noFill/>
            <a:miter lim="800000"/>
          </a:ln>
        </p:spPr>
        <p:txBody>
          <a:bodyPr>
            <a:spAutoFit/>
          </a:bodyPr>
          <a:lstStyle/>
          <a:p>
            <a:pPr>
              <a:spcBef>
                <a:spcPct val="35000"/>
              </a:spcBef>
            </a:pPr>
            <a:r>
              <a:rPr lang="zh-CN" altLang="en-US" sz="2800" b="1">
                <a:solidFill>
                  <a:srgbClr val="000000"/>
                </a:solidFill>
                <a:latin typeface="宋体" charset="-122"/>
              </a:rPr>
              <a:t>用二进制编码表示十进制数称为</a:t>
            </a:r>
            <a:r>
              <a:rPr lang="en-US" altLang="zh-CN" sz="2800" b="1">
                <a:solidFill>
                  <a:srgbClr val="000000"/>
                </a:solidFill>
                <a:latin typeface="宋体" charset="-122"/>
              </a:rPr>
              <a:t>BCD</a:t>
            </a:r>
            <a:r>
              <a:rPr lang="zh-CN" altLang="en-US" sz="2800" b="1">
                <a:solidFill>
                  <a:srgbClr val="000000"/>
                </a:solidFill>
                <a:latin typeface="宋体" charset="-122"/>
              </a:rPr>
              <a:t>码 。</a:t>
            </a:r>
          </a:p>
          <a:p>
            <a:pPr>
              <a:spcBef>
                <a:spcPct val="35000"/>
              </a:spcBef>
            </a:pPr>
            <a:r>
              <a:rPr lang="zh-CN" altLang="en-US" sz="2800" b="1">
                <a:solidFill>
                  <a:srgbClr val="000000"/>
                </a:solidFill>
                <a:latin typeface="宋体" charset="-122"/>
              </a:rPr>
              <a:t>一位十进制数需要用</a:t>
            </a:r>
            <a:r>
              <a:rPr lang="en-US" altLang="zh-CN" sz="2800" b="1">
                <a:solidFill>
                  <a:srgbClr val="000000"/>
                </a:solidFill>
                <a:latin typeface="宋体" charset="-122"/>
              </a:rPr>
              <a:t>4</a:t>
            </a:r>
            <a:r>
              <a:rPr lang="zh-CN" altLang="en-US" sz="2800" b="1">
                <a:solidFill>
                  <a:srgbClr val="000000"/>
                </a:solidFill>
                <a:latin typeface="宋体" charset="-122"/>
              </a:rPr>
              <a:t>位二进制编码表示。</a:t>
            </a:r>
          </a:p>
          <a:p>
            <a:pPr>
              <a:spcBef>
                <a:spcPct val="35000"/>
              </a:spcBef>
            </a:pPr>
            <a:r>
              <a:rPr lang="zh-CN" altLang="en-US" sz="2800" b="1">
                <a:solidFill>
                  <a:srgbClr val="000000"/>
                </a:solidFill>
                <a:latin typeface="宋体" charset="-122"/>
              </a:rPr>
              <a:t>例如</a:t>
            </a:r>
          </a:p>
          <a:p>
            <a:pPr>
              <a:spcBef>
                <a:spcPct val="35000"/>
              </a:spcBef>
            </a:pPr>
            <a:r>
              <a:rPr lang="en-US" altLang="zh-CN" sz="2800" b="1">
                <a:solidFill>
                  <a:srgbClr val="000000"/>
                </a:solidFill>
                <a:ea typeface="楷体_GB2312" pitchFamily="49" charset="-122"/>
              </a:rPr>
              <a:t>(0100 1001  0111 1000.0001 0100 1001)</a:t>
            </a:r>
            <a:r>
              <a:rPr lang="en-US" altLang="zh-CN" sz="2800" b="1" baseline="-25000">
                <a:solidFill>
                  <a:srgbClr val="000000"/>
                </a:solidFill>
                <a:ea typeface="楷体_GB2312" pitchFamily="49" charset="-122"/>
              </a:rPr>
              <a:t>BCD</a:t>
            </a:r>
            <a:r>
              <a:rPr lang="en-US" altLang="zh-CN" sz="2800" b="1">
                <a:solidFill>
                  <a:srgbClr val="000000"/>
                </a:solidFill>
                <a:ea typeface="楷体_GB2312" pitchFamily="49" charset="-122"/>
              </a:rPr>
              <a:t>   </a:t>
            </a:r>
          </a:p>
          <a:p>
            <a:pPr>
              <a:spcBef>
                <a:spcPct val="35000"/>
              </a:spcBef>
            </a:pPr>
            <a:r>
              <a:rPr lang="en-US" altLang="zh-CN" sz="2800" b="1">
                <a:solidFill>
                  <a:srgbClr val="000000"/>
                </a:solidFill>
                <a:ea typeface="楷体_GB2312" pitchFamily="49" charset="-122"/>
              </a:rPr>
              <a:t>( 4    9      7    8 .  1   4    9  )</a:t>
            </a:r>
            <a:r>
              <a:rPr lang="en-US" altLang="zh-CN" sz="2800" b="1" baseline="-25000">
                <a:solidFill>
                  <a:srgbClr val="000000"/>
                </a:solidFill>
                <a:ea typeface="楷体_GB2312" pitchFamily="49" charset="-122"/>
              </a:rPr>
              <a:t>D</a:t>
            </a:r>
          </a:p>
          <a:p>
            <a:pPr>
              <a:spcBef>
                <a:spcPct val="35000"/>
              </a:spcBef>
            </a:pPr>
            <a:r>
              <a:rPr lang="zh-CN" altLang="en-US" sz="2800" b="1">
                <a:solidFill>
                  <a:srgbClr val="000000"/>
                </a:solidFill>
                <a:latin typeface="宋体" charset="-122"/>
              </a:rPr>
              <a:t>压缩</a:t>
            </a:r>
            <a:r>
              <a:rPr lang="en-US" altLang="zh-CN" sz="2800" b="1">
                <a:solidFill>
                  <a:srgbClr val="000000"/>
                </a:solidFill>
                <a:latin typeface="宋体" charset="-122"/>
              </a:rPr>
              <a:t>BCD</a:t>
            </a:r>
            <a:r>
              <a:rPr lang="zh-CN" altLang="en-US" sz="2800" b="1">
                <a:solidFill>
                  <a:srgbClr val="000000"/>
                </a:solidFill>
                <a:latin typeface="宋体" charset="-122"/>
              </a:rPr>
              <a:t>码：</a:t>
            </a:r>
          </a:p>
          <a:p>
            <a:pPr>
              <a:spcBef>
                <a:spcPct val="35000"/>
              </a:spcBef>
            </a:pPr>
            <a:r>
              <a:rPr lang="zh-CN" altLang="en-US" sz="2800" b="1">
                <a:solidFill>
                  <a:srgbClr val="000000"/>
                </a:solidFill>
                <a:latin typeface="宋体" charset="-122"/>
              </a:rPr>
              <a:t>一个字节表示两位十进制数</a:t>
            </a:r>
          </a:p>
          <a:p>
            <a:pPr>
              <a:spcBef>
                <a:spcPct val="35000"/>
              </a:spcBef>
            </a:pPr>
            <a:r>
              <a:rPr lang="zh-CN" altLang="en-US" sz="2800" b="1">
                <a:solidFill>
                  <a:srgbClr val="000000"/>
                </a:solidFill>
                <a:latin typeface="宋体" charset="-122"/>
              </a:rPr>
              <a:t>非压缩</a:t>
            </a:r>
            <a:r>
              <a:rPr lang="en-US" altLang="zh-CN" sz="2800" b="1">
                <a:solidFill>
                  <a:srgbClr val="000000"/>
                </a:solidFill>
                <a:latin typeface="宋体" charset="-122"/>
              </a:rPr>
              <a:t>BCD</a:t>
            </a:r>
            <a:r>
              <a:rPr lang="zh-CN" altLang="en-US" sz="2800" b="1">
                <a:solidFill>
                  <a:srgbClr val="000000"/>
                </a:solidFill>
                <a:latin typeface="宋体" charset="-122"/>
              </a:rPr>
              <a:t>码：</a:t>
            </a:r>
          </a:p>
          <a:p>
            <a:pPr>
              <a:spcBef>
                <a:spcPct val="35000"/>
              </a:spcBef>
            </a:pPr>
            <a:r>
              <a:rPr lang="zh-CN" altLang="en-US" sz="2800" b="1">
                <a:solidFill>
                  <a:srgbClr val="000000"/>
                </a:solidFill>
                <a:latin typeface="宋体" charset="-122"/>
              </a:rPr>
              <a:t>一个字节表示一位十进制数（使用低四位）</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8531"/>
                                        </p:tgtEl>
                                        <p:attrNameLst>
                                          <p:attrName>style.visibility</p:attrName>
                                        </p:attrNameLst>
                                      </p:cBhvr>
                                      <p:to>
                                        <p:strVal val="visible"/>
                                      </p:to>
                                    </p:set>
                                    <p:animEffect transition="in" filter="blinds(horizontal)">
                                      <p:cBhvr>
                                        <p:cTn id="7" dur="500"/>
                                        <p:tgtEl>
                                          <p:spTgt spid="278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1" grpId="0"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灯片编号占位符 5"/>
          <p:cNvSpPr>
            <a:spLocks noGrp="1"/>
          </p:cNvSpPr>
          <p:nvPr>
            <p:ph type="sldNum" sz="quarter" idx="12"/>
          </p:nvPr>
        </p:nvSpPr>
        <p:spPr>
          <a:noFill/>
        </p:spPr>
        <p:txBody>
          <a:bodyPr/>
          <a:lstStyle/>
          <a:p>
            <a:fld id="{35646F83-2B48-4773-A877-915554768934}" type="slidenum">
              <a:rPr lang="en-US" altLang="zh-CN" smtClean="0">
                <a:ea typeface="宋体" charset="-122"/>
              </a:rPr>
              <a:t>103</a:t>
            </a:fld>
            <a:endParaRPr lang="en-US" altLang="zh-CN" smtClean="0">
              <a:ea typeface="宋体" charset="-122"/>
            </a:endParaRPr>
          </a:p>
        </p:txBody>
      </p:sp>
      <p:sp>
        <p:nvSpPr>
          <p:cNvPr id="115714" name="Rectangle 2"/>
          <p:cNvSpPr>
            <a:spLocks noGrp="1" noChangeArrowheads="1"/>
          </p:cNvSpPr>
          <p:nvPr>
            <p:ph type="title"/>
          </p:nvPr>
        </p:nvSpPr>
        <p:spPr>
          <a:xfrm>
            <a:off x="2122488" y="236538"/>
            <a:ext cx="3309937" cy="430212"/>
          </a:xfrm>
        </p:spPr>
        <p:txBody>
          <a:bodyPr/>
          <a:lstStyle/>
          <a:p>
            <a:pPr eaLnBrk="1" hangingPunct="1"/>
            <a:r>
              <a:rPr lang="en-US" altLang="zh-CN" sz="3200" b="1" i="0" smtClean="0">
                <a:solidFill>
                  <a:schemeClr val="tx1"/>
                </a:solidFill>
              </a:rPr>
              <a:t>3. </a:t>
            </a:r>
            <a:r>
              <a:rPr lang="zh-CN" altLang="en-US" sz="3200" b="1" i="0" smtClean="0">
                <a:solidFill>
                  <a:schemeClr val="tx1"/>
                </a:solidFill>
              </a:rPr>
              <a:t>中文编码</a:t>
            </a:r>
          </a:p>
        </p:txBody>
      </p:sp>
      <p:sp>
        <p:nvSpPr>
          <p:cNvPr id="115715" name="Text Box 3"/>
          <p:cNvSpPr txBox="1">
            <a:spLocks noChangeArrowheads="1"/>
          </p:cNvSpPr>
          <p:nvPr/>
        </p:nvSpPr>
        <p:spPr bwMode="auto">
          <a:xfrm>
            <a:off x="690563" y="1092200"/>
            <a:ext cx="7993062" cy="1187450"/>
          </a:xfrm>
          <a:prstGeom prst="rect">
            <a:avLst/>
          </a:prstGeom>
          <a:noFill/>
          <a:ln w="9525">
            <a:noFill/>
            <a:miter lim="800000"/>
          </a:ln>
        </p:spPr>
        <p:txBody>
          <a:bodyPr>
            <a:spAutoFit/>
          </a:bodyPr>
          <a:lstStyle/>
          <a:p>
            <a:r>
              <a:rPr lang="zh-CN" altLang="en-US" sz="2400" b="1">
                <a:solidFill>
                  <a:srgbClr val="000000"/>
                </a:solidFill>
                <a:latin typeface="楷体_GB2312" pitchFamily="49" charset="-122"/>
                <a:ea typeface="楷体_GB2312" pitchFamily="49" charset="-122"/>
              </a:rPr>
              <a:t>中文字符用二个字节表示，每个字节的最高位置</a:t>
            </a:r>
            <a:r>
              <a:rPr lang="en-US" altLang="zh-CN" sz="2400" b="1">
                <a:solidFill>
                  <a:srgbClr val="000000"/>
                </a:solidFill>
                <a:latin typeface="楷体_GB2312" pitchFamily="49" charset="-122"/>
                <a:ea typeface="楷体_GB2312" pitchFamily="49" charset="-122"/>
              </a:rPr>
              <a:t>1</a:t>
            </a:r>
            <a:r>
              <a:rPr lang="zh-CN" altLang="en-US" sz="2400" b="1">
                <a:solidFill>
                  <a:srgbClr val="000000"/>
                </a:solidFill>
                <a:latin typeface="楷体_GB2312" pitchFamily="49" charset="-122"/>
                <a:ea typeface="楷体_GB2312" pitchFamily="49" charset="-122"/>
              </a:rPr>
              <a:t>，余下的</a:t>
            </a:r>
            <a:r>
              <a:rPr lang="en-US" altLang="zh-CN" sz="2400" b="1">
                <a:solidFill>
                  <a:srgbClr val="000000"/>
                </a:solidFill>
                <a:latin typeface="楷体_GB2312" pitchFamily="49" charset="-122"/>
                <a:ea typeface="楷体_GB2312" pitchFamily="49" charset="-122"/>
              </a:rPr>
              <a:t>14</a:t>
            </a:r>
            <a:r>
              <a:rPr lang="zh-CN" altLang="en-US" sz="2400" b="1">
                <a:solidFill>
                  <a:srgbClr val="000000"/>
                </a:solidFill>
                <a:latin typeface="楷体_GB2312" pitchFamily="49" charset="-122"/>
                <a:ea typeface="楷体_GB2312" pitchFamily="49" charset="-122"/>
              </a:rPr>
              <a:t>位表示字符，构成汉字内码 </a:t>
            </a:r>
            <a:r>
              <a:rPr lang="en-US" altLang="zh-CN" sz="2400" b="1">
                <a:solidFill>
                  <a:srgbClr val="000000"/>
                </a:solidFill>
                <a:latin typeface="楷体_GB2312" pitchFamily="49" charset="-122"/>
                <a:ea typeface="楷体_GB2312" pitchFamily="49" charset="-122"/>
              </a:rPr>
              <a:t>(</a:t>
            </a:r>
            <a:r>
              <a:rPr kumimoji="0" lang="en-US" altLang="zh-CN" sz="2400" b="1">
                <a:solidFill>
                  <a:srgbClr val="000000"/>
                </a:solidFill>
                <a:latin typeface="楷体_GB2312" pitchFamily="49" charset="-122"/>
                <a:ea typeface="楷体_GB2312" pitchFamily="49" charset="-122"/>
              </a:rPr>
              <a:t>GB2312-80</a:t>
            </a:r>
            <a:r>
              <a:rPr lang="en-US" altLang="zh-CN" sz="2400" b="1">
                <a:solidFill>
                  <a:srgbClr val="000000"/>
                </a:solidFill>
                <a:latin typeface="楷体_GB2312" pitchFamily="49" charset="-122"/>
                <a:ea typeface="楷体_GB2312" pitchFamily="49" charset="-122"/>
              </a:rPr>
              <a:t>)</a:t>
            </a:r>
            <a:r>
              <a:rPr lang="zh-CN" altLang="en-US" sz="2400" b="1">
                <a:solidFill>
                  <a:srgbClr val="000000"/>
                </a:solidFill>
                <a:latin typeface="楷体_GB2312" pitchFamily="49" charset="-122"/>
                <a:ea typeface="楷体_GB2312" pitchFamily="49" charset="-122"/>
              </a:rPr>
              <a:t>。汉字内码 是对汉字的唯一标识。</a:t>
            </a:r>
          </a:p>
        </p:txBody>
      </p:sp>
      <p:sp>
        <p:nvSpPr>
          <p:cNvPr id="275460" name="Text Box 4"/>
          <p:cNvSpPr txBox="1">
            <a:spLocks noChangeArrowheads="1"/>
          </p:cNvSpPr>
          <p:nvPr/>
        </p:nvSpPr>
        <p:spPr bwMode="auto">
          <a:xfrm>
            <a:off x="833438" y="2346325"/>
            <a:ext cx="7472362" cy="427038"/>
          </a:xfrm>
          <a:prstGeom prst="rect">
            <a:avLst/>
          </a:prstGeom>
          <a:noFill/>
          <a:ln w="9525">
            <a:noFill/>
            <a:miter lim="800000"/>
          </a:ln>
        </p:spPr>
        <p:txBody>
          <a:bodyPr>
            <a:spAutoFit/>
          </a:bodyPr>
          <a:lstStyle/>
          <a:p>
            <a:pPr>
              <a:spcBef>
                <a:spcPct val="50000"/>
              </a:spcBef>
            </a:pPr>
            <a:r>
              <a:rPr lang="zh-CN" altLang="en-US" sz="2200" b="1" i="1">
                <a:solidFill>
                  <a:schemeClr val="tx2"/>
                </a:solidFill>
              </a:rPr>
              <a:t>汉字输入码</a:t>
            </a:r>
            <a:r>
              <a:rPr lang="zh-CN" altLang="en-US" sz="2200" b="1" i="1">
                <a:solidFill>
                  <a:srgbClr val="000000"/>
                </a:solidFill>
              </a:rPr>
              <a:t>   </a:t>
            </a:r>
            <a:r>
              <a:rPr lang="zh-CN" altLang="en-US" sz="2200" b="1">
                <a:solidFill>
                  <a:srgbClr val="000000"/>
                </a:solidFill>
                <a:ea typeface="楷体_GB2312" pitchFamily="49" charset="-122"/>
              </a:rPr>
              <a:t>各种输入法所采用的汉字编码统称为输入码</a:t>
            </a:r>
            <a:r>
              <a:rPr lang="zh-CN" altLang="en-US" sz="2200" b="1">
                <a:solidFill>
                  <a:srgbClr val="000000"/>
                </a:solidFill>
              </a:rPr>
              <a:t> </a:t>
            </a:r>
          </a:p>
        </p:txBody>
      </p:sp>
      <p:sp>
        <p:nvSpPr>
          <p:cNvPr id="275461" name="Text Box 5"/>
          <p:cNvSpPr txBox="1">
            <a:spLocks noChangeArrowheads="1"/>
          </p:cNvSpPr>
          <p:nvPr/>
        </p:nvSpPr>
        <p:spPr bwMode="auto">
          <a:xfrm>
            <a:off x="838200" y="2819400"/>
            <a:ext cx="7620000" cy="427038"/>
          </a:xfrm>
          <a:prstGeom prst="rect">
            <a:avLst/>
          </a:prstGeom>
          <a:noFill/>
          <a:ln w="9525">
            <a:noFill/>
            <a:miter lim="800000"/>
          </a:ln>
        </p:spPr>
        <p:txBody>
          <a:bodyPr>
            <a:spAutoFit/>
          </a:bodyPr>
          <a:lstStyle/>
          <a:p>
            <a:pPr>
              <a:spcBef>
                <a:spcPct val="50000"/>
              </a:spcBef>
            </a:pPr>
            <a:r>
              <a:rPr lang="zh-CN" altLang="en-US" sz="2200" b="1" i="1">
                <a:solidFill>
                  <a:schemeClr val="tx2"/>
                </a:solidFill>
              </a:rPr>
              <a:t>汉字内码</a:t>
            </a:r>
            <a:r>
              <a:rPr lang="zh-CN" altLang="en-US" sz="2200" b="1">
                <a:solidFill>
                  <a:schemeClr val="tx2"/>
                </a:solidFill>
              </a:rPr>
              <a:t>       </a:t>
            </a:r>
            <a:r>
              <a:rPr lang="zh-CN" altLang="en-US" sz="2200" b="1">
                <a:solidFill>
                  <a:srgbClr val="000000"/>
                </a:solidFill>
                <a:ea typeface="楷体_GB2312" pitchFamily="49" charset="-122"/>
              </a:rPr>
              <a:t>输入的汉字在机器中必须转换为统一的机内码</a:t>
            </a:r>
          </a:p>
        </p:txBody>
      </p:sp>
      <p:sp>
        <p:nvSpPr>
          <p:cNvPr id="275462" name="Text Box 6"/>
          <p:cNvSpPr txBox="1">
            <a:spLocks noChangeArrowheads="1"/>
          </p:cNvSpPr>
          <p:nvPr/>
        </p:nvSpPr>
        <p:spPr bwMode="auto">
          <a:xfrm>
            <a:off x="838200" y="3352800"/>
            <a:ext cx="6553200" cy="427038"/>
          </a:xfrm>
          <a:prstGeom prst="rect">
            <a:avLst/>
          </a:prstGeom>
          <a:noFill/>
          <a:ln w="9525">
            <a:noFill/>
            <a:miter lim="800000"/>
          </a:ln>
        </p:spPr>
        <p:txBody>
          <a:bodyPr>
            <a:spAutoFit/>
          </a:bodyPr>
          <a:lstStyle/>
          <a:p>
            <a:pPr>
              <a:spcBef>
                <a:spcPct val="50000"/>
              </a:spcBef>
            </a:pPr>
            <a:r>
              <a:rPr lang="zh-CN" altLang="en-US" sz="2200" b="1" i="1">
                <a:solidFill>
                  <a:schemeClr val="tx2"/>
                </a:solidFill>
              </a:rPr>
              <a:t>汉字输出码</a:t>
            </a:r>
            <a:r>
              <a:rPr lang="zh-CN" altLang="en-US" sz="2200" b="1" i="1">
                <a:solidFill>
                  <a:srgbClr val="000000"/>
                </a:solidFill>
              </a:rPr>
              <a:t>  </a:t>
            </a:r>
            <a:r>
              <a:rPr lang="zh-CN" altLang="en-US" sz="2200" b="1">
                <a:solidFill>
                  <a:srgbClr val="000000"/>
                </a:solidFill>
              </a:rPr>
              <a:t> </a:t>
            </a:r>
            <a:r>
              <a:rPr lang="zh-CN" altLang="en-US" sz="2200" b="1">
                <a:solidFill>
                  <a:srgbClr val="000000"/>
                </a:solidFill>
                <a:ea typeface="楷体_GB2312" pitchFamily="49" charset="-122"/>
              </a:rPr>
              <a:t>用于输出汉字字型的点阵编码</a:t>
            </a:r>
            <a:r>
              <a:rPr lang="zh-CN" altLang="en-US" sz="2200" b="1">
                <a:solidFill>
                  <a:srgbClr val="000000"/>
                </a:solidFill>
              </a:rPr>
              <a:t> </a:t>
            </a:r>
          </a:p>
        </p:txBody>
      </p:sp>
      <p:pic>
        <p:nvPicPr>
          <p:cNvPr id="275463" name="Picture 7" descr="汉字编码"/>
          <p:cNvPicPr>
            <a:picLocks noChangeAspect="1" noChangeArrowheads="1"/>
          </p:cNvPicPr>
          <p:nvPr/>
        </p:nvPicPr>
        <p:blipFill>
          <a:blip r:embed="rId2">
            <a:clrChange>
              <a:clrFrom>
                <a:srgbClr val="000000"/>
              </a:clrFrom>
              <a:clrTo>
                <a:srgbClr val="000000">
                  <a:alpha val="0"/>
                </a:srgbClr>
              </a:clrTo>
            </a:clrChange>
          </a:blip>
          <a:srcRect/>
          <a:stretch>
            <a:fillRect/>
          </a:stretch>
        </p:blipFill>
        <p:spPr bwMode="auto">
          <a:xfrm>
            <a:off x="5068888" y="4070350"/>
            <a:ext cx="2952750" cy="2787650"/>
          </a:xfrm>
          <a:prstGeom prst="rect">
            <a:avLst/>
          </a:prstGeom>
          <a:solidFill>
            <a:schemeClr val="tx1"/>
          </a:solid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5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75461"/>
                                        </p:tgtEl>
                                        <p:attrNameLst>
                                          <p:attrName>style.visibility</p:attrName>
                                        </p:attrNameLst>
                                      </p:cBhvr>
                                      <p:to>
                                        <p:strVal val="visible"/>
                                      </p:to>
                                    </p:set>
                                    <p:animEffect transition="in" filter="wipe(left)">
                                      <p:cBhvr>
                                        <p:cTn id="11" dur="500"/>
                                        <p:tgtEl>
                                          <p:spTgt spid="27546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75462"/>
                                        </p:tgtEl>
                                        <p:attrNameLst>
                                          <p:attrName>style.visibility</p:attrName>
                                        </p:attrNameLst>
                                      </p:cBhvr>
                                      <p:to>
                                        <p:strVal val="visible"/>
                                      </p:to>
                                    </p:set>
                                    <p:animEffect transition="in" filter="wipe(left)">
                                      <p:cBhvr>
                                        <p:cTn id="16" dur="500"/>
                                        <p:tgtEl>
                                          <p:spTgt spid="275462"/>
                                        </p:tgtEl>
                                      </p:cBhvr>
                                    </p:animEffect>
                                  </p:childTnLst>
                                </p:cTn>
                              </p:par>
                            </p:childTnLst>
                          </p:cTn>
                        </p:par>
                        <p:par>
                          <p:cTn id="17" fill="hold">
                            <p:stCondLst>
                              <p:cond delay="500"/>
                            </p:stCondLst>
                            <p:childTnLst>
                              <p:par>
                                <p:cTn id="18" presetID="9" presetClass="entr" presetSubtype="0" fill="hold" nodeType="afterEffect">
                                  <p:stCondLst>
                                    <p:cond delay="1000"/>
                                  </p:stCondLst>
                                  <p:childTnLst>
                                    <p:set>
                                      <p:cBhvr>
                                        <p:cTn id="19" dur="1" fill="hold">
                                          <p:stCondLst>
                                            <p:cond delay="0"/>
                                          </p:stCondLst>
                                        </p:cTn>
                                        <p:tgtEl>
                                          <p:spTgt spid="275463"/>
                                        </p:tgtEl>
                                        <p:attrNameLst>
                                          <p:attrName>style.visibility</p:attrName>
                                        </p:attrNameLst>
                                      </p:cBhvr>
                                      <p:to>
                                        <p:strVal val="visible"/>
                                      </p:to>
                                    </p:set>
                                    <p:animEffect transition="in" filter="dissolve">
                                      <p:cBhvr>
                                        <p:cTn id="20" dur="500"/>
                                        <p:tgtEl>
                                          <p:spTgt spid="275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0" grpId="0" autoUpdateAnimBg="0"/>
      <p:bldP spid="275461" grpId="0" autoUpdateAnimBg="0"/>
      <p:bldP spid="275462" grpId="0" autoUpdateAnimBg="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灯片编号占位符 5"/>
          <p:cNvSpPr>
            <a:spLocks noGrp="1"/>
          </p:cNvSpPr>
          <p:nvPr>
            <p:ph type="sldNum" sz="quarter" idx="12"/>
          </p:nvPr>
        </p:nvSpPr>
        <p:spPr>
          <a:noFill/>
        </p:spPr>
        <p:txBody>
          <a:bodyPr/>
          <a:lstStyle/>
          <a:p>
            <a:fld id="{35646F83-2B48-4773-A877-915554768934}" type="slidenum">
              <a:rPr lang="en-US" altLang="zh-CN" smtClean="0">
                <a:ea typeface="宋体" charset="-122"/>
              </a:rPr>
              <a:t>104</a:t>
            </a:fld>
            <a:endParaRPr lang="en-US" altLang="zh-CN" smtClean="0">
              <a:ea typeface="宋体" charset="-122"/>
            </a:endParaRPr>
          </a:p>
        </p:txBody>
      </p:sp>
      <p:sp>
        <p:nvSpPr>
          <p:cNvPr id="115714" name="Rectangle 2"/>
          <p:cNvSpPr>
            <a:spLocks noGrp="1" noChangeArrowheads="1"/>
          </p:cNvSpPr>
          <p:nvPr>
            <p:ph type="title"/>
          </p:nvPr>
        </p:nvSpPr>
        <p:spPr>
          <a:xfrm>
            <a:off x="2122488" y="236538"/>
            <a:ext cx="3309937" cy="430212"/>
          </a:xfrm>
        </p:spPr>
        <p:txBody>
          <a:bodyPr/>
          <a:lstStyle/>
          <a:p>
            <a:pPr eaLnBrk="1" hangingPunct="1"/>
            <a:r>
              <a:rPr lang="zh-CN" altLang="en-US" sz="3200" b="1" i="0" dirty="0" smtClean="0">
                <a:solidFill>
                  <a:schemeClr val="tx1"/>
                </a:solidFill>
              </a:rPr>
              <a:t>问题</a:t>
            </a:r>
          </a:p>
        </p:txBody>
      </p:sp>
      <p:sp>
        <p:nvSpPr>
          <p:cNvPr id="115715" name="Text Box 3"/>
          <p:cNvSpPr txBox="1">
            <a:spLocks noChangeArrowheads="1"/>
          </p:cNvSpPr>
          <p:nvPr/>
        </p:nvSpPr>
        <p:spPr bwMode="auto">
          <a:xfrm>
            <a:off x="690563" y="1092200"/>
            <a:ext cx="7993062" cy="1938992"/>
          </a:xfrm>
          <a:prstGeom prst="rect">
            <a:avLst/>
          </a:prstGeom>
          <a:noFill/>
          <a:ln w="9525">
            <a:noFill/>
            <a:miter lim="800000"/>
          </a:ln>
        </p:spPr>
        <p:txBody>
          <a:bodyPr>
            <a:spAutoFit/>
          </a:bodyPr>
          <a:lstStyle/>
          <a:p>
            <a:r>
              <a:rPr lang="en-US" altLang="zh-CN" sz="2400" b="1" dirty="0" smtClean="0">
                <a:solidFill>
                  <a:srgbClr val="000000"/>
                </a:solidFill>
                <a:latin typeface="楷体_GB2312" pitchFamily="49" charset="-122"/>
                <a:ea typeface="楷体_GB2312" pitchFamily="49" charset="-122"/>
              </a:rPr>
              <a:t>1.</a:t>
            </a:r>
            <a:r>
              <a:rPr lang="zh-CN" altLang="en-US" sz="2400" b="1" dirty="0" smtClean="0">
                <a:solidFill>
                  <a:srgbClr val="000000"/>
                </a:solidFill>
                <a:latin typeface="楷体_GB2312" pitchFamily="49" charset="-122"/>
                <a:ea typeface="楷体_GB2312" pitchFamily="49" charset="-122"/>
              </a:rPr>
              <a:t>辨析概念</a:t>
            </a:r>
            <a:endParaRPr lang="en-US" altLang="zh-CN" sz="2400" b="1" dirty="0" smtClean="0">
              <a:solidFill>
                <a:srgbClr val="000000"/>
              </a:solidFill>
              <a:latin typeface="楷体_GB2312" pitchFamily="49" charset="-122"/>
              <a:ea typeface="楷体_GB2312" pitchFamily="49" charset="-122"/>
            </a:endParaRPr>
          </a:p>
          <a:p>
            <a:r>
              <a:rPr lang="zh-CN" altLang="en-US" sz="2400" b="1" dirty="0" smtClean="0">
                <a:solidFill>
                  <a:srgbClr val="000000"/>
                </a:solidFill>
                <a:latin typeface="楷体_GB2312" pitchFamily="49" charset="-122"/>
                <a:ea typeface="楷体_GB2312" pitchFamily="49" charset="-122"/>
              </a:rPr>
              <a:t>字长，主频，外频，倍频系数，总线频率，数据传输带宽，缓存</a:t>
            </a:r>
            <a:endParaRPr lang="en-US" altLang="zh-CN" sz="2400" b="1" dirty="0" smtClean="0">
              <a:solidFill>
                <a:srgbClr val="000000"/>
              </a:solidFill>
              <a:latin typeface="楷体_GB2312" pitchFamily="49" charset="-122"/>
              <a:ea typeface="楷体_GB2312" pitchFamily="49" charset="-122"/>
            </a:endParaRPr>
          </a:p>
          <a:p>
            <a:r>
              <a:rPr lang="en-US" altLang="zh-CN" sz="2400" b="1" dirty="0" smtClean="0">
                <a:solidFill>
                  <a:srgbClr val="000000"/>
                </a:solidFill>
                <a:latin typeface="楷体_GB2312" pitchFamily="49" charset="-122"/>
                <a:ea typeface="楷体_GB2312" pitchFamily="49" charset="-122"/>
              </a:rPr>
              <a:t>2.</a:t>
            </a:r>
            <a:r>
              <a:rPr lang="zh-CN" altLang="en-US" sz="2400" b="1" dirty="0" smtClean="0">
                <a:solidFill>
                  <a:srgbClr val="000000"/>
                </a:solidFill>
                <a:latin typeface="楷体_GB2312" pitchFamily="49" charset="-122"/>
                <a:ea typeface="楷体_GB2312" pitchFamily="49" charset="-122"/>
              </a:rPr>
              <a:t>总线分类和作用</a:t>
            </a:r>
            <a:endParaRPr lang="en-US" altLang="zh-CN" sz="2400" b="1" dirty="0" smtClean="0">
              <a:solidFill>
                <a:srgbClr val="000000"/>
              </a:solidFill>
              <a:latin typeface="楷体_GB2312" pitchFamily="49" charset="-122"/>
              <a:ea typeface="楷体_GB2312" pitchFamily="49" charset="-122"/>
            </a:endParaRPr>
          </a:p>
          <a:p>
            <a:endParaRPr lang="zh-CN" altLang="en-US" sz="2400" b="1" dirty="0">
              <a:solidFill>
                <a:srgbClr val="000000"/>
              </a:solidFill>
              <a:latin typeface="楷体_GB2312" pitchFamily="49" charset="-122"/>
              <a:ea typeface="楷体_GB2312" pitchFamily="49" charset="-122"/>
            </a:endParaRPr>
          </a:p>
        </p:txBody>
      </p:sp>
      <p:sp>
        <p:nvSpPr>
          <p:cNvPr id="275460" name="Text Box 4"/>
          <p:cNvSpPr txBox="1">
            <a:spLocks noChangeArrowheads="1"/>
          </p:cNvSpPr>
          <p:nvPr/>
        </p:nvSpPr>
        <p:spPr bwMode="auto">
          <a:xfrm>
            <a:off x="731095" y="2907501"/>
            <a:ext cx="7472362" cy="461665"/>
          </a:xfrm>
          <a:prstGeom prst="rect">
            <a:avLst/>
          </a:prstGeom>
          <a:noFill/>
          <a:ln w="9525">
            <a:noFill/>
            <a:miter lim="800000"/>
          </a:ln>
        </p:spPr>
        <p:txBody>
          <a:bodyPr>
            <a:spAutoFit/>
          </a:bodyPr>
          <a:lstStyle/>
          <a:p>
            <a:pPr>
              <a:spcBef>
                <a:spcPct val="50000"/>
              </a:spcBef>
            </a:pPr>
            <a:r>
              <a:rPr lang="en-US" altLang="zh-CN" sz="2400" b="1" dirty="0" smtClean="0">
                <a:solidFill>
                  <a:srgbClr val="000000"/>
                </a:solidFill>
                <a:latin typeface="楷体_GB2312" panose="02010609030101010101" pitchFamily="49" charset="-122"/>
                <a:ea typeface="楷体_GB2312" panose="02010609030101010101" pitchFamily="49" charset="-122"/>
              </a:rPr>
              <a:t>3.</a:t>
            </a:r>
            <a:r>
              <a:rPr lang="zh-CN" altLang="en-US" sz="2400" b="1" dirty="0" smtClean="0">
                <a:solidFill>
                  <a:srgbClr val="000000"/>
                </a:solidFill>
                <a:latin typeface="楷体_GB2312" panose="02010609030101010101" pitchFamily="49" charset="-122"/>
                <a:ea typeface="楷体_GB2312" panose="02010609030101010101" pitchFamily="49" charset="-122"/>
              </a:rPr>
              <a:t>微型计算机的组成</a:t>
            </a:r>
            <a:endParaRPr lang="zh-CN" altLang="en-US" sz="2400" b="1" dirty="0">
              <a:solidFill>
                <a:srgbClr val="000000"/>
              </a:solidFill>
              <a:latin typeface="楷体_GB2312" panose="02010609030101010101" pitchFamily="49" charset="-122"/>
              <a:ea typeface="楷体_GB2312" panose="02010609030101010101" pitchFamily="49" charset="-122"/>
            </a:endParaRPr>
          </a:p>
        </p:txBody>
      </p:sp>
    </p:spTree>
    <p:extLst>
      <p:ext uri="{BB962C8B-B14F-4D97-AF65-F5344CB8AC3E}">
        <p14:creationId xmlns:p14="http://schemas.microsoft.com/office/powerpoint/2010/main" val="19394251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5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0"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4905" y="1487798"/>
            <a:ext cx="7980683" cy="497522"/>
          </a:xfrm>
        </p:spPr>
        <p:txBody>
          <a:bodyPr/>
          <a:lstStyle/>
          <a:p>
            <a:pPr marL="0" indent="0" eaLnBrk="1" hangingPunct="1">
              <a:lnSpc>
                <a:spcPct val="125000"/>
              </a:lnSpc>
              <a:buFontTx/>
              <a:buNone/>
            </a:pPr>
            <a:r>
              <a:rPr lang="en-US" altLang="zh-CN" sz="2800" b="1" dirty="0" smtClean="0">
                <a:latin typeface="宋体" charset="-122"/>
                <a:sym typeface="+mn-ea"/>
              </a:rPr>
              <a:t>1.</a:t>
            </a:r>
            <a:r>
              <a:rPr lang="zh-CN" altLang="en-US" sz="2800" b="1" dirty="0" smtClean="0">
                <a:latin typeface="宋体" charset="-122"/>
                <a:sym typeface="+mn-ea"/>
              </a:rPr>
              <a:t>微型计算机接口技术及应用，刘乐善， 华中科技大学出版社</a:t>
            </a:r>
            <a:endParaRPr lang="zh-CN" altLang="en-US" sz="2800" b="1" dirty="0" smtClean="0">
              <a:latin typeface="宋体" charset="-122"/>
            </a:endParaRPr>
          </a:p>
        </p:txBody>
      </p:sp>
      <p:sp>
        <p:nvSpPr>
          <p:cNvPr id="4" name="灯片编号占位符 3"/>
          <p:cNvSpPr>
            <a:spLocks noGrp="1"/>
          </p:cNvSpPr>
          <p:nvPr>
            <p:ph type="sldNum" sz="quarter" idx="12"/>
          </p:nvPr>
        </p:nvSpPr>
        <p:spPr/>
        <p:txBody>
          <a:bodyPr/>
          <a:lstStyle/>
          <a:p>
            <a:pPr>
              <a:defRPr/>
            </a:pPr>
            <a:fld id="{402A6024-698E-4E53-8410-79FB5AAD454C}" type="slidenum">
              <a:rPr lang="en-US" altLang="zh-CN"/>
              <a:t>11</a:t>
            </a:fld>
            <a:endParaRPr lang="en-US" altLang="zh-CN"/>
          </a:p>
        </p:txBody>
      </p:sp>
      <p:sp>
        <p:nvSpPr>
          <p:cNvPr id="299010" name="Rectangle 2"/>
          <p:cNvSpPr>
            <a:spLocks noGrp="1" noChangeArrowheads="1"/>
          </p:cNvSpPr>
          <p:nvPr/>
        </p:nvSpPr>
        <p:spPr>
          <a:xfrm>
            <a:off x="1206500" y="168275"/>
            <a:ext cx="7485063" cy="59372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kumimoji="1" sz="4400" i="1">
                <a:solidFill>
                  <a:schemeClr val="tx2"/>
                </a:solidFill>
                <a:latin typeface="+mj-lt"/>
                <a:ea typeface="+mj-ea"/>
                <a:cs typeface="+mj-cs"/>
              </a:defRPr>
            </a:lvl1pPr>
            <a:lvl2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i="1">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i="1">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i="1">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i="1">
                <a:solidFill>
                  <a:schemeClr val="tx2"/>
                </a:solidFill>
                <a:latin typeface="Times New Roman" pitchFamily="18" charset="0"/>
                <a:ea typeface="宋体" pitchFamily="2" charset="-122"/>
              </a:defRPr>
            </a:lvl9pPr>
          </a:lstStyle>
          <a:p>
            <a:pPr algn="ctr" eaLnBrk="1" hangingPunct="1">
              <a:defRPr/>
            </a:pPr>
            <a:r>
              <a:rPr lang="zh-CN" altLang="en-US" sz="4000" b="1" i="0" smtClean="0">
                <a:solidFill>
                  <a:schemeClr val="tx1"/>
                </a:solidFill>
                <a:effectLst>
                  <a:outerShdw blurRad="38100" dist="38100" dir="2700000" algn="tl">
                    <a:srgbClr val="C0C0C0"/>
                  </a:outerShdw>
                </a:effectLst>
                <a:latin typeface="楷体_GB2312" pitchFamily="49" charset="-122"/>
                <a:ea typeface="楷体_GB2312" pitchFamily="49" charset="-122"/>
              </a:rPr>
              <a:t> 参 考 书</a:t>
            </a:r>
          </a:p>
        </p:txBody>
      </p:sp>
      <p:pic>
        <p:nvPicPr>
          <p:cNvPr id="4098" name="Picture 2" descr="https://timgsa.baidu.com/timg?image&amp;quality=80&amp;size=b9999_10000&amp;sec=1551669829865&amp;di=a8f8b36e71d57470645829645c7b9af5&amp;imgtype=0&amp;src=http%3A%2F%2Fwww.kfzimg.com%2FG06%2FM00%2FA7%2FB2%2Fp4YBAFtyUJaAQoHFAADbNJ6nZBw187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360" y="2201968"/>
            <a:ext cx="3157002" cy="4461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2061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6210" y="1103629"/>
            <a:ext cx="8964930" cy="5041797"/>
          </a:xfrm>
        </p:spPr>
        <p:txBody>
          <a:bodyPr/>
          <a:lstStyle/>
          <a:p>
            <a:pPr marL="0" indent="0" eaLnBrk="1" hangingPunct="1">
              <a:lnSpc>
                <a:spcPct val="125000"/>
              </a:lnSpc>
              <a:buFontTx/>
              <a:buNone/>
            </a:pPr>
            <a:r>
              <a:rPr lang="en-US" altLang="zh-CN" sz="2800" b="1" dirty="0" err="1" smtClean="0">
                <a:latin typeface="宋体" charset="-122"/>
                <a:sym typeface="+mn-ea"/>
              </a:rPr>
              <a:t>2.IBM</a:t>
            </a:r>
            <a:r>
              <a:rPr lang="en-US" altLang="zh-CN" sz="2800" b="1" dirty="0" smtClean="0">
                <a:latin typeface="宋体" charset="-122"/>
                <a:sym typeface="+mn-ea"/>
              </a:rPr>
              <a:t>-PC</a:t>
            </a:r>
            <a:r>
              <a:rPr lang="zh-CN" altLang="en-US" sz="2800" b="1" dirty="0" smtClean="0">
                <a:latin typeface="宋体" charset="-122"/>
                <a:sym typeface="+mn-ea"/>
              </a:rPr>
              <a:t>汇编语言程序设计，沈美明、温冬婵，清华大学出版社</a:t>
            </a:r>
            <a:endParaRPr lang="zh-CN" altLang="en-US" sz="2800" b="1" dirty="0" smtClean="0">
              <a:latin typeface="宋体" charset="-122"/>
            </a:endParaRPr>
          </a:p>
          <a:p>
            <a:pPr marL="0" indent="0" eaLnBrk="1" hangingPunct="1">
              <a:lnSpc>
                <a:spcPct val="125000"/>
              </a:lnSpc>
              <a:buFontTx/>
              <a:buNone/>
            </a:pPr>
            <a:r>
              <a:rPr lang="en-US" altLang="zh-CN" sz="2800" b="1" dirty="0" smtClean="0">
                <a:latin typeface="宋体" charset="-122"/>
                <a:sym typeface="+mn-ea"/>
              </a:rPr>
              <a:t>3.windows</a:t>
            </a:r>
            <a:r>
              <a:rPr lang="zh-CN" altLang="en-US" sz="2800" b="1" dirty="0" smtClean="0">
                <a:latin typeface="宋体" charset="-122"/>
                <a:sym typeface="+mn-ea"/>
              </a:rPr>
              <a:t>环境下</a:t>
            </a:r>
            <a:r>
              <a:rPr lang="en-US" altLang="zh-CN" sz="2800" b="1" dirty="0" smtClean="0">
                <a:latin typeface="宋体" charset="-122"/>
                <a:sym typeface="+mn-ea"/>
              </a:rPr>
              <a:t>32</a:t>
            </a:r>
            <a:r>
              <a:rPr lang="zh-CN" altLang="en-US" sz="2800" b="1" dirty="0" smtClean="0">
                <a:latin typeface="宋体" charset="-122"/>
                <a:sym typeface="+mn-ea"/>
              </a:rPr>
              <a:t>位汇编语言程序设计，罗云彬，电子工业出版社，</a:t>
            </a:r>
            <a:endParaRPr lang="zh-CN" altLang="en-US" sz="2800" b="1" dirty="0" smtClean="0">
              <a:latin typeface="宋体" charset="-122"/>
            </a:endParaRPr>
          </a:p>
          <a:p>
            <a:pPr marL="0" indent="0" eaLnBrk="1" hangingPunct="1">
              <a:lnSpc>
                <a:spcPct val="125000"/>
              </a:lnSpc>
              <a:buFontTx/>
              <a:buNone/>
            </a:pPr>
            <a:r>
              <a:rPr lang="en-US" altLang="zh-CN" sz="2800" b="1" dirty="0" smtClean="0">
                <a:latin typeface="宋体" charset="-122"/>
                <a:sym typeface="+mn-ea"/>
              </a:rPr>
              <a:t>4.Intel</a:t>
            </a:r>
            <a:r>
              <a:rPr lang="zh-CN" altLang="en-US" sz="2800" b="1" dirty="0" smtClean="0">
                <a:latin typeface="宋体" charset="-122"/>
                <a:sym typeface="+mn-ea"/>
              </a:rPr>
              <a:t>汇编语言程序设计，</a:t>
            </a:r>
            <a:r>
              <a:rPr lang="en-US" altLang="zh-CN" sz="2800" b="1" dirty="0" smtClean="0">
                <a:latin typeface="宋体" charset="-122"/>
                <a:sym typeface="+mn-ea"/>
              </a:rPr>
              <a:t>kip </a:t>
            </a:r>
            <a:r>
              <a:rPr lang="en-US" altLang="zh-CN" sz="2800" b="1" dirty="0" err="1" smtClean="0">
                <a:latin typeface="宋体" charset="-122"/>
                <a:sym typeface="+mn-ea"/>
              </a:rPr>
              <a:t>irvine</a:t>
            </a:r>
            <a:r>
              <a:rPr lang="zh-CN" altLang="en-US" sz="2800" b="1" dirty="0" smtClean="0">
                <a:latin typeface="宋体" charset="-122"/>
                <a:sym typeface="+mn-ea"/>
              </a:rPr>
              <a:t>，清华大学出版社</a:t>
            </a:r>
            <a:endParaRPr lang="en-US" altLang="zh-CN" sz="2800" b="1" dirty="0" smtClean="0">
              <a:latin typeface="宋体" charset="-122"/>
            </a:endParaRPr>
          </a:p>
          <a:p>
            <a:pPr marL="0" indent="0" eaLnBrk="1" hangingPunct="1">
              <a:lnSpc>
                <a:spcPct val="125000"/>
              </a:lnSpc>
              <a:buFontTx/>
              <a:buNone/>
            </a:pPr>
            <a:r>
              <a:rPr lang="en-US" altLang="zh-CN" sz="2800" b="1" dirty="0">
                <a:latin typeface="宋体" charset="-122"/>
                <a:sym typeface="+mn-ea"/>
              </a:rPr>
              <a:t>5.MCS-51</a:t>
            </a:r>
            <a:r>
              <a:rPr lang="zh-CN" altLang="en-US" sz="2800" b="1" dirty="0">
                <a:latin typeface="宋体" charset="-122"/>
                <a:sym typeface="+mn-ea"/>
              </a:rPr>
              <a:t>系列单片机实用接口技术，李华，北京航空航天大学出版社</a:t>
            </a:r>
            <a:endParaRPr lang="zh-CN" altLang="en-US" sz="2800" dirty="0"/>
          </a:p>
        </p:txBody>
      </p:sp>
      <p:sp>
        <p:nvSpPr>
          <p:cNvPr id="4" name="灯片编号占位符 3"/>
          <p:cNvSpPr>
            <a:spLocks noGrp="1"/>
          </p:cNvSpPr>
          <p:nvPr>
            <p:ph type="sldNum" sz="quarter" idx="12"/>
          </p:nvPr>
        </p:nvSpPr>
        <p:spPr/>
        <p:txBody>
          <a:bodyPr/>
          <a:lstStyle/>
          <a:p>
            <a:pPr>
              <a:defRPr/>
            </a:pPr>
            <a:fld id="{402A6024-698E-4E53-8410-79FB5AAD454C}" type="slidenum">
              <a:rPr lang="en-US" altLang="zh-CN"/>
              <a:t>12</a:t>
            </a:fld>
            <a:endParaRPr lang="en-US" altLang="zh-CN"/>
          </a:p>
        </p:txBody>
      </p:sp>
      <p:sp>
        <p:nvSpPr>
          <p:cNvPr id="299010" name="Rectangle 2"/>
          <p:cNvSpPr>
            <a:spLocks noGrp="1" noChangeArrowheads="1"/>
          </p:cNvSpPr>
          <p:nvPr/>
        </p:nvSpPr>
        <p:spPr>
          <a:xfrm>
            <a:off x="1206500" y="168275"/>
            <a:ext cx="7485063" cy="59372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kumimoji="1" sz="4400" i="1">
                <a:solidFill>
                  <a:schemeClr val="tx2"/>
                </a:solidFill>
                <a:latin typeface="+mj-lt"/>
                <a:ea typeface="+mj-ea"/>
                <a:cs typeface="+mj-cs"/>
              </a:defRPr>
            </a:lvl1pPr>
            <a:lvl2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i="1">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i="1">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i="1">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i="1">
                <a:solidFill>
                  <a:schemeClr val="tx2"/>
                </a:solidFill>
                <a:latin typeface="Times New Roman" pitchFamily="18" charset="0"/>
                <a:ea typeface="宋体" pitchFamily="2" charset="-122"/>
              </a:defRPr>
            </a:lvl9pPr>
          </a:lstStyle>
          <a:p>
            <a:pPr algn="ctr" eaLnBrk="1" hangingPunct="1">
              <a:defRPr/>
            </a:pPr>
            <a:r>
              <a:rPr lang="zh-CN" altLang="en-US" sz="4000" b="1" i="0" smtClean="0">
                <a:solidFill>
                  <a:schemeClr val="tx1"/>
                </a:solidFill>
                <a:effectLst>
                  <a:outerShdw blurRad="38100" dist="38100" dir="2700000" algn="tl">
                    <a:srgbClr val="C0C0C0"/>
                  </a:outerShdw>
                </a:effectLst>
                <a:latin typeface="楷体_GB2312" pitchFamily="49" charset="-122"/>
                <a:ea typeface="楷体_GB2312" pitchFamily="49" charset="-122"/>
              </a:rPr>
              <a:t> 参 考 书</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4355" y="1222375"/>
            <a:ext cx="8006715" cy="4703445"/>
          </a:xfrm>
        </p:spPr>
        <p:txBody>
          <a:bodyPr/>
          <a:lstStyle/>
          <a:p>
            <a:pPr>
              <a:lnSpc>
                <a:spcPct val="150000"/>
              </a:lnSpc>
            </a:pPr>
            <a:r>
              <a:rPr lang="zh-CN" altLang="en-US" sz="2400" dirty="0"/>
              <a:t>强烈推荐之一： </a:t>
            </a:r>
            <a:r>
              <a:rPr lang="zh-CN" altLang="en-US" sz="2400" dirty="0" smtClean="0"/>
              <a:t>单片机教程网：</a:t>
            </a:r>
            <a:r>
              <a:rPr lang="en-AU" altLang="zh-CN" sz="2400" dirty="0" err="1" smtClean="0"/>
              <a:t>www.51hei.com</a:t>
            </a:r>
            <a:endParaRPr lang="en-AU" altLang="zh-CN" sz="2400" dirty="0" smtClean="0"/>
          </a:p>
          <a:p>
            <a:pPr marL="0" indent="0">
              <a:lnSpc>
                <a:spcPct val="150000"/>
              </a:lnSpc>
              <a:buNone/>
            </a:pPr>
            <a:r>
              <a:rPr lang="zh-CN" altLang="en-US" sz="2000" dirty="0" smtClean="0"/>
              <a:t>（这是一个非常不错的网站，从廉价的编程器，到KILE的汉化版，再到种类齐全的免费学习和应用软件和资料）</a:t>
            </a:r>
          </a:p>
          <a:p>
            <a:pPr>
              <a:lnSpc>
                <a:spcPct val="150000"/>
              </a:lnSpc>
            </a:pPr>
            <a:r>
              <a:rPr lang="zh-CN" altLang="en-US" sz="2400" dirty="0" smtClean="0"/>
              <a:t>强烈</a:t>
            </a:r>
            <a:r>
              <a:rPr lang="zh-CN" altLang="en-US" sz="2400" dirty="0"/>
              <a:t>推荐之二： 单片机爱好者</a:t>
            </a:r>
            <a:r>
              <a:rPr lang="zh-CN" altLang="en-US" sz="2400" dirty="0" smtClean="0"/>
              <a:t>：www</a:t>
            </a:r>
            <a:r>
              <a:rPr lang="zh-CN" altLang="en-US" sz="2400" dirty="0"/>
              <a:t>.mcufan.com</a:t>
            </a:r>
          </a:p>
          <a:p>
            <a:pPr>
              <a:lnSpc>
                <a:spcPct val="150000"/>
              </a:lnSpc>
            </a:pPr>
            <a:r>
              <a:rPr lang="zh-CN" altLang="en-US" sz="2400" dirty="0"/>
              <a:t>强烈推荐之三： 单片机学习网：www.mcustudy.com</a:t>
            </a:r>
          </a:p>
          <a:p>
            <a:pPr marL="0" indent="0">
              <a:lnSpc>
                <a:spcPct val="150000"/>
              </a:lnSpc>
              <a:buNone/>
            </a:pPr>
            <a:r>
              <a:rPr lang="zh-CN" altLang="en-US" sz="2400" dirty="0"/>
              <a:t>（以上这两个有不少学习资料供浏览和下载。）</a:t>
            </a:r>
          </a:p>
          <a:p>
            <a:pPr>
              <a:lnSpc>
                <a:spcPct val="150000"/>
              </a:lnSpc>
            </a:pPr>
            <a:r>
              <a:rPr lang="zh-CN" altLang="en-US" sz="2400" dirty="0"/>
              <a:t>强烈推荐之四： 电子制作实验室：www.xie-gang.</a:t>
            </a:r>
            <a:r>
              <a:rPr lang="zh-CN" altLang="en-US" sz="2400" dirty="0" smtClean="0"/>
              <a:t>com（</a:t>
            </a:r>
            <a:r>
              <a:rPr lang="zh-CN" altLang="en-US" sz="2400" dirty="0"/>
              <a:t>这里有单片机学习的网上</a:t>
            </a:r>
            <a:r>
              <a:rPr lang="zh-CN" altLang="en-US" sz="2400" dirty="0" smtClean="0"/>
              <a:t>教程）</a:t>
            </a:r>
            <a:endParaRPr lang="zh-CN" altLang="en-US" sz="2400" dirty="0"/>
          </a:p>
          <a:p>
            <a:pPr>
              <a:lnSpc>
                <a:spcPct val="150000"/>
              </a:lnSpc>
            </a:pPr>
            <a:r>
              <a:rPr lang="zh-CN" altLang="en-US" sz="2400" dirty="0"/>
              <a:t>强烈推荐之五： 51单片机</a:t>
            </a:r>
            <a:r>
              <a:rPr lang="zh-CN" altLang="en-US" sz="2400" dirty="0" smtClean="0"/>
              <a:t>：www</a:t>
            </a:r>
            <a:r>
              <a:rPr lang="zh-CN" altLang="en-US" sz="2400" dirty="0"/>
              <a:t>.mcu51.</a:t>
            </a:r>
            <a:r>
              <a:rPr lang="zh-CN" altLang="en-US" sz="2400" dirty="0" smtClean="0"/>
              <a:t>com</a:t>
            </a:r>
            <a:endParaRPr lang="zh-CN" altLang="en-US" sz="2400" dirty="0"/>
          </a:p>
        </p:txBody>
      </p:sp>
      <p:sp>
        <p:nvSpPr>
          <p:cNvPr id="299010" name="Rectangle 2"/>
          <p:cNvSpPr>
            <a:spLocks noGrp="1" noChangeArrowheads="1"/>
          </p:cNvSpPr>
          <p:nvPr/>
        </p:nvSpPr>
        <p:spPr>
          <a:xfrm>
            <a:off x="1206500" y="168275"/>
            <a:ext cx="7485063" cy="59372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kumimoji="1" sz="4400" i="1">
                <a:solidFill>
                  <a:schemeClr val="tx2"/>
                </a:solidFill>
                <a:latin typeface="+mj-lt"/>
                <a:ea typeface="+mj-ea"/>
                <a:cs typeface="+mj-cs"/>
              </a:defRPr>
            </a:lvl1pPr>
            <a:lvl2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i="1">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i="1">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i="1">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i="1">
                <a:solidFill>
                  <a:schemeClr val="tx2"/>
                </a:solidFill>
                <a:latin typeface="Times New Roman" pitchFamily="18" charset="0"/>
                <a:ea typeface="宋体" pitchFamily="2" charset="-122"/>
              </a:defRPr>
            </a:lvl9pPr>
          </a:lstStyle>
          <a:p>
            <a:pPr algn="ctr" eaLnBrk="1" hangingPunct="1">
              <a:defRPr/>
            </a:pPr>
            <a:r>
              <a:rPr lang="zh-CN" altLang="en-US" sz="4000" b="1" i="0" smtClean="0">
                <a:solidFill>
                  <a:schemeClr val="tx1"/>
                </a:solidFill>
                <a:effectLst>
                  <a:outerShdw blurRad="38100" dist="38100" dir="2700000" algn="tl">
                    <a:srgbClr val="C0C0C0"/>
                  </a:outerShdw>
                </a:effectLst>
                <a:latin typeface="楷体_GB2312" pitchFamily="49" charset="-122"/>
                <a:ea typeface="楷体_GB2312" pitchFamily="49" charset="-122"/>
              </a:rPr>
              <a:t> 资  源</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1024" y="2735943"/>
            <a:ext cx="8259216" cy="1384995"/>
          </a:xfrm>
          <a:prstGeom prst="rect">
            <a:avLst/>
          </a:prstGeom>
        </p:spPr>
        <p:txBody>
          <a:bodyPr wrap="square">
            <a:spAutoFit/>
          </a:bodyPr>
          <a:lstStyle/>
          <a:p>
            <a:pPr algn="just">
              <a:spcAft>
                <a:spcPts val="0"/>
              </a:spcAft>
            </a:pPr>
            <a:r>
              <a:rPr lang="zh-CN" altLang="zh-CN" sz="2800" b="1" kern="100" dirty="0">
                <a:solidFill>
                  <a:srgbClr val="C00000"/>
                </a:solidFill>
                <a:latin typeface="华文楷体" panose="02010600040101010101" pitchFamily="2" charset="-122"/>
                <a:ea typeface="华文楷体" panose="02010600040101010101" pitchFamily="2" charset="-122"/>
              </a:rPr>
              <a:t>最终成绩</a:t>
            </a:r>
            <a:r>
              <a:rPr lang="en-US" altLang="zh-CN" sz="2800" b="1" kern="100" dirty="0">
                <a:solidFill>
                  <a:srgbClr val="C00000"/>
                </a:solidFill>
                <a:latin typeface="华文楷体" panose="02010600040101010101" pitchFamily="2" charset="-122"/>
                <a:ea typeface="华文楷体" panose="02010600040101010101" pitchFamily="2" charset="-122"/>
              </a:rPr>
              <a:t> = </a:t>
            </a:r>
            <a:r>
              <a:rPr lang="zh-CN" altLang="en-US" sz="2800" b="1" kern="100" dirty="0">
                <a:solidFill>
                  <a:srgbClr val="C00000"/>
                </a:solidFill>
                <a:latin typeface="华文楷体" panose="02010600040101010101" pitchFamily="2" charset="-122"/>
                <a:ea typeface="华文楷体" panose="02010600040101010101" pitchFamily="2" charset="-122"/>
              </a:rPr>
              <a:t>课外</a:t>
            </a:r>
            <a:r>
              <a:rPr lang="zh-CN" altLang="zh-CN" sz="2800" b="1" kern="100" dirty="0" smtClean="0">
                <a:solidFill>
                  <a:srgbClr val="C00000"/>
                </a:solidFill>
                <a:latin typeface="华文楷体" panose="02010600040101010101" pitchFamily="2" charset="-122"/>
                <a:ea typeface="华文楷体" panose="02010600040101010101" pitchFamily="2" charset="-122"/>
              </a:rPr>
              <a:t>成绩×</a:t>
            </a:r>
            <a:r>
              <a:rPr lang="en-US" altLang="zh-CN" sz="2800" b="1" kern="100" dirty="0" smtClean="0">
                <a:solidFill>
                  <a:srgbClr val="C00000"/>
                </a:solidFill>
                <a:latin typeface="华文楷体" panose="02010600040101010101" pitchFamily="2" charset="-122"/>
                <a:ea typeface="华文楷体" panose="02010600040101010101" pitchFamily="2" charset="-122"/>
              </a:rPr>
              <a:t>70</a:t>
            </a:r>
            <a:r>
              <a:rPr lang="zh-CN" altLang="zh-CN" sz="2800" b="1" kern="100" dirty="0">
                <a:solidFill>
                  <a:srgbClr val="C00000"/>
                </a:solidFill>
                <a:latin typeface="华文楷体" panose="02010600040101010101" pitchFamily="2" charset="-122"/>
                <a:ea typeface="华文楷体" panose="02010600040101010101" pitchFamily="2" charset="-122"/>
              </a:rPr>
              <a:t>％＋期末成绩</a:t>
            </a:r>
            <a:r>
              <a:rPr lang="zh-CN" altLang="zh-CN" sz="2800" b="1" kern="100" dirty="0" smtClean="0">
                <a:solidFill>
                  <a:srgbClr val="C00000"/>
                </a:solidFill>
                <a:latin typeface="华文楷体" panose="02010600040101010101" pitchFamily="2" charset="-122"/>
                <a:ea typeface="华文楷体" panose="02010600040101010101" pitchFamily="2" charset="-122"/>
              </a:rPr>
              <a:t>×</a:t>
            </a:r>
            <a:r>
              <a:rPr lang="en-US" altLang="zh-CN" sz="2800" b="1" kern="100" dirty="0" smtClean="0">
                <a:solidFill>
                  <a:srgbClr val="C00000"/>
                </a:solidFill>
                <a:latin typeface="华文楷体" panose="02010600040101010101" pitchFamily="2" charset="-122"/>
                <a:ea typeface="华文楷体" panose="02010600040101010101" pitchFamily="2" charset="-122"/>
              </a:rPr>
              <a:t>30</a:t>
            </a:r>
            <a:r>
              <a:rPr lang="zh-CN" altLang="zh-CN" sz="2800" b="1" kern="100" dirty="0" smtClean="0">
                <a:solidFill>
                  <a:srgbClr val="C00000"/>
                </a:solidFill>
                <a:latin typeface="华文楷体" panose="02010600040101010101" pitchFamily="2" charset="-122"/>
                <a:ea typeface="华文楷体" panose="02010600040101010101" pitchFamily="2" charset="-122"/>
              </a:rPr>
              <a:t>％</a:t>
            </a:r>
            <a:endParaRPr lang="en-US" altLang="zh-CN" sz="2800" b="1" kern="100" dirty="0">
              <a:solidFill>
                <a:srgbClr val="C00000"/>
              </a:solidFill>
              <a:latin typeface="华文楷体" panose="02010600040101010101" pitchFamily="2" charset="-122"/>
              <a:ea typeface="华文楷体" panose="02010600040101010101" pitchFamily="2" charset="-122"/>
            </a:endParaRPr>
          </a:p>
          <a:p>
            <a:pPr algn="just">
              <a:spcAft>
                <a:spcPts val="0"/>
              </a:spcAft>
            </a:pPr>
            <a:endParaRPr lang="en-US" altLang="zh-CN" sz="2800" b="1" kern="100" dirty="0" smtClean="0">
              <a:solidFill>
                <a:srgbClr val="C00000"/>
              </a:solidFill>
              <a:latin typeface="华文楷体" panose="02010600040101010101" pitchFamily="2" charset="-122"/>
              <a:ea typeface="华文楷体" panose="02010600040101010101" pitchFamily="2" charset="-122"/>
            </a:endParaRPr>
          </a:p>
          <a:p>
            <a:pPr algn="just">
              <a:spcAft>
                <a:spcPts val="0"/>
              </a:spcAft>
            </a:pPr>
            <a:r>
              <a:rPr lang="en-US" altLang="zh-CN" sz="2800" b="1" kern="100" dirty="0" smtClean="0">
                <a:solidFill>
                  <a:srgbClr val="C00000"/>
                </a:solidFill>
                <a:latin typeface="华文楷体" panose="02010600040101010101" pitchFamily="2" charset="-122"/>
                <a:ea typeface="华文楷体" panose="02010600040101010101" pitchFamily="2" charset="-122"/>
              </a:rPr>
              <a:t>                    </a:t>
            </a:r>
            <a:r>
              <a:rPr lang="zh-CN" altLang="zh-CN" sz="2800" b="1" kern="100" dirty="0" smtClean="0">
                <a:solidFill>
                  <a:srgbClr val="C00000"/>
                </a:solidFill>
                <a:latin typeface="华文楷体" panose="02010600040101010101" pitchFamily="2" charset="-122"/>
                <a:ea typeface="华文楷体" panose="02010600040101010101" pitchFamily="2" charset="-122"/>
              </a:rPr>
              <a:t>＋</a:t>
            </a:r>
            <a:r>
              <a:rPr lang="zh-CN" altLang="zh-CN" sz="2800" b="1" kern="100" dirty="0">
                <a:solidFill>
                  <a:srgbClr val="C00000"/>
                </a:solidFill>
                <a:latin typeface="华文楷体" panose="02010600040101010101" pitchFamily="2" charset="-122"/>
                <a:ea typeface="华文楷体" panose="02010600040101010101" pitchFamily="2" charset="-122"/>
              </a:rPr>
              <a:t>奖励得分－惩罚扣</a:t>
            </a:r>
            <a:r>
              <a:rPr lang="zh-CN" altLang="zh-CN" sz="2800" b="1" kern="100" dirty="0" smtClean="0">
                <a:solidFill>
                  <a:srgbClr val="C00000"/>
                </a:solidFill>
                <a:latin typeface="华文楷体" panose="02010600040101010101" pitchFamily="2" charset="-122"/>
                <a:ea typeface="华文楷体" panose="02010600040101010101" pitchFamily="2" charset="-122"/>
              </a:rPr>
              <a:t>分</a:t>
            </a:r>
            <a:r>
              <a:rPr lang="zh-CN" altLang="zh-CN" sz="2800" b="1" kern="100" dirty="0">
                <a:solidFill>
                  <a:srgbClr val="C00000"/>
                </a:solidFill>
                <a:latin typeface="华文楷体" panose="02010600040101010101" pitchFamily="2" charset="-122"/>
                <a:ea typeface="华文楷体" panose="02010600040101010101" pitchFamily="2" charset="-122"/>
              </a:rPr>
              <a:t>－</a:t>
            </a:r>
            <a:r>
              <a:rPr lang="zh-CN" altLang="zh-CN" sz="2800" b="1" kern="100" dirty="0" smtClean="0">
                <a:solidFill>
                  <a:srgbClr val="C00000"/>
                </a:solidFill>
                <a:latin typeface="华文楷体" panose="02010600040101010101" pitchFamily="2" charset="-122"/>
                <a:ea typeface="华文楷体" panose="02010600040101010101" pitchFamily="2" charset="-122"/>
              </a:rPr>
              <a:t>缺勤</a:t>
            </a:r>
            <a:r>
              <a:rPr lang="zh-CN" altLang="zh-CN" sz="2800" b="1" kern="100" dirty="0">
                <a:solidFill>
                  <a:srgbClr val="C00000"/>
                </a:solidFill>
                <a:latin typeface="华文楷体" panose="02010600040101010101" pitchFamily="2" charset="-122"/>
                <a:ea typeface="华文楷体" panose="02010600040101010101" pitchFamily="2" charset="-122"/>
              </a:rPr>
              <a:t>扣分</a:t>
            </a:r>
            <a:endParaRPr lang="zh-CN" altLang="zh-CN" sz="1600" b="1" kern="100" dirty="0">
              <a:latin typeface="华文楷体" panose="02010600040101010101" pitchFamily="2" charset="-122"/>
              <a:ea typeface="华文楷体" panose="02010600040101010101" pitchFamily="2" charset="-122"/>
            </a:endParaRPr>
          </a:p>
        </p:txBody>
      </p:sp>
      <p:sp>
        <p:nvSpPr>
          <p:cNvPr id="6" name="Rectangle 2"/>
          <p:cNvSpPr>
            <a:spLocks noGrp="1" noChangeArrowheads="1"/>
          </p:cNvSpPr>
          <p:nvPr/>
        </p:nvSpPr>
        <p:spPr>
          <a:xfrm>
            <a:off x="1206500" y="168275"/>
            <a:ext cx="7485063" cy="59372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kumimoji="1" sz="4400" i="1">
                <a:solidFill>
                  <a:schemeClr val="tx2"/>
                </a:solidFill>
                <a:latin typeface="+mj-lt"/>
                <a:ea typeface="+mj-ea"/>
                <a:cs typeface="+mj-cs"/>
              </a:defRPr>
            </a:lvl1pPr>
            <a:lvl2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i="1">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i="1">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i="1">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i="1">
                <a:solidFill>
                  <a:schemeClr val="tx2"/>
                </a:solidFill>
                <a:latin typeface="Times New Roman" pitchFamily="18" charset="0"/>
                <a:ea typeface="宋体" pitchFamily="2" charset="-122"/>
              </a:defRPr>
            </a:lvl9pPr>
          </a:lstStyle>
          <a:p>
            <a:pPr algn="ctr" eaLnBrk="1" hangingPunct="1">
              <a:defRPr/>
            </a:pPr>
            <a:r>
              <a:rPr lang="zh-CN" altLang="en-US" sz="4000" b="1" i="0" dirty="0" smtClean="0">
                <a:solidFill>
                  <a:schemeClr val="tx1"/>
                </a:solidFill>
                <a:effectLst>
                  <a:outerShdw blurRad="38100" dist="38100" dir="2700000" algn="tl">
                    <a:srgbClr val="C0C0C0"/>
                  </a:outerShdw>
                </a:effectLst>
                <a:latin typeface="楷体_GB2312" pitchFamily="49" charset="-122"/>
                <a:ea typeface="楷体_GB2312" pitchFamily="49" charset="-122"/>
              </a:rPr>
              <a:t>考 核 要  求</a:t>
            </a:r>
          </a:p>
        </p:txBody>
      </p:sp>
    </p:spTree>
    <p:extLst>
      <p:ext uri="{BB962C8B-B14F-4D97-AF65-F5344CB8AC3E}">
        <p14:creationId xmlns:p14="http://schemas.microsoft.com/office/powerpoint/2010/main" val="4941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1024" y="1489910"/>
            <a:ext cx="8259216" cy="523220"/>
          </a:xfrm>
          <a:prstGeom prst="rect">
            <a:avLst/>
          </a:prstGeom>
        </p:spPr>
        <p:txBody>
          <a:bodyPr wrap="square">
            <a:spAutoFit/>
          </a:bodyPr>
          <a:lstStyle/>
          <a:p>
            <a:pPr marL="457200" indent="-457200" algn="just">
              <a:spcAft>
                <a:spcPts val="0"/>
              </a:spcAft>
              <a:buFont typeface="Wingdings" panose="05000000000000000000" pitchFamily="2" charset="2"/>
              <a:buChar char="u"/>
            </a:pPr>
            <a:r>
              <a:rPr lang="zh-CN" altLang="en-US" sz="2800" b="1" kern="100" dirty="0" smtClean="0">
                <a:solidFill>
                  <a:srgbClr val="C00000"/>
                </a:solidFill>
                <a:latin typeface="华文楷体" panose="02010600040101010101" pitchFamily="2" charset="-122"/>
                <a:ea typeface="华文楷体" panose="02010600040101010101" pitchFamily="2" charset="-122"/>
              </a:rPr>
              <a:t>课外</a:t>
            </a:r>
            <a:r>
              <a:rPr lang="zh-CN" altLang="zh-CN" sz="2800" b="1" kern="100" dirty="0" smtClean="0">
                <a:solidFill>
                  <a:srgbClr val="C00000"/>
                </a:solidFill>
                <a:latin typeface="华文楷体" panose="02010600040101010101" pitchFamily="2" charset="-122"/>
                <a:ea typeface="华文楷体" panose="02010600040101010101" pitchFamily="2" charset="-122"/>
              </a:rPr>
              <a:t>成绩</a:t>
            </a:r>
            <a:r>
              <a:rPr lang="en-US" altLang="zh-CN" sz="2800" b="1" kern="100" dirty="0" smtClean="0">
                <a:solidFill>
                  <a:srgbClr val="C00000"/>
                </a:solidFill>
                <a:latin typeface="华文楷体" panose="02010600040101010101" pitchFamily="2" charset="-122"/>
                <a:ea typeface="华文楷体" panose="02010600040101010101" pitchFamily="2" charset="-122"/>
              </a:rPr>
              <a:t>=</a:t>
            </a:r>
            <a:r>
              <a:rPr lang="zh-CN" altLang="en-US" sz="2800" b="1" kern="100" dirty="0" smtClean="0">
                <a:solidFill>
                  <a:srgbClr val="C00000"/>
                </a:solidFill>
                <a:latin typeface="华文楷体" panose="02010600040101010101" pitchFamily="2" charset="-122"/>
                <a:ea typeface="华文楷体" panose="02010600040101010101" pitchFamily="2" charset="-122"/>
              </a:rPr>
              <a:t>微机原理作业</a:t>
            </a:r>
            <a:r>
              <a:rPr lang="en-US" altLang="zh-CN" sz="2800" b="1" kern="100" dirty="0" smtClean="0">
                <a:solidFill>
                  <a:srgbClr val="C00000"/>
                </a:solidFill>
                <a:latin typeface="华文楷体" panose="02010600040101010101" pitchFamily="2" charset="-122"/>
                <a:ea typeface="华文楷体" panose="02010600040101010101" pitchFamily="2" charset="-122"/>
              </a:rPr>
              <a:t>15%</a:t>
            </a:r>
            <a:r>
              <a:rPr lang="zh-CN" altLang="en-US" sz="2800" b="1" kern="100" dirty="0" smtClean="0">
                <a:solidFill>
                  <a:srgbClr val="C00000"/>
                </a:solidFill>
                <a:latin typeface="华文楷体" panose="02010600040101010101" pitchFamily="2" charset="-122"/>
                <a:ea typeface="华文楷体" panose="02010600040101010101" pitchFamily="2" charset="-122"/>
              </a:rPr>
              <a:t>＋单片机作业</a:t>
            </a:r>
            <a:r>
              <a:rPr lang="en-US" altLang="zh-CN" sz="2800" b="1" kern="100" dirty="0" smtClean="0">
                <a:solidFill>
                  <a:srgbClr val="C00000"/>
                </a:solidFill>
                <a:latin typeface="华文楷体" panose="02010600040101010101" pitchFamily="2" charset="-122"/>
                <a:ea typeface="华文楷体" panose="02010600040101010101" pitchFamily="2" charset="-122"/>
              </a:rPr>
              <a:t>15%</a:t>
            </a:r>
            <a:endParaRPr lang="zh-CN" altLang="zh-CN" sz="1600" b="1" kern="100" dirty="0">
              <a:latin typeface="华文楷体" panose="02010600040101010101" pitchFamily="2" charset="-122"/>
              <a:ea typeface="华文楷体" panose="02010600040101010101" pitchFamily="2" charset="-122"/>
            </a:endParaRPr>
          </a:p>
        </p:txBody>
      </p:sp>
      <p:sp>
        <p:nvSpPr>
          <p:cNvPr id="6" name="矩形 5"/>
          <p:cNvSpPr/>
          <p:nvPr/>
        </p:nvSpPr>
        <p:spPr>
          <a:xfrm>
            <a:off x="556028" y="2507363"/>
            <a:ext cx="7704856" cy="1631216"/>
          </a:xfrm>
          <a:prstGeom prst="rect">
            <a:avLst/>
          </a:prstGeom>
        </p:spPr>
        <p:txBody>
          <a:bodyPr wrap="square">
            <a:spAutoFit/>
          </a:bodyPr>
          <a:lstStyle/>
          <a:p>
            <a:r>
              <a:rPr lang="zh-CN" altLang="zh-CN" sz="2000" b="1" dirty="0" smtClean="0">
                <a:latin typeface="华文楷体" panose="02010600040101010101" pitchFamily="2" charset="-122"/>
                <a:ea typeface="华文楷体" panose="02010600040101010101" pitchFamily="2" charset="-122"/>
              </a:rPr>
              <a:t>课</a:t>
            </a:r>
            <a:r>
              <a:rPr lang="zh-CN" altLang="en-US" sz="2000" b="1" dirty="0" smtClean="0">
                <a:latin typeface="华文楷体" panose="02010600040101010101" pitchFamily="2" charset="-122"/>
                <a:ea typeface="华文楷体" panose="02010600040101010101" pitchFamily="2" charset="-122"/>
              </a:rPr>
              <a:t>外</a:t>
            </a:r>
            <a:r>
              <a:rPr lang="zh-CN" altLang="zh-CN" sz="2000" b="1" dirty="0" smtClean="0">
                <a:latin typeface="华文楷体" panose="02010600040101010101" pitchFamily="2" charset="-122"/>
                <a:ea typeface="华文楷体" panose="02010600040101010101" pitchFamily="2" charset="-122"/>
              </a:rPr>
              <a:t>作业（</a:t>
            </a:r>
            <a:r>
              <a:rPr lang="en-US" altLang="zh-CN" sz="2000" b="1" dirty="0" smtClean="0">
                <a:latin typeface="华文楷体" panose="02010600040101010101" pitchFamily="2" charset="-122"/>
                <a:ea typeface="华文楷体" panose="02010600040101010101" pitchFamily="2" charset="-122"/>
              </a:rPr>
              <a:t>2</a:t>
            </a:r>
            <a:r>
              <a:rPr lang="zh-CN" altLang="zh-CN" sz="2000" b="1" dirty="0" smtClean="0">
                <a:latin typeface="华文楷体" panose="02010600040101010101" pitchFamily="2" charset="-122"/>
                <a:ea typeface="华文楷体" panose="02010600040101010101" pitchFamily="2" charset="-122"/>
              </a:rPr>
              <a:t>次</a:t>
            </a:r>
            <a:r>
              <a:rPr lang="zh-CN" altLang="zh-CN" sz="2000" dirty="0" smtClean="0">
                <a:latin typeface="华文楷体" panose="02010600040101010101" pitchFamily="2" charset="-122"/>
                <a:ea typeface="华文楷体" panose="02010600040101010101" pitchFamily="2" charset="-122"/>
              </a:rPr>
              <a:t>）</a:t>
            </a:r>
            <a:r>
              <a:rPr lang="en-US" altLang="zh-CN" sz="2000" dirty="0" smtClean="0">
                <a:latin typeface="华文楷体" panose="02010600040101010101" pitchFamily="2" charset="-122"/>
                <a:ea typeface="华文楷体" panose="02010600040101010101" pitchFamily="2" charset="-122"/>
              </a:rPr>
              <a:t>   </a:t>
            </a:r>
            <a:endParaRPr lang="zh-CN" altLang="zh-CN" sz="2000" dirty="0">
              <a:latin typeface="华文楷体" panose="02010600040101010101" pitchFamily="2" charset="-122"/>
              <a:ea typeface="华文楷体" panose="02010600040101010101" pitchFamily="2" charset="-122"/>
            </a:endParaRPr>
          </a:p>
          <a:p>
            <a:pPr marL="280988" lvl="0" indent="-280988" algn="just" fontAlgn="auto">
              <a:spcBef>
                <a:spcPts val="0"/>
              </a:spcBef>
              <a:spcAft>
                <a:spcPts val="0"/>
              </a:spcAft>
              <a:buClr>
                <a:srgbClr val="004181"/>
              </a:buClr>
              <a:buFont typeface="Wingdings" pitchFamily="2" charset="2"/>
              <a:buChar char="v"/>
            </a:pPr>
            <a:endParaRPr lang="en-US" altLang="zh-CN" dirty="0" smtClean="0">
              <a:latin typeface="华文楷体" panose="02010600040101010101" pitchFamily="2" charset="-122"/>
              <a:ea typeface="华文楷体" panose="02010600040101010101" pitchFamily="2" charset="-122"/>
            </a:endParaRPr>
          </a:p>
          <a:p>
            <a:pPr marL="342900" lvl="0" indent="-342900" algn="just" fontAlgn="auto">
              <a:spcBef>
                <a:spcPts val="0"/>
              </a:spcBef>
              <a:spcAft>
                <a:spcPts val="0"/>
              </a:spcAft>
              <a:buClr>
                <a:srgbClr val="004181"/>
              </a:buClr>
              <a:buFont typeface="+mj-lt"/>
              <a:buAutoNum type="arabicPeriod"/>
            </a:pPr>
            <a:r>
              <a:rPr lang="zh-CN" altLang="en-US" dirty="0" smtClean="0">
                <a:latin typeface="华文楷体" panose="02010600040101010101" pitchFamily="2" charset="-122"/>
                <a:ea typeface="华文楷体" panose="02010600040101010101" pitchFamily="2" charset="-122"/>
              </a:rPr>
              <a:t>作业需要提交至网络教育</a:t>
            </a:r>
            <a:r>
              <a:rPr lang="zh-CN" altLang="zh-CN" dirty="0" smtClean="0">
                <a:latin typeface="华文楷体" panose="02010600040101010101" pitchFamily="2" charset="-122"/>
                <a:ea typeface="华文楷体" panose="02010600040101010101" pitchFamily="2" charset="-122"/>
              </a:rPr>
              <a:t>平台 </a:t>
            </a:r>
            <a:r>
              <a:rPr lang="en-US" altLang="zh-CN" dirty="0" smtClean="0">
                <a:latin typeface="华文楷体" panose="02010600040101010101" pitchFamily="2" charset="-122"/>
                <a:ea typeface="华文楷体" panose="02010600040101010101" pitchFamily="2" charset="-122"/>
              </a:rPr>
              <a:t>(</a:t>
            </a:r>
            <a:r>
              <a:rPr lang="en-US" altLang="zh-CN" b="1" dirty="0" smtClean="0">
                <a:solidFill>
                  <a:srgbClr val="0033CC"/>
                </a:solidFill>
                <a:latin typeface="华文楷体" panose="02010600040101010101" pitchFamily="2" charset="-122"/>
                <a:ea typeface="华文楷体" panose="02010600040101010101" pitchFamily="2" charset="-122"/>
              </a:rPr>
              <a:t>http://szjx.ouc.edu.cn</a:t>
            </a:r>
            <a:r>
              <a:rPr lang="en-US" altLang="zh-CN" dirty="0" smtClean="0">
                <a:latin typeface="华文楷体" panose="02010600040101010101" pitchFamily="2" charset="-122"/>
                <a:ea typeface="华文楷体" panose="02010600040101010101" pitchFamily="2" charset="-122"/>
              </a:rPr>
              <a:t>)</a:t>
            </a:r>
            <a:r>
              <a:rPr lang="zh-CN" altLang="zh-CN" dirty="0" smtClean="0">
                <a:latin typeface="华文楷体" panose="02010600040101010101" pitchFamily="2" charset="-122"/>
                <a:ea typeface="华文楷体" panose="02010600040101010101" pitchFamily="2" charset="-122"/>
              </a:rPr>
              <a:t>。</a:t>
            </a:r>
            <a:endParaRPr lang="en-US" altLang="zh-CN" dirty="0" smtClean="0">
              <a:latin typeface="华文楷体" panose="02010600040101010101" pitchFamily="2" charset="-122"/>
              <a:ea typeface="华文楷体" panose="02010600040101010101" pitchFamily="2" charset="-122"/>
            </a:endParaRPr>
          </a:p>
          <a:p>
            <a:pPr marL="342900" lvl="0" indent="-342900" algn="just" fontAlgn="auto">
              <a:spcBef>
                <a:spcPts val="0"/>
              </a:spcBef>
              <a:spcAft>
                <a:spcPts val="0"/>
              </a:spcAft>
              <a:buClr>
                <a:srgbClr val="004181"/>
              </a:buClr>
              <a:buFont typeface="+mj-lt"/>
              <a:buAutoNum type="arabicPeriod"/>
            </a:pPr>
            <a:endParaRPr lang="zh-CN" altLang="zh-CN" dirty="0">
              <a:latin typeface="华文楷体" panose="02010600040101010101" pitchFamily="2" charset="-122"/>
              <a:ea typeface="华文楷体" panose="02010600040101010101" pitchFamily="2" charset="-122"/>
            </a:endParaRPr>
          </a:p>
          <a:p>
            <a:pPr marL="342900" lvl="0" indent="-342900">
              <a:buFont typeface="+mj-lt"/>
              <a:buAutoNum type="arabicPeriod"/>
            </a:pPr>
            <a:r>
              <a:rPr lang="zh-CN" altLang="en-US" dirty="0" smtClean="0">
                <a:latin typeface="华文楷体" panose="02010600040101010101" pitchFamily="2" charset="-122"/>
                <a:ea typeface="华文楷体" panose="02010600040101010101" pitchFamily="2" charset="-122"/>
              </a:rPr>
              <a:t>严格按照作业要求进行，抄袭</a:t>
            </a:r>
            <a:r>
              <a:rPr lang="en-US" altLang="zh-CN" dirty="0" smtClean="0">
                <a:latin typeface="华文楷体" panose="02010600040101010101" pitchFamily="2" charset="-122"/>
                <a:ea typeface="华文楷体" panose="02010600040101010101" pitchFamily="2" charset="-122"/>
              </a:rPr>
              <a:t>0</a:t>
            </a:r>
            <a:r>
              <a:rPr lang="zh-CN" altLang="en-US" dirty="0" smtClean="0">
                <a:latin typeface="华文楷体" panose="02010600040101010101" pitchFamily="2" charset="-122"/>
                <a:ea typeface="华文楷体" panose="02010600040101010101" pitchFamily="2" charset="-122"/>
              </a:rPr>
              <a:t>分。</a:t>
            </a:r>
            <a:endParaRPr lang="en-US" altLang="zh-CN" dirty="0" smtClean="0">
              <a:latin typeface="华文楷体" panose="02010600040101010101" pitchFamily="2" charset="-122"/>
              <a:ea typeface="华文楷体" panose="02010600040101010101" pitchFamily="2" charset="-122"/>
            </a:endParaRPr>
          </a:p>
        </p:txBody>
      </p:sp>
      <p:sp>
        <p:nvSpPr>
          <p:cNvPr id="7" name="Rectangle 2"/>
          <p:cNvSpPr>
            <a:spLocks noGrp="1" noChangeArrowheads="1"/>
          </p:cNvSpPr>
          <p:nvPr/>
        </p:nvSpPr>
        <p:spPr>
          <a:xfrm>
            <a:off x="1206500" y="168275"/>
            <a:ext cx="7485063" cy="59372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kumimoji="1" sz="4400" i="1">
                <a:solidFill>
                  <a:schemeClr val="tx2"/>
                </a:solidFill>
                <a:latin typeface="+mj-lt"/>
                <a:ea typeface="+mj-ea"/>
                <a:cs typeface="+mj-cs"/>
              </a:defRPr>
            </a:lvl1pPr>
            <a:lvl2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i="1">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i="1">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i="1">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i="1">
                <a:solidFill>
                  <a:schemeClr val="tx2"/>
                </a:solidFill>
                <a:latin typeface="Times New Roman" pitchFamily="18" charset="0"/>
                <a:ea typeface="宋体" pitchFamily="2" charset="-122"/>
              </a:defRPr>
            </a:lvl9pPr>
          </a:lstStyle>
          <a:p>
            <a:pPr algn="ctr" eaLnBrk="1" hangingPunct="1">
              <a:defRPr/>
            </a:pPr>
            <a:r>
              <a:rPr lang="zh-CN" altLang="en-US" sz="4000" b="1" i="0" dirty="0" smtClean="0">
                <a:solidFill>
                  <a:schemeClr val="tx1"/>
                </a:solidFill>
                <a:effectLst>
                  <a:outerShdw blurRad="38100" dist="38100" dir="2700000" algn="tl">
                    <a:srgbClr val="C0C0C0"/>
                  </a:outerShdw>
                </a:effectLst>
                <a:latin typeface="楷体_GB2312" pitchFamily="49" charset="-122"/>
                <a:ea typeface="楷体_GB2312" pitchFamily="49" charset="-122"/>
              </a:rPr>
              <a:t>考 核 要  求</a:t>
            </a:r>
          </a:p>
        </p:txBody>
      </p:sp>
    </p:spTree>
    <p:extLst>
      <p:ext uri="{BB962C8B-B14F-4D97-AF65-F5344CB8AC3E}">
        <p14:creationId xmlns:p14="http://schemas.microsoft.com/office/powerpoint/2010/main" val="288676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51024" y="1975943"/>
            <a:ext cx="8259216" cy="1446550"/>
          </a:xfrm>
          <a:prstGeom prst="rect">
            <a:avLst/>
          </a:prstGeom>
        </p:spPr>
        <p:txBody>
          <a:bodyPr wrap="square">
            <a:spAutoFit/>
          </a:bodyPr>
          <a:lstStyle/>
          <a:p>
            <a:pPr marL="457200" lvl="0" indent="-457200" algn="just">
              <a:spcAft>
                <a:spcPts val="0"/>
              </a:spcAft>
              <a:buFont typeface="Wingdings" panose="05000000000000000000" pitchFamily="2" charset="2"/>
              <a:buChar char="u"/>
            </a:pPr>
            <a:r>
              <a:rPr lang="zh-CN" altLang="en-US" sz="2800" b="1" kern="100" dirty="0" smtClean="0">
                <a:solidFill>
                  <a:srgbClr val="C00000"/>
                </a:solidFill>
                <a:latin typeface="华文楷体" panose="02010600040101010101" pitchFamily="2" charset="-122"/>
                <a:ea typeface="华文楷体" panose="02010600040101010101" pitchFamily="2" charset="-122"/>
              </a:rPr>
              <a:t>期末</a:t>
            </a:r>
            <a:r>
              <a:rPr lang="zh-CN" altLang="en-US" sz="2800" b="1" kern="100" dirty="0">
                <a:solidFill>
                  <a:srgbClr val="C00000"/>
                </a:solidFill>
                <a:latin typeface="华文楷体" panose="02010600040101010101" pitchFamily="2" charset="-122"/>
                <a:ea typeface="华文楷体" panose="02010600040101010101" pitchFamily="2" charset="-122"/>
              </a:rPr>
              <a:t>表现</a:t>
            </a:r>
            <a:r>
              <a:rPr lang="zh-CN" altLang="en-US" sz="2800" b="1" kern="100" dirty="0" smtClean="0">
                <a:solidFill>
                  <a:srgbClr val="C00000"/>
                </a:solidFill>
                <a:latin typeface="华文楷体" panose="02010600040101010101" pitchFamily="2" charset="-122"/>
                <a:ea typeface="华文楷体" panose="02010600040101010101" pitchFamily="2" charset="-122"/>
              </a:rPr>
              <a:t>成绩 </a:t>
            </a:r>
            <a:r>
              <a:rPr lang="en-US" altLang="zh-CN" sz="2800" b="1" kern="100" dirty="0" smtClean="0">
                <a:solidFill>
                  <a:srgbClr val="C00000"/>
                </a:solidFill>
                <a:latin typeface="华文楷体" panose="02010600040101010101" pitchFamily="2" charset="-122"/>
                <a:ea typeface="华文楷体" panose="02010600040101010101" pitchFamily="2" charset="-122"/>
              </a:rPr>
              <a:t>= </a:t>
            </a:r>
            <a:r>
              <a:rPr lang="zh-CN" altLang="en-US" sz="2800" b="1" kern="100" dirty="0" smtClean="0">
                <a:solidFill>
                  <a:srgbClr val="C00000"/>
                </a:solidFill>
                <a:latin typeface="华文楷体" panose="02010600040101010101" pitchFamily="2" charset="-122"/>
                <a:ea typeface="华文楷体" panose="02010600040101010101" pitchFamily="2" charset="-122"/>
              </a:rPr>
              <a:t>闭卷</a:t>
            </a:r>
            <a:r>
              <a:rPr lang="zh-CN" altLang="en-US" sz="2800" b="1" kern="100" dirty="0">
                <a:solidFill>
                  <a:srgbClr val="C00000"/>
                </a:solidFill>
                <a:latin typeface="华文楷体" panose="02010600040101010101" pitchFamily="2" charset="-122"/>
                <a:ea typeface="华文楷体" panose="02010600040101010101" pitchFamily="2" charset="-122"/>
              </a:rPr>
              <a:t>考试</a:t>
            </a:r>
            <a:r>
              <a:rPr lang="zh-CN" altLang="en-US" sz="2800" b="1" kern="100" dirty="0" smtClean="0">
                <a:solidFill>
                  <a:srgbClr val="C00000"/>
                </a:solidFill>
                <a:latin typeface="华文楷体" panose="02010600040101010101" pitchFamily="2" charset="-122"/>
                <a:ea typeface="华文楷体" panose="02010600040101010101" pitchFamily="2" charset="-122"/>
              </a:rPr>
              <a:t>成绩</a:t>
            </a:r>
            <a:r>
              <a:rPr lang="en-US" altLang="zh-CN" sz="2800" b="1" kern="100" dirty="0" smtClean="0">
                <a:solidFill>
                  <a:srgbClr val="C00000"/>
                </a:solidFill>
                <a:latin typeface="华文楷体" panose="02010600040101010101" pitchFamily="2" charset="-122"/>
                <a:ea typeface="华文楷体" panose="02010600040101010101" pitchFamily="2" charset="-122"/>
              </a:rPr>
              <a:t>×70%</a:t>
            </a:r>
          </a:p>
          <a:p>
            <a:pPr marL="457200" lvl="0" indent="-457200" algn="just">
              <a:spcAft>
                <a:spcPts val="0"/>
              </a:spcAft>
              <a:buFont typeface="Wingdings" panose="05000000000000000000" pitchFamily="2" charset="2"/>
              <a:buChar char="u"/>
            </a:pPr>
            <a:endParaRPr kumimoji="0" lang="en-US" altLang="zh-CN" sz="2800" b="1" i="0" u="none" strike="noStrike" kern="100" cap="none" spc="0" normalizeH="0" baseline="0" noProof="0" dirty="0">
              <a:ln>
                <a:noFill/>
              </a:ln>
              <a:solidFill>
                <a:srgbClr val="C00000"/>
              </a:solidFill>
              <a:effectLst/>
              <a:uLnTx/>
              <a:uFillTx/>
              <a:latin typeface="华文楷体" panose="02010600040101010101" pitchFamily="2" charset="-122"/>
              <a:ea typeface="华文楷体" panose="02010600040101010101" pitchFamily="2" charset="-122"/>
              <a:cs typeface="+mn-cs"/>
            </a:endParaRPr>
          </a:p>
          <a:p>
            <a:pPr lvl="0" algn="just">
              <a:spcAft>
                <a:spcPts val="0"/>
              </a:spcAft>
            </a:pPr>
            <a:r>
              <a:rPr lang="zh-CN" altLang="en-US" sz="2400" kern="100" dirty="0" smtClean="0">
                <a:solidFill>
                  <a:srgbClr val="000000"/>
                </a:solidFill>
                <a:latin typeface="华文楷体" panose="02010600040101010101" pitchFamily="2" charset="-122"/>
                <a:ea typeface="华文楷体" panose="02010600040101010101" pitchFamily="2" charset="-122"/>
              </a:rPr>
              <a:t>作弊抄袭者</a:t>
            </a:r>
            <a:r>
              <a:rPr lang="en-US" altLang="zh-CN" sz="3200" u="sng" kern="100" dirty="0" smtClean="0">
                <a:solidFill>
                  <a:srgbClr val="0000FF"/>
                </a:solidFill>
                <a:latin typeface="华文楷体" panose="02010600040101010101" pitchFamily="2" charset="-122"/>
                <a:ea typeface="华文楷体" panose="02010600040101010101" pitchFamily="2" charset="-122"/>
              </a:rPr>
              <a:t>0</a:t>
            </a:r>
            <a:r>
              <a:rPr lang="zh-CN" altLang="en-US" sz="2400" kern="100" dirty="0" smtClean="0">
                <a:solidFill>
                  <a:srgbClr val="000000"/>
                </a:solidFill>
                <a:latin typeface="华文楷体" panose="02010600040101010101" pitchFamily="2" charset="-122"/>
                <a:ea typeface="华文楷体" panose="02010600040101010101" pitchFamily="2" charset="-122"/>
              </a:rPr>
              <a:t>分</a:t>
            </a:r>
            <a:r>
              <a:rPr lang="zh-CN" altLang="en-US" sz="2400" b="1" kern="100" dirty="0" smtClean="0">
                <a:solidFill>
                  <a:srgbClr val="000000"/>
                </a:solidFill>
                <a:latin typeface="华文楷体" panose="02010600040101010101" pitchFamily="2" charset="-122"/>
                <a:ea typeface="华文楷体" panose="02010600040101010101" pitchFamily="2" charset="-122"/>
              </a:rPr>
              <a:t>。</a:t>
            </a:r>
            <a:endParaRPr kumimoji="0" lang="zh-CN" altLang="zh-CN" sz="2400" b="1" i="0" u="none" strike="noStrike" kern="1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p:txBody>
      </p:sp>
      <p:sp>
        <p:nvSpPr>
          <p:cNvPr id="9" name="矩形 8"/>
          <p:cNvSpPr/>
          <p:nvPr/>
        </p:nvSpPr>
        <p:spPr>
          <a:xfrm>
            <a:off x="457413" y="3646971"/>
            <a:ext cx="7633716" cy="2062103"/>
          </a:xfrm>
          <a:prstGeom prst="rect">
            <a:avLst/>
          </a:prstGeom>
        </p:spPr>
        <p:txBody>
          <a:bodyPr wrap="square">
            <a:spAutoFit/>
          </a:bodyPr>
          <a:lstStyle/>
          <a:p>
            <a:pPr marL="457200" indent="-457200" algn="just">
              <a:spcAft>
                <a:spcPts val="0"/>
              </a:spcAft>
              <a:buFont typeface="Wingdings" panose="05000000000000000000" pitchFamily="2" charset="2"/>
              <a:buChar char="u"/>
            </a:pPr>
            <a:r>
              <a:rPr lang="zh-CN" altLang="zh-CN" sz="2800" b="1" kern="100" dirty="0">
                <a:solidFill>
                  <a:srgbClr val="C00000"/>
                </a:solidFill>
                <a:latin typeface="华文楷体" panose="02010600040101010101" pitchFamily="2" charset="-122"/>
                <a:ea typeface="华文楷体" panose="02010600040101010101" pitchFamily="2" charset="-122"/>
              </a:rPr>
              <a:t>奖励得分</a:t>
            </a:r>
          </a:p>
          <a:p>
            <a:pPr marL="457200" indent="-457200" algn="just">
              <a:spcAft>
                <a:spcPts val="0"/>
              </a:spcAft>
              <a:buFont typeface="+mj-lt"/>
              <a:buAutoNum type="arabicPeriod"/>
            </a:pPr>
            <a:endParaRPr lang="en-US" altLang="zh-CN" sz="2000" b="1" kern="100" dirty="0" smtClean="0">
              <a:solidFill>
                <a:schemeClr val="tx1">
                  <a:lumMod val="95000"/>
                  <a:lumOff val="5000"/>
                </a:schemeClr>
              </a:solidFill>
              <a:latin typeface="华文楷体" panose="02010600040101010101" pitchFamily="2" charset="-122"/>
              <a:ea typeface="华文楷体" panose="02010600040101010101" pitchFamily="2" charset="-122"/>
            </a:endParaRPr>
          </a:p>
          <a:p>
            <a:pPr algn="just">
              <a:spcAft>
                <a:spcPts val="0"/>
              </a:spcAft>
            </a:pPr>
            <a:r>
              <a:rPr lang="zh-CN" altLang="en-US" sz="2400" kern="100" dirty="0" smtClean="0">
                <a:solidFill>
                  <a:schemeClr val="tx1">
                    <a:lumMod val="95000"/>
                    <a:lumOff val="5000"/>
                  </a:schemeClr>
                </a:solidFill>
                <a:latin typeface="华文楷体" panose="02010600040101010101" pitchFamily="2" charset="-122"/>
                <a:ea typeface="华文楷体" panose="02010600040101010101" pitchFamily="2" charset="-122"/>
              </a:rPr>
              <a:t>最多</a:t>
            </a:r>
            <a:r>
              <a:rPr lang="zh-CN" altLang="zh-CN" sz="2400" kern="100" dirty="0" smtClean="0">
                <a:solidFill>
                  <a:schemeClr val="tx1">
                    <a:lumMod val="95000"/>
                    <a:lumOff val="5000"/>
                  </a:schemeClr>
                </a:solidFill>
                <a:latin typeface="华文楷体" panose="02010600040101010101" pitchFamily="2" charset="-122"/>
                <a:ea typeface="华文楷体" panose="02010600040101010101" pitchFamily="2" charset="-122"/>
              </a:rPr>
              <a:t>加总成绩</a:t>
            </a:r>
            <a:r>
              <a:rPr lang="en-US" altLang="zh-CN" sz="3200" b="1" u="sng" kern="100" dirty="0" smtClean="0">
                <a:solidFill>
                  <a:srgbClr val="0000FF"/>
                </a:solidFill>
                <a:latin typeface="华文楷体" panose="02010600040101010101" pitchFamily="2" charset="-122"/>
                <a:ea typeface="华文楷体" panose="02010600040101010101" pitchFamily="2" charset="-122"/>
              </a:rPr>
              <a:t>5</a:t>
            </a:r>
            <a:r>
              <a:rPr lang="zh-CN" altLang="zh-CN" sz="3200" b="1" u="sng" kern="100" dirty="0" smtClean="0">
                <a:solidFill>
                  <a:srgbClr val="0000FF"/>
                </a:solidFill>
                <a:latin typeface="华文楷体" panose="02010600040101010101" pitchFamily="2" charset="-122"/>
                <a:ea typeface="华文楷体" panose="02010600040101010101" pitchFamily="2" charset="-122"/>
              </a:rPr>
              <a:t>分</a:t>
            </a:r>
            <a:r>
              <a:rPr lang="zh-CN" altLang="en-US" sz="2400" kern="100" dirty="0" smtClean="0">
                <a:solidFill>
                  <a:schemeClr val="tx1">
                    <a:lumMod val="95000"/>
                    <a:lumOff val="5000"/>
                  </a:schemeClr>
                </a:solidFill>
                <a:latin typeface="华文楷体" panose="02010600040101010101" pitchFamily="2" charset="-122"/>
                <a:ea typeface="华文楷体" panose="02010600040101010101" pitchFamily="2" charset="-122"/>
              </a:rPr>
              <a:t>，如</a:t>
            </a:r>
            <a:r>
              <a:rPr lang="zh-CN" altLang="zh-CN" sz="2400" kern="100" dirty="0" smtClean="0">
                <a:solidFill>
                  <a:schemeClr val="tx1">
                    <a:lumMod val="95000"/>
                    <a:lumOff val="5000"/>
                  </a:schemeClr>
                </a:solidFill>
                <a:latin typeface="华文楷体" panose="02010600040101010101" pitchFamily="2" charset="-122"/>
                <a:ea typeface="华文楷体" panose="02010600040101010101" pitchFamily="2" charset="-122"/>
              </a:rPr>
              <a:t>课程</a:t>
            </a:r>
            <a:r>
              <a:rPr lang="zh-CN" altLang="zh-CN" sz="2400" kern="100" dirty="0">
                <a:solidFill>
                  <a:schemeClr val="tx1">
                    <a:lumMod val="95000"/>
                    <a:lumOff val="5000"/>
                  </a:schemeClr>
                </a:solidFill>
                <a:latin typeface="华文楷体" panose="02010600040101010101" pitchFamily="2" charset="-122"/>
                <a:ea typeface="华文楷体" panose="02010600040101010101" pitchFamily="2" charset="-122"/>
              </a:rPr>
              <a:t>作业被评为优秀</a:t>
            </a:r>
            <a:r>
              <a:rPr lang="zh-CN" altLang="zh-CN" sz="2400" kern="100" dirty="0" smtClean="0">
                <a:solidFill>
                  <a:schemeClr val="tx1">
                    <a:lumMod val="95000"/>
                    <a:lumOff val="5000"/>
                  </a:schemeClr>
                </a:solidFill>
                <a:latin typeface="华文楷体" panose="02010600040101010101" pitchFamily="2" charset="-122"/>
                <a:ea typeface="华文楷体" panose="02010600040101010101" pitchFamily="2" charset="-122"/>
              </a:rPr>
              <a:t>作业</a:t>
            </a:r>
            <a:r>
              <a:rPr lang="zh-CN" altLang="en-US" sz="2400" kern="100" dirty="0" smtClean="0">
                <a:solidFill>
                  <a:schemeClr val="tx1">
                    <a:lumMod val="95000"/>
                    <a:lumOff val="5000"/>
                  </a:schemeClr>
                </a:solidFill>
                <a:latin typeface="华文楷体" panose="02010600040101010101" pitchFamily="2" charset="-122"/>
                <a:ea typeface="华文楷体" panose="02010600040101010101" pitchFamily="2" charset="-122"/>
              </a:rPr>
              <a:t>，课堂活动积极参与等。原则上不累计加分，需要加分者需要提出书面申请说明理由</a:t>
            </a:r>
            <a:r>
              <a:rPr lang="zh-CN" altLang="zh-CN" sz="2400" kern="100" dirty="0" smtClean="0">
                <a:solidFill>
                  <a:schemeClr val="tx1">
                    <a:lumMod val="95000"/>
                    <a:lumOff val="5000"/>
                  </a:schemeClr>
                </a:solidFill>
                <a:latin typeface="华文楷体" panose="02010600040101010101" pitchFamily="2" charset="-122"/>
                <a:ea typeface="华文楷体" panose="02010600040101010101" pitchFamily="2" charset="-122"/>
              </a:rPr>
              <a:t>。</a:t>
            </a:r>
            <a:endParaRPr lang="zh-CN" altLang="zh-CN" sz="2400" kern="100" dirty="0">
              <a:solidFill>
                <a:schemeClr val="tx1">
                  <a:lumMod val="95000"/>
                  <a:lumOff val="5000"/>
                </a:schemeClr>
              </a:solidFill>
              <a:latin typeface="华文楷体" panose="02010600040101010101" pitchFamily="2" charset="-122"/>
              <a:ea typeface="华文楷体" panose="02010600040101010101" pitchFamily="2" charset="-122"/>
            </a:endParaRPr>
          </a:p>
        </p:txBody>
      </p:sp>
      <p:sp>
        <p:nvSpPr>
          <p:cNvPr id="10" name="Rectangle 2"/>
          <p:cNvSpPr>
            <a:spLocks noGrp="1" noChangeArrowheads="1"/>
          </p:cNvSpPr>
          <p:nvPr/>
        </p:nvSpPr>
        <p:spPr>
          <a:xfrm>
            <a:off x="1206500" y="168275"/>
            <a:ext cx="7485063" cy="59372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kumimoji="1" sz="4400" i="1">
                <a:solidFill>
                  <a:schemeClr val="tx2"/>
                </a:solidFill>
                <a:latin typeface="+mj-lt"/>
                <a:ea typeface="+mj-ea"/>
                <a:cs typeface="+mj-cs"/>
              </a:defRPr>
            </a:lvl1pPr>
            <a:lvl2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i="1">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i="1">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i="1">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i="1">
                <a:solidFill>
                  <a:schemeClr val="tx2"/>
                </a:solidFill>
                <a:latin typeface="Times New Roman" pitchFamily="18" charset="0"/>
                <a:ea typeface="宋体" pitchFamily="2" charset="-122"/>
              </a:defRPr>
            </a:lvl9pPr>
          </a:lstStyle>
          <a:p>
            <a:pPr algn="ctr" eaLnBrk="1" hangingPunct="1">
              <a:defRPr/>
            </a:pPr>
            <a:r>
              <a:rPr lang="zh-CN" altLang="en-US" sz="4000" b="1" i="0" dirty="0" smtClean="0">
                <a:solidFill>
                  <a:schemeClr val="tx1"/>
                </a:solidFill>
                <a:effectLst>
                  <a:outerShdw blurRad="38100" dist="38100" dir="2700000" algn="tl">
                    <a:srgbClr val="C0C0C0"/>
                  </a:outerShdw>
                </a:effectLst>
                <a:latin typeface="楷体_GB2312" pitchFamily="49" charset="-122"/>
                <a:ea typeface="楷体_GB2312" pitchFamily="49" charset="-122"/>
              </a:rPr>
              <a:t>考 核 要  求</a:t>
            </a:r>
          </a:p>
        </p:txBody>
      </p:sp>
    </p:spTree>
    <p:extLst>
      <p:ext uri="{BB962C8B-B14F-4D97-AF65-F5344CB8AC3E}">
        <p14:creationId xmlns:p14="http://schemas.microsoft.com/office/powerpoint/2010/main" val="386276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17240" y="1517149"/>
            <a:ext cx="7899176" cy="1769715"/>
          </a:xfrm>
          <a:prstGeom prst="rect">
            <a:avLst/>
          </a:prstGeom>
        </p:spPr>
        <p:txBody>
          <a:bodyPr wrap="square">
            <a:spAutoFit/>
          </a:bodyPr>
          <a:lstStyle/>
          <a:p>
            <a:pPr marL="457200" indent="-457200" algn="just">
              <a:spcAft>
                <a:spcPts val="0"/>
              </a:spcAft>
              <a:buFont typeface="Wingdings" panose="05000000000000000000" pitchFamily="2" charset="2"/>
              <a:buChar char="u"/>
            </a:pPr>
            <a:r>
              <a:rPr lang="zh-CN" altLang="en-US" sz="2800" b="1" kern="100" dirty="0" smtClean="0">
                <a:solidFill>
                  <a:srgbClr val="C00000"/>
                </a:solidFill>
                <a:latin typeface="华文楷体" panose="02010600040101010101" pitchFamily="2" charset="-122"/>
                <a:ea typeface="华文楷体" panose="02010600040101010101" pitchFamily="2" charset="-122"/>
              </a:rPr>
              <a:t>惩罚</a:t>
            </a:r>
            <a:r>
              <a:rPr lang="zh-CN" altLang="en-US" sz="2800" b="1" kern="100" dirty="0">
                <a:solidFill>
                  <a:srgbClr val="C00000"/>
                </a:solidFill>
                <a:latin typeface="华文楷体" panose="02010600040101010101" pitchFamily="2" charset="-122"/>
                <a:ea typeface="华文楷体" panose="02010600040101010101" pitchFamily="2" charset="-122"/>
              </a:rPr>
              <a:t>扣分</a:t>
            </a:r>
          </a:p>
          <a:p>
            <a:pPr algn="just">
              <a:lnSpc>
                <a:spcPct val="150000"/>
              </a:lnSpc>
              <a:spcBef>
                <a:spcPts val="1800"/>
              </a:spcBef>
              <a:spcAft>
                <a:spcPts val="0"/>
              </a:spcAft>
            </a:pPr>
            <a:r>
              <a:rPr lang="zh-CN" altLang="en-US" sz="2000" kern="100" dirty="0" smtClean="0">
                <a:solidFill>
                  <a:schemeClr val="tx1">
                    <a:lumMod val="95000"/>
                    <a:lumOff val="5000"/>
                  </a:schemeClr>
                </a:solidFill>
                <a:latin typeface="华文楷体" panose="02010600040101010101" pitchFamily="2" charset="-122"/>
                <a:ea typeface="华文楷体" panose="02010600040101010101" pitchFamily="2" charset="-122"/>
              </a:rPr>
              <a:t>        不良</a:t>
            </a:r>
            <a:r>
              <a:rPr lang="zh-CN" altLang="en-US" sz="2000" kern="100" dirty="0">
                <a:solidFill>
                  <a:schemeClr val="tx1">
                    <a:lumMod val="95000"/>
                    <a:lumOff val="5000"/>
                  </a:schemeClr>
                </a:solidFill>
                <a:latin typeface="华文楷体" panose="02010600040101010101" pitchFamily="2" charset="-122"/>
                <a:ea typeface="华文楷体" panose="02010600040101010101" pitchFamily="2" charset="-122"/>
              </a:rPr>
              <a:t>表现扣总成绩</a:t>
            </a:r>
            <a:r>
              <a:rPr lang="en-US" altLang="zh-CN" sz="2400" b="1" kern="100" dirty="0">
                <a:solidFill>
                  <a:srgbClr val="0033CC"/>
                </a:solidFill>
                <a:latin typeface="华文楷体" panose="02010600040101010101" pitchFamily="2" charset="-122"/>
                <a:ea typeface="华文楷体" panose="02010600040101010101" pitchFamily="2" charset="-122"/>
              </a:rPr>
              <a:t>5</a:t>
            </a:r>
            <a:r>
              <a:rPr lang="zh-CN" altLang="en-US" sz="2400" b="1" kern="100" dirty="0">
                <a:solidFill>
                  <a:srgbClr val="0033CC"/>
                </a:solidFill>
                <a:latin typeface="华文楷体" panose="02010600040101010101" pitchFamily="2" charset="-122"/>
                <a:ea typeface="华文楷体" panose="02010600040101010101" pitchFamily="2" charset="-122"/>
              </a:rPr>
              <a:t>分</a:t>
            </a:r>
            <a:r>
              <a:rPr lang="en-US" altLang="zh-CN" sz="2400" b="1" kern="100" dirty="0">
                <a:solidFill>
                  <a:srgbClr val="0033CC"/>
                </a:solidFill>
                <a:latin typeface="华文楷体" panose="02010600040101010101" pitchFamily="2" charset="-122"/>
                <a:ea typeface="华文楷体" panose="02010600040101010101" pitchFamily="2" charset="-122"/>
              </a:rPr>
              <a:t>/</a:t>
            </a:r>
            <a:r>
              <a:rPr lang="zh-CN" altLang="en-US" sz="2400" b="1" kern="100" dirty="0">
                <a:solidFill>
                  <a:srgbClr val="0033CC"/>
                </a:solidFill>
                <a:latin typeface="华文楷体" panose="02010600040101010101" pitchFamily="2" charset="-122"/>
                <a:ea typeface="华文楷体" panose="02010600040101010101" pitchFamily="2" charset="-122"/>
              </a:rPr>
              <a:t>次</a:t>
            </a:r>
            <a:r>
              <a:rPr lang="zh-CN" altLang="en-US" sz="2000" kern="100" dirty="0">
                <a:solidFill>
                  <a:schemeClr val="tx1">
                    <a:lumMod val="95000"/>
                    <a:lumOff val="5000"/>
                  </a:schemeClr>
                </a:solidFill>
                <a:latin typeface="华文楷体" panose="02010600040101010101" pitchFamily="2" charset="-122"/>
                <a:ea typeface="华文楷体" panose="02010600040101010101" pitchFamily="2" charset="-122"/>
              </a:rPr>
              <a:t>且累计扣分。如平台故意乱问乱</a:t>
            </a:r>
            <a:r>
              <a:rPr lang="zh-CN" altLang="en-US" sz="2000" kern="100" dirty="0" smtClean="0">
                <a:solidFill>
                  <a:schemeClr val="tx1">
                    <a:lumMod val="95000"/>
                    <a:lumOff val="5000"/>
                  </a:schemeClr>
                </a:solidFill>
                <a:latin typeface="华文楷体" panose="02010600040101010101" pitchFamily="2" charset="-122"/>
                <a:ea typeface="华文楷体" panose="02010600040101010101" pitchFamily="2" charset="-122"/>
              </a:rPr>
              <a:t>答、做</a:t>
            </a:r>
            <a:r>
              <a:rPr lang="zh-CN" altLang="en-US" sz="2000" kern="100" dirty="0">
                <a:solidFill>
                  <a:schemeClr val="tx1">
                    <a:lumMod val="95000"/>
                    <a:lumOff val="5000"/>
                  </a:schemeClr>
                </a:solidFill>
                <a:latin typeface="华文楷体" panose="02010600040101010101" pitchFamily="2" charset="-122"/>
                <a:ea typeface="华文楷体" panose="02010600040101010101" pitchFamily="2" charset="-122"/>
              </a:rPr>
              <a:t>与课堂教学无关的</a:t>
            </a:r>
            <a:r>
              <a:rPr lang="zh-CN" altLang="en-US" sz="2000" kern="100" dirty="0" smtClean="0">
                <a:solidFill>
                  <a:schemeClr val="tx1">
                    <a:lumMod val="95000"/>
                    <a:lumOff val="5000"/>
                  </a:schemeClr>
                </a:solidFill>
                <a:latin typeface="华文楷体" panose="02010600040101010101" pitchFamily="2" charset="-122"/>
                <a:ea typeface="华文楷体" panose="02010600040101010101" pitchFamily="2" charset="-122"/>
              </a:rPr>
              <a:t>活动、上课玩手机、上</a:t>
            </a:r>
            <a:r>
              <a:rPr lang="zh-CN" altLang="en-US" sz="2000" kern="100" dirty="0">
                <a:solidFill>
                  <a:schemeClr val="tx1">
                    <a:lumMod val="95000"/>
                    <a:lumOff val="5000"/>
                  </a:schemeClr>
                </a:solidFill>
                <a:latin typeface="华文楷体" panose="02010600040101010101" pitchFamily="2" charset="-122"/>
                <a:ea typeface="华文楷体" panose="02010600040101010101" pitchFamily="2" charset="-122"/>
              </a:rPr>
              <a:t>机时玩游戏等。</a:t>
            </a:r>
          </a:p>
        </p:txBody>
      </p:sp>
      <p:sp>
        <p:nvSpPr>
          <p:cNvPr id="12" name="矩形 11"/>
          <p:cNvSpPr/>
          <p:nvPr/>
        </p:nvSpPr>
        <p:spPr>
          <a:xfrm>
            <a:off x="417240" y="3666576"/>
            <a:ext cx="7899176" cy="1908215"/>
          </a:xfrm>
          <a:prstGeom prst="rect">
            <a:avLst/>
          </a:prstGeom>
        </p:spPr>
        <p:txBody>
          <a:bodyPr wrap="square">
            <a:spAutoFit/>
          </a:bodyPr>
          <a:lstStyle/>
          <a:p>
            <a:pPr marL="457200" indent="-457200" algn="just">
              <a:spcAft>
                <a:spcPts val="0"/>
              </a:spcAft>
              <a:buFont typeface="Wingdings" panose="05000000000000000000" pitchFamily="2" charset="2"/>
              <a:buChar char="u"/>
            </a:pPr>
            <a:r>
              <a:rPr lang="zh-CN" altLang="en-US" sz="2800" b="1" kern="100" dirty="0" smtClean="0">
                <a:solidFill>
                  <a:srgbClr val="C00000"/>
                </a:solidFill>
                <a:latin typeface="华文楷体" panose="02010600040101010101" pitchFamily="2" charset="-122"/>
                <a:ea typeface="华文楷体" panose="02010600040101010101" pitchFamily="2" charset="-122"/>
              </a:rPr>
              <a:t>缺勤处理  </a:t>
            </a:r>
            <a:r>
              <a:rPr lang="en-US" altLang="zh-CN" sz="2000" kern="100" dirty="0" smtClean="0">
                <a:latin typeface="华文楷体" panose="02010600040101010101" pitchFamily="2" charset="-122"/>
                <a:ea typeface="华文楷体" panose="02010600040101010101" pitchFamily="2" charset="-122"/>
              </a:rPr>
              <a:t>(</a:t>
            </a:r>
            <a:r>
              <a:rPr lang="zh-CN" altLang="en-US" sz="2000" kern="100" dirty="0" smtClean="0">
                <a:latin typeface="华文楷体" panose="02010600040101010101" pitchFamily="2" charset="-122"/>
                <a:ea typeface="华文楷体" panose="02010600040101010101" pitchFamily="2" charset="-122"/>
              </a:rPr>
              <a:t>特殊情况持假条请假</a:t>
            </a:r>
            <a:r>
              <a:rPr lang="en-US" altLang="zh-CN" sz="2000" kern="100" dirty="0" smtClean="0">
                <a:latin typeface="华文楷体" panose="02010600040101010101" pitchFamily="2" charset="-122"/>
                <a:ea typeface="华文楷体" panose="02010600040101010101" pitchFamily="2" charset="-122"/>
              </a:rPr>
              <a:t>)</a:t>
            </a:r>
            <a:endParaRPr lang="zh-CN" altLang="en-US" sz="2000" kern="100" dirty="0">
              <a:latin typeface="华文楷体" panose="02010600040101010101" pitchFamily="2" charset="-122"/>
              <a:ea typeface="华文楷体" panose="02010600040101010101" pitchFamily="2" charset="-122"/>
            </a:endParaRPr>
          </a:p>
          <a:p>
            <a:pPr marL="900000" indent="-457200" algn="just">
              <a:spcBef>
                <a:spcPts val="1200"/>
              </a:spcBef>
              <a:spcAft>
                <a:spcPts val="0"/>
              </a:spcAft>
              <a:buFont typeface="+mj-lt"/>
              <a:buAutoNum type="arabicPeriod"/>
            </a:pPr>
            <a:r>
              <a:rPr lang="zh-CN" altLang="en-US" sz="2000" kern="100" dirty="0" smtClean="0">
                <a:solidFill>
                  <a:schemeClr val="tx1">
                    <a:lumMod val="95000"/>
                    <a:lumOff val="5000"/>
                  </a:schemeClr>
                </a:solidFill>
                <a:latin typeface="华文楷体" panose="02010600040101010101" pitchFamily="2" charset="-122"/>
                <a:ea typeface="华文楷体" panose="02010600040101010101" pitchFamily="2" charset="-122"/>
              </a:rPr>
              <a:t>无故</a:t>
            </a:r>
            <a:r>
              <a:rPr lang="zh-CN" altLang="en-US" sz="2000" kern="100" dirty="0">
                <a:solidFill>
                  <a:schemeClr val="tx1">
                    <a:lumMod val="95000"/>
                    <a:lumOff val="5000"/>
                  </a:schemeClr>
                </a:solidFill>
                <a:latin typeface="华文楷体" panose="02010600040101010101" pitchFamily="2" charset="-122"/>
                <a:ea typeface="华文楷体" panose="02010600040101010101" pitchFamily="2" charset="-122"/>
              </a:rPr>
              <a:t>缺勤第一次，缺勤扣分＝</a:t>
            </a:r>
            <a:r>
              <a:rPr lang="en-US" altLang="zh-CN" sz="2000" kern="100" dirty="0" smtClean="0">
                <a:solidFill>
                  <a:schemeClr val="tx1">
                    <a:lumMod val="95000"/>
                    <a:lumOff val="5000"/>
                  </a:schemeClr>
                </a:solidFill>
                <a:latin typeface="华文楷体" panose="02010600040101010101" pitchFamily="2" charset="-122"/>
                <a:ea typeface="华文楷体" panose="02010600040101010101" pitchFamily="2" charset="-122"/>
              </a:rPr>
              <a:t>10</a:t>
            </a:r>
            <a:r>
              <a:rPr lang="zh-CN" altLang="en-US" sz="2000" kern="100" dirty="0" smtClean="0">
                <a:solidFill>
                  <a:schemeClr val="tx1">
                    <a:lumMod val="95000"/>
                    <a:lumOff val="5000"/>
                  </a:schemeClr>
                </a:solidFill>
                <a:latin typeface="华文楷体" panose="02010600040101010101" pitchFamily="2" charset="-122"/>
                <a:ea typeface="华文楷体" panose="02010600040101010101" pitchFamily="2" charset="-122"/>
              </a:rPr>
              <a:t>。</a:t>
            </a:r>
            <a:endParaRPr lang="zh-CN" altLang="en-US" sz="2000" kern="100" dirty="0">
              <a:solidFill>
                <a:schemeClr val="tx1">
                  <a:lumMod val="95000"/>
                  <a:lumOff val="5000"/>
                </a:schemeClr>
              </a:solidFill>
              <a:latin typeface="华文楷体" panose="02010600040101010101" pitchFamily="2" charset="-122"/>
              <a:ea typeface="华文楷体" panose="02010600040101010101" pitchFamily="2" charset="-122"/>
            </a:endParaRPr>
          </a:p>
          <a:p>
            <a:pPr marL="900000" indent="-457200" algn="just">
              <a:spcBef>
                <a:spcPts val="1200"/>
              </a:spcBef>
              <a:spcAft>
                <a:spcPts val="0"/>
              </a:spcAft>
              <a:buFont typeface="+mj-lt"/>
              <a:buAutoNum type="arabicPeriod"/>
            </a:pPr>
            <a:r>
              <a:rPr lang="zh-CN" altLang="en-US" sz="2000" kern="100" dirty="0" smtClean="0">
                <a:solidFill>
                  <a:schemeClr val="tx1">
                    <a:lumMod val="95000"/>
                    <a:lumOff val="5000"/>
                  </a:schemeClr>
                </a:solidFill>
                <a:latin typeface="华文楷体" panose="02010600040101010101" pitchFamily="2" charset="-122"/>
                <a:ea typeface="华文楷体" panose="02010600040101010101" pitchFamily="2" charset="-122"/>
              </a:rPr>
              <a:t>无故</a:t>
            </a:r>
            <a:r>
              <a:rPr lang="zh-CN" altLang="en-US" sz="2000" kern="100" dirty="0">
                <a:solidFill>
                  <a:schemeClr val="tx1">
                    <a:lumMod val="95000"/>
                    <a:lumOff val="5000"/>
                  </a:schemeClr>
                </a:solidFill>
                <a:latin typeface="华文楷体" panose="02010600040101010101" pitchFamily="2" charset="-122"/>
                <a:ea typeface="华文楷体" panose="02010600040101010101" pitchFamily="2" charset="-122"/>
              </a:rPr>
              <a:t>缺勤第二次，缺勤扣分＝</a:t>
            </a:r>
            <a:r>
              <a:rPr lang="en-US" altLang="zh-CN" sz="2000" kern="100" dirty="0">
                <a:solidFill>
                  <a:schemeClr val="tx1">
                    <a:lumMod val="95000"/>
                    <a:lumOff val="5000"/>
                  </a:schemeClr>
                </a:solidFill>
                <a:latin typeface="华文楷体" panose="02010600040101010101" pitchFamily="2" charset="-122"/>
                <a:ea typeface="华文楷体" panose="02010600040101010101" pitchFamily="2" charset="-122"/>
              </a:rPr>
              <a:t>30</a:t>
            </a:r>
            <a:r>
              <a:rPr lang="zh-CN" altLang="en-US" sz="2000" kern="100" dirty="0">
                <a:solidFill>
                  <a:schemeClr val="tx1">
                    <a:lumMod val="95000"/>
                    <a:lumOff val="5000"/>
                  </a:schemeClr>
                </a:solidFill>
                <a:latin typeface="华文楷体" panose="02010600040101010101" pitchFamily="2" charset="-122"/>
                <a:ea typeface="华文楷体" panose="02010600040101010101" pitchFamily="2" charset="-122"/>
              </a:rPr>
              <a:t>。</a:t>
            </a:r>
          </a:p>
          <a:p>
            <a:pPr marL="900000" indent="-457200" algn="just">
              <a:spcBef>
                <a:spcPts val="1200"/>
              </a:spcBef>
              <a:spcAft>
                <a:spcPts val="0"/>
              </a:spcAft>
              <a:buFont typeface="+mj-lt"/>
              <a:buAutoNum type="arabicPeriod"/>
            </a:pPr>
            <a:r>
              <a:rPr lang="zh-CN" altLang="en-US" sz="2000" kern="100" dirty="0" smtClean="0">
                <a:solidFill>
                  <a:schemeClr val="tx1">
                    <a:lumMod val="95000"/>
                    <a:lumOff val="5000"/>
                  </a:schemeClr>
                </a:solidFill>
                <a:latin typeface="华文楷体" panose="02010600040101010101" pitchFamily="2" charset="-122"/>
                <a:ea typeface="华文楷体" panose="02010600040101010101" pitchFamily="2" charset="-122"/>
              </a:rPr>
              <a:t>无故</a:t>
            </a:r>
            <a:r>
              <a:rPr lang="zh-CN" altLang="en-US" sz="2000" kern="100" dirty="0">
                <a:solidFill>
                  <a:schemeClr val="tx1">
                    <a:lumMod val="95000"/>
                    <a:lumOff val="5000"/>
                  </a:schemeClr>
                </a:solidFill>
                <a:latin typeface="华文楷体" panose="02010600040101010101" pitchFamily="2" charset="-122"/>
                <a:ea typeface="华文楷体" panose="02010600040101010101" pitchFamily="2" charset="-122"/>
              </a:rPr>
              <a:t>缺勤第三次，缺勤扣分＝</a:t>
            </a:r>
            <a:r>
              <a:rPr lang="en-US" altLang="zh-CN" sz="2000" kern="100" dirty="0">
                <a:solidFill>
                  <a:schemeClr val="tx1">
                    <a:lumMod val="95000"/>
                    <a:lumOff val="5000"/>
                  </a:schemeClr>
                </a:solidFill>
                <a:latin typeface="华文楷体" panose="02010600040101010101" pitchFamily="2" charset="-122"/>
                <a:ea typeface="华文楷体" panose="02010600040101010101" pitchFamily="2" charset="-122"/>
              </a:rPr>
              <a:t>60</a:t>
            </a:r>
            <a:r>
              <a:rPr lang="zh-CN" altLang="en-US" sz="2000" kern="100" dirty="0">
                <a:solidFill>
                  <a:schemeClr val="tx1">
                    <a:lumMod val="95000"/>
                    <a:lumOff val="5000"/>
                  </a:schemeClr>
                </a:solidFill>
                <a:latin typeface="华文楷体" panose="02010600040101010101" pitchFamily="2" charset="-122"/>
                <a:ea typeface="华文楷体" panose="02010600040101010101" pitchFamily="2" charset="-122"/>
              </a:rPr>
              <a:t>。</a:t>
            </a:r>
          </a:p>
        </p:txBody>
      </p:sp>
      <p:sp>
        <p:nvSpPr>
          <p:cNvPr id="7" name="Rectangle 2"/>
          <p:cNvSpPr>
            <a:spLocks noGrp="1" noChangeArrowheads="1"/>
          </p:cNvSpPr>
          <p:nvPr/>
        </p:nvSpPr>
        <p:spPr>
          <a:xfrm>
            <a:off x="1206500" y="168275"/>
            <a:ext cx="7485063" cy="59372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kumimoji="1" sz="4400" i="1">
                <a:solidFill>
                  <a:schemeClr val="tx2"/>
                </a:solidFill>
                <a:latin typeface="+mj-lt"/>
                <a:ea typeface="+mj-ea"/>
                <a:cs typeface="+mj-cs"/>
              </a:defRPr>
            </a:lvl1pPr>
            <a:lvl2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i="1">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i="1">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i="1">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i="1">
                <a:solidFill>
                  <a:schemeClr val="tx2"/>
                </a:solidFill>
                <a:latin typeface="Times New Roman" pitchFamily="18" charset="0"/>
                <a:ea typeface="宋体" pitchFamily="2" charset="-122"/>
              </a:defRPr>
            </a:lvl9pPr>
          </a:lstStyle>
          <a:p>
            <a:pPr algn="ctr" eaLnBrk="1" hangingPunct="1">
              <a:defRPr/>
            </a:pPr>
            <a:r>
              <a:rPr lang="zh-CN" altLang="en-US" sz="4000" b="1" i="0" dirty="0" smtClean="0">
                <a:solidFill>
                  <a:schemeClr val="tx1"/>
                </a:solidFill>
                <a:effectLst>
                  <a:outerShdw blurRad="38100" dist="38100" dir="2700000" algn="tl">
                    <a:srgbClr val="C0C0C0"/>
                  </a:outerShdw>
                </a:effectLst>
                <a:latin typeface="楷体_GB2312" pitchFamily="49" charset="-122"/>
                <a:ea typeface="楷体_GB2312" pitchFamily="49" charset="-122"/>
              </a:rPr>
              <a:t>考 核 要  求</a:t>
            </a:r>
          </a:p>
        </p:txBody>
      </p:sp>
    </p:spTree>
    <p:extLst>
      <p:ext uri="{BB962C8B-B14F-4D97-AF65-F5344CB8AC3E}">
        <p14:creationId xmlns:p14="http://schemas.microsoft.com/office/powerpoint/2010/main" val="4176924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118235"/>
            <a:ext cx="7772400" cy="628015"/>
          </a:xfrm>
        </p:spPr>
        <p:txBody>
          <a:bodyPr/>
          <a:lstStyle/>
          <a:p>
            <a:r>
              <a:rPr lang="zh-CN" altLang="en-US" dirty="0"/>
              <a:t>先修课程：模拟电路、数字电路</a:t>
            </a:r>
          </a:p>
        </p:txBody>
      </p:sp>
      <p:sp>
        <p:nvSpPr>
          <p:cNvPr id="4" name="灯片编号占位符 3"/>
          <p:cNvSpPr>
            <a:spLocks noGrp="1"/>
          </p:cNvSpPr>
          <p:nvPr>
            <p:ph type="sldNum" sz="quarter" idx="12"/>
          </p:nvPr>
        </p:nvSpPr>
        <p:spPr/>
        <p:txBody>
          <a:bodyPr/>
          <a:lstStyle/>
          <a:p>
            <a:pPr>
              <a:defRPr/>
            </a:pPr>
            <a:fld id="{402A6024-698E-4E53-8410-79FB5AAD454C}" type="slidenum">
              <a:rPr lang="en-US" altLang="zh-CN"/>
              <a:t>18</a:t>
            </a:fld>
            <a:endParaRPr lang="en-US" altLang="zh-CN"/>
          </a:p>
        </p:txBody>
      </p:sp>
      <p:sp>
        <p:nvSpPr>
          <p:cNvPr id="5" name="文本框 4"/>
          <p:cNvSpPr txBox="1"/>
          <p:nvPr/>
        </p:nvSpPr>
        <p:spPr>
          <a:xfrm>
            <a:off x="2485390" y="35560"/>
            <a:ext cx="4557395" cy="914400"/>
          </a:xfrm>
          <a:prstGeom prst="rect">
            <a:avLst/>
          </a:prstGeom>
          <a:noFill/>
        </p:spPr>
        <p:txBody>
          <a:bodyPr wrap="square" rtlCol="0" anchor="t">
            <a:spAutoFit/>
          </a:bodyPr>
          <a:lstStyle/>
          <a:p>
            <a:pPr algn="ctr">
              <a:lnSpc>
                <a:spcPct val="150000"/>
              </a:lnSpc>
            </a:pPr>
            <a:r>
              <a:rPr lang="zh-CN" altLang="en-US" sz="3600">
                <a:sym typeface="+mn-ea"/>
              </a:rPr>
              <a:t>我能行吗？</a:t>
            </a:r>
          </a:p>
        </p:txBody>
      </p:sp>
      <p:pic>
        <p:nvPicPr>
          <p:cNvPr id="6" name="图片 5" descr="激励图片1"/>
          <p:cNvPicPr>
            <a:picLocks noChangeAspect="1"/>
          </p:cNvPicPr>
          <p:nvPr/>
        </p:nvPicPr>
        <p:blipFill>
          <a:blip r:embed="rId2"/>
          <a:stretch>
            <a:fillRect/>
          </a:stretch>
        </p:blipFill>
        <p:spPr>
          <a:xfrm>
            <a:off x="906145" y="2042795"/>
            <a:ext cx="3152140" cy="2095500"/>
          </a:xfrm>
          <a:prstGeom prst="rect">
            <a:avLst/>
          </a:prstGeom>
        </p:spPr>
      </p:pic>
      <p:pic>
        <p:nvPicPr>
          <p:cNvPr id="7" name="图片 6" descr="激励图片2"/>
          <p:cNvPicPr>
            <a:picLocks noChangeAspect="1"/>
          </p:cNvPicPr>
          <p:nvPr/>
        </p:nvPicPr>
        <p:blipFill>
          <a:blip r:embed="rId3"/>
          <a:stretch>
            <a:fillRect/>
          </a:stretch>
        </p:blipFill>
        <p:spPr>
          <a:xfrm>
            <a:off x="4568825" y="4161790"/>
            <a:ext cx="3361690" cy="2095500"/>
          </a:xfrm>
          <a:prstGeom prst="rect">
            <a:avLst/>
          </a:prstGeom>
        </p:spPr>
      </p:pic>
      <p:sp>
        <p:nvSpPr>
          <p:cNvPr id="100" name="文本框 99"/>
          <p:cNvSpPr txBox="1"/>
          <p:nvPr/>
        </p:nvSpPr>
        <p:spPr>
          <a:xfrm>
            <a:off x="4549140" y="2152015"/>
            <a:ext cx="4109085" cy="1554480"/>
          </a:xfrm>
          <a:prstGeom prst="rect">
            <a:avLst/>
          </a:prstGeom>
          <a:noFill/>
          <a:ln w="9525">
            <a:noFill/>
            <a:miter/>
          </a:ln>
        </p:spPr>
        <p:txBody>
          <a:bodyPr wrap="square">
            <a:spAutoFit/>
          </a:bodyPr>
          <a:lstStyle/>
          <a:p>
            <a:pPr marL="0" indent="0" algn="l">
              <a:lnSpc>
                <a:spcPct val="150000"/>
              </a:lnSpc>
            </a:pPr>
            <a:r>
              <a:rPr lang="zh-CN" altLang="en-US" sz="3200" b="0" u="none" dirty="0">
                <a:solidFill>
                  <a:srgbClr val="0000C0"/>
                </a:solidFill>
                <a:latin typeface="宋体" charset="0"/>
                <a:ea typeface="宋体" charset="0"/>
                <a:cs typeface="宋体" charset="0"/>
              </a:rPr>
              <a:t>未来不迎，当下不杂，过往不恋</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402A6024-698E-4E53-8410-79FB5AAD454C}" type="slidenum">
              <a:rPr lang="en-US" altLang="zh-CN"/>
              <a:t>19</a:t>
            </a:fld>
            <a:endParaRPr lang="en-US" altLang="zh-CN"/>
          </a:p>
        </p:txBody>
      </p:sp>
      <p:sp>
        <p:nvSpPr>
          <p:cNvPr id="129026" name="Rectangle 2"/>
          <p:cNvSpPr>
            <a:spLocks noGrp="1" noChangeArrowheads="1"/>
          </p:cNvSpPr>
          <p:nvPr/>
        </p:nvSpPr>
        <p:spPr>
          <a:xfrm>
            <a:off x="1294765" y="110490"/>
            <a:ext cx="6254750" cy="92519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kumimoji="1" sz="4400" i="1">
                <a:solidFill>
                  <a:schemeClr val="tx2"/>
                </a:solidFill>
                <a:latin typeface="+mj-lt"/>
                <a:ea typeface="+mj-ea"/>
                <a:cs typeface="+mj-cs"/>
              </a:defRPr>
            </a:lvl1pPr>
            <a:lvl2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i="1">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i="1">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i="1">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i="1">
                <a:solidFill>
                  <a:schemeClr val="tx2"/>
                </a:solidFill>
                <a:latin typeface="Times New Roman" pitchFamily="18" charset="0"/>
                <a:ea typeface="宋体" pitchFamily="2" charset="-122"/>
              </a:defRPr>
            </a:lvl9pPr>
          </a:lstStyle>
          <a:p>
            <a:pPr algn="ctr" eaLnBrk="1" hangingPunct="1"/>
            <a:r>
              <a:rPr lang="zh-CN" altLang="en-US" sz="4000" b="1" i="0" smtClean="0">
                <a:latin typeface="宋体" charset="-122"/>
              </a:rPr>
              <a:t>第一章  绪论</a:t>
            </a:r>
          </a:p>
        </p:txBody>
      </p:sp>
      <p:sp>
        <p:nvSpPr>
          <p:cNvPr id="129027" name="Rectangle 3"/>
          <p:cNvSpPr>
            <a:spLocks noGrp="1" noChangeArrowheads="1"/>
          </p:cNvSpPr>
          <p:nvPr>
            <p:ph type="subTitle" idx="1"/>
          </p:nvPr>
        </p:nvSpPr>
        <p:spPr>
          <a:xfrm>
            <a:off x="538798" y="1541780"/>
            <a:ext cx="7958137" cy="3622675"/>
          </a:xfrm>
        </p:spPr>
        <p:txBody>
          <a:bodyPr/>
          <a:lstStyle/>
          <a:p>
            <a:pPr indent="476250" algn="just" eaLnBrk="1" hangingPunct="1">
              <a:lnSpc>
                <a:spcPct val="150000"/>
              </a:lnSpc>
            </a:pPr>
            <a:r>
              <a:rPr lang="en-US" altLang="zh-CN" sz="2800" b="1" smtClean="0">
                <a:latin typeface="宋体" charset="-122"/>
              </a:rPr>
              <a:t>1</a:t>
            </a:r>
            <a:r>
              <a:rPr lang="zh-CN" altLang="en-US" sz="2800" b="1" smtClean="0">
                <a:latin typeface="宋体" charset="-122"/>
              </a:rPr>
              <a:t>．计算机发展史、特点、分类、应用</a:t>
            </a:r>
          </a:p>
          <a:p>
            <a:pPr indent="476250" algn="just" eaLnBrk="1" hangingPunct="1">
              <a:lnSpc>
                <a:spcPct val="150000"/>
              </a:lnSpc>
            </a:pPr>
            <a:r>
              <a:rPr lang="en-US" altLang="zh-CN" sz="2800" b="1" smtClean="0">
                <a:latin typeface="宋体" charset="-122"/>
              </a:rPr>
              <a:t>2</a:t>
            </a:r>
            <a:r>
              <a:rPr lang="zh-CN" altLang="en-US" sz="2800" b="1" smtClean="0">
                <a:latin typeface="宋体" charset="-122"/>
              </a:rPr>
              <a:t>．微处理器、微型计算机、微型计算机系统</a:t>
            </a:r>
          </a:p>
          <a:p>
            <a:pPr indent="476250" algn="just" eaLnBrk="1" hangingPunct="1">
              <a:lnSpc>
                <a:spcPct val="150000"/>
              </a:lnSpc>
            </a:pPr>
            <a:r>
              <a:rPr lang="en-US" altLang="zh-CN" sz="2800" b="1" smtClean="0">
                <a:latin typeface="宋体" charset="-122"/>
              </a:rPr>
              <a:t>3</a:t>
            </a:r>
            <a:r>
              <a:rPr lang="zh-CN" altLang="en-US" sz="2800" b="1" smtClean="0">
                <a:latin typeface="宋体" charset="-122"/>
              </a:rPr>
              <a:t>．计算机内信息的表示</a:t>
            </a:r>
          </a:p>
          <a:p>
            <a:pPr indent="476250" algn="just" eaLnBrk="1" hangingPunct="1">
              <a:lnSpc>
                <a:spcPct val="150000"/>
              </a:lnSpc>
            </a:pPr>
            <a:endParaRPr lang="en-US" altLang="zh-CN" sz="2800" b="1" smtClean="0">
              <a:latin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9026"/>
                                        </p:tgtEl>
                                        <p:attrNameLst>
                                          <p:attrName>style.visibility</p:attrName>
                                        </p:attrNameLst>
                                      </p:cBhvr>
                                      <p:to>
                                        <p:strVal val="visible"/>
                                      </p:to>
                                    </p:set>
                                    <p:animEffect transition="in" filter="blinds(horizontal)">
                                      <p:cBhvr>
                                        <p:cTn id="7" dur="500"/>
                                        <p:tgtEl>
                                          <p:spTgt spid="1290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29027">
                                            <p:txEl>
                                              <p:pRg st="0" end="0"/>
                                            </p:txEl>
                                          </p:spTgt>
                                        </p:tgtEl>
                                        <p:attrNameLst>
                                          <p:attrName>style.visibility</p:attrName>
                                        </p:attrNameLst>
                                      </p:cBhvr>
                                      <p:to>
                                        <p:strVal val="visible"/>
                                      </p:to>
                                    </p:set>
                                    <p:anim calcmode="lin" valueType="num">
                                      <p:cBhvr additive="base">
                                        <p:cTn id="12" dur="500" fill="hold"/>
                                        <p:tgtEl>
                                          <p:spTgt spid="129027">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290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9027">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129027">
                                            <p:txEl>
                                              <p:pRg st="2" end="2"/>
                                            </p:txEl>
                                          </p:spTgt>
                                        </p:tgtEl>
                                        <p:attrNameLst>
                                          <p:attrName>style.visibility</p:attrName>
                                        </p:attrNameLst>
                                      </p:cBhvr>
                                      <p:to>
                                        <p:strVal val="visible"/>
                                      </p:to>
                                    </p:set>
                                    <p:anim calcmode="lin" valueType="num">
                                      <p:cBhvr additive="base">
                                        <p:cTn id="22" dur="500" fill="hold"/>
                                        <p:tgtEl>
                                          <p:spTgt spid="129027">
                                            <p:txEl>
                                              <p:pRg st="2" end="2"/>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12902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29027">
                                            <p:txEl>
                                              <p:pRg st="3" end="3"/>
                                            </p:txEl>
                                          </p:spTgt>
                                        </p:tgtEl>
                                        <p:attrNameLst>
                                          <p:attrName>style.visibility</p:attrName>
                                        </p:attrNameLst>
                                      </p:cBhvr>
                                      <p:to>
                                        <p:strVal val="visible"/>
                                      </p:to>
                                    </p:set>
                                    <p:anim calcmode="lin" valueType="num">
                                      <p:cBhvr additive="base">
                                        <p:cTn id="28" dur="500" fill="hold"/>
                                        <p:tgtEl>
                                          <p:spTgt spid="129027">
                                            <p:txEl>
                                              <p:pRg st="3" end="3"/>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2902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autoUpdateAnimBg="0"/>
      <p:bldP spid="129027" grpId="0" uiExpand="1"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402A6024-698E-4E53-8410-79FB5AAD454C}" type="slidenum">
              <a:rPr lang="en-US" altLang="zh-CN" smtClean="0"/>
              <a:t>2</a:t>
            </a:fld>
            <a:endParaRPr lang="en-US" altLang="zh-CN"/>
          </a:p>
        </p:txBody>
      </p:sp>
      <p:pic>
        <p:nvPicPr>
          <p:cNvPr id="5" name="图片 4"/>
          <p:cNvPicPr>
            <a:picLocks noChangeAspect="1"/>
          </p:cNvPicPr>
          <p:nvPr/>
        </p:nvPicPr>
        <p:blipFill>
          <a:blip r:embed="rId2"/>
          <a:stretch>
            <a:fillRect/>
          </a:stretch>
        </p:blipFill>
        <p:spPr>
          <a:xfrm>
            <a:off x="525419" y="1168703"/>
            <a:ext cx="8347514" cy="4976724"/>
          </a:xfrm>
          <a:prstGeom prst="rect">
            <a:avLst/>
          </a:prstGeom>
        </p:spPr>
      </p:pic>
    </p:spTree>
    <p:extLst>
      <p:ext uri="{BB962C8B-B14F-4D97-AF65-F5344CB8AC3E}">
        <p14:creationId xmlns:p14="http://schemas.microsoft.com/office/powerpoint/2010/main" val="3407135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5"/>
          <p:cNvSpPr>
            <a:spLocks noGrp="1"/>
          </p:cNvSpPr>
          <p:nvPr>
            <p:ph type="sldNum" sz="quarter" idx="12"/>
          </p:nvPr>
        </p:nvSpPr>
        <p:spPr>
          <a:noFill/>
        </p:spPr>
        <p:txBody>
          <a:bodyPr/>
          <a:lstStyle/>
          <a:p>
            <a:fld id="{EF30F90C-18E9-436F-8B6C-5439CE3FA1E1}" type="slidenum">
              <a:rPr lang="en-US" altLang="zh-CN" smtClean="0">
                <a:ea typeface="宋体" charset="-122"/>
              </a:rPr>
              <a:t>20</a:t>
            </a:fld>
            <a:endParaRPr lang="en-US" altLang="zh-CN" smtClean="0">
              <a:ea typeface="宋体" charset="-122"/>
            </a:endParaRPr>
          </a:p>
        </p:txBody>
      </p:sp>
      <p:sp>
        <p:nvSpPr>
          <p:cNvPr id="36866" name="Rectangle 2"/>
          <p:cNvSpPr>
            <a:spLocks noGrp="1" noChangeArrowheads="1"/>
          </p:cNvSpPr>
          <p:nvPr>
            <p:ph type="title"/>
          </p:nvPr>
        </p:nvSpPr>
        <p:spPr>
          <a:xfrm>
            <a:off x="1344613" y="212725"/>
            <a:ext cx="6910387" cy="698500"/>
          </a:xfrm>
        </p:spPr>
        <p:txBody>
          <a:bodyPr/>
          <a:lstStyle/>
          <a:p>
            <a:pPr algn="ctr" eaLnBrk="1" hangingPunct="1"/>
            <a:r>
              <a:rPr lang="zh-CN" altLang="en-US" sz="4000" b="1" i="0" smtClean="0">
                <a:solidFill>
                  <a:schemeClr val="tx1"/>
                </a:solidFill>
                <a:ea typeface="楷体_GB2312" pitchFamily="49" charset="-122"/>
              </a:rPr>
              <a:t>计算机发展史</a:t>
            </a:r>
          </a:p>
        </p:txBody>
      </p:sp>
      <p:sp>
        <p:nvSpPr>
          <p:cNvPr id="36867" name="Rectangle 3"/>
          <p:cNvSpPr>
            <a:spLocks noGrp="1" noChangeArrowheads="1"/>
          </p:cNvSpPr>
          <p:nvPr>
            <p:ph type="body" idx="1"/>
          </p:nvPr>
        </p:nvSpPr>
        <p:spPr>
          <a:xfrm>
            <a:off x="606425" y="1171575"/>
            <a:ext cx="8139113" cy="4895850"/>
          </a:xfrm>
        </p:spPr>
        <p:txBody>
          <a:bodyPr lIns="92075" tIns="46038" rIns="92075" bIns="46038"/>
          <a:lstStyle/>
          <a:p>
            <a:pPr lvl="1" eaLnBrk="1" hangingPunct="1"/>
            <a:r>
              <a:rPr lang="zh-CN" altLang="en-US" sz="3200" smtClean="0">
                <a:latin typeface="宋体" charset="-122"/>
              </a:rPr>
              <a:t>电子计算机的发展：</a:t>
            </a:r>
          </a:p>
          <a:p>
            <a:pPr lvl="2" eaLnBrk="1" hangingPunct="1"/>
            <a:r>
              <a:rPr lang="zh-CN" altLang="en-US" sz="3200" smtClean="0">
                <a:latin typeface="宋体" charset="-122"/>
              </a:rPr>
              <a:t>电子管计算机（</a:t>
            </a:r>
            <a:r>
              <a:rPr lang="en-US" altLang="zh-CN" sz="3200" smtClean="0">
                <a:latin typeface="宋体" charset="-122"/>
              </a:rPr>
              <a:t>1946-1956</a:t>
            </a:r>
            <a:r>
              <a:rPr lang="zh-CN" altLang="en-US" sz="3200" smtClean="0">
                <a:latin typeface="宋体" charset="-122"/>
              </a:rPr>
              <a:t>）</a:t>
            </a:r>
          </a:p>
          <a:p>
            <a:pPr lvl="2" eaLnBrk="1" hangingPunct="1"/>
            <a:r>
              <a:rPr lang="zh-CN" altLang="en-US" sz="3200" smtClean="0">
                <a:latin typeface="宋体" charset="-122"/>
              </a:rPr>
              <a:t>晶体管计算机（</a:t>
            </a:r>
            <a:r>
              <a:rPr lang="en-US" altLang="zh-CN" sz="3200" smtClean="0">
                <a:latin typeface="宋体" charset="-122"/>
              </a:rPr>
              <a:t>1957-1964</a:t>
            </a:r>
            <a:r>
              <a:rPr lang="zh-CN" altLang="en-US" sz="3200" smtClean="0">
                <a:latin typeface="宋体" charset="-122"/>
              </a:rPr>
              <a:t>）</a:t>
            </a:r>
          </a:p>
          <a:p>
            <a:pPr lvl="2" eaLnBrk="1" hangingPunct="1"/>
            <a:r>
              <a:rPr lang="zh-CN" altLang="en-US" sz="3200" smtClean="0">
                <a:latin typeface="宋体" charset="-122"/>
              </a:rPr>
              <a:t>中小规模集成电路计算机（</a:t>
            </a:r>
            <a:r>
              <a:rPr lang="en-US" altLang="zh-CN" sz="3200" smtClean="0">
                <a:latin typeface="宋体" charset="-122"/>
              </a:rPr>
              <a:t>1965-1970</a:t>
            </a:r>
            <a:r>
              <a:rPr lang="zh-CN" altLang="en-US" sz="3200" smtClean="0">
                <a:latin typeface="宋体" charset="-122"/>
              </a:rPr>
              <a:t>）</a:t>
            </a:r>
          </a:p>
          <a:p>
            <a:pPr lvl="2" eaLnBrk="1" hangingPunct="1"/>
            <a:r>
              <a:rPr lang="zh-CN" altLang="en-US" sz="3200" smtClean="0">
                <a:latin typeface="宋体" charset="-122"/>
              </a:rPr>
              <a:t>超大规模集成电路计算机（</a:t>
            </a:r>
            <a:r>
              <a:rPr lang="en-US" altLang="zh-CN" sz="3200" smtClean="0">
                <a:latin typeface="宋体" charset="-122"/>
              </a:rPr>
              <a:t>1971-</a:t>
            </a:r>
            <a:r>
              <a:rPr lang="zh-CN" altLang="en-US" sz="3200" smtClean="0">
                <a:latin typeface="宋体" charset="-122"/>
              </a:rPr>
              <a:t>今）</a:t>
            </a:r>
          </a:p>
          <a:p>
            <a:pPr lvl="2" eaLnBrk="1" hangingPunct="1">
              <a:buFontTx/>
              <a:buNone/>
            </a:pPr>
            <a:endParaRPr lang="en-US" altLang="zh-CN" sz="3200" smtClean="0">
              <a:latin typeface="宋体" charset="-122"/>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3"/>
          <p:cNvSpPr>
            <a:spLocks noGrp="1"/>
          </p:cNvSpPr>
          <p:nvPr>
            <p:ph type="sldNum" sz="quarter" idx="12"/>
          </p:nvPr>
        </p:nvSpPr>
        <p:spPr>
          <a:noFill/>
        </p:spPr>
        <p:txBody>
          <a:bodyPr/>
          <a:lstStyle/>
          <a:p>
            <a:fld id="{A339A31B-1308-4334-A1AE-648D30191C0A}" type="slidenum">
              <a:rPr lang="en-US" altLang="zh-CN" smtClean="0">
                <a:ea typeface="宋体" charset="-122"/>
              </a:rPr>
              <a:t>21</a:t>
            </a:fld>
            <a:endParaRPr lang="en-US" altLang="zh-CN" smtClean="0">
              <a:ea typeface="宋体" charset="-122"/>
            </a:endParaRPr>
          </a:p>
        </p:txBody>
      </p:sp>
      <p:sp>
        <p:nvSpPr>
          <p:cNvPr id="717826" name="Rectangle 2"/>
          <p:cNvSpPr>
            <a:spLocks noGrp="1" noChangeArrowheads="1"/>
          </p:cNvSpPr>
          <p:nvPr>
            <p:ph type="title" idx="4294967295"/>
          </p:nvPr>
        </p:nvSpPr>
        <p:spPr>
          <a:xfrm>
            <a:off x="1900238" y="0"/>
            <a:ext cx="4968875" cy="935038"/>
          </a:xfrm>
        </p:spPr>
        <p:txBody>
          <a:bodyPr/>
          <a:lstStyle/>
          <a:p>
            <a:pPr eaLnBrk="1" hangingPunct="1">
              <a:defRPr/>
            </a:pPr>
            <a:r>
              <a:rPr lang="en-US" altLang="zh-CN" sz="3200" b="1" i="0" smtClean="0">
                <a:solidFill>
                  <a:schemeClr val="tx1"/>
                </a:solidFill>
                <a:effectLst>
                  <a:outerShdw blurRad="38100" dist="38100" dir="2700000" algn="tl">
                    <a:srgbClr val="C0C0C0"/>
                  </a:outerShdw>
                </a:effectLst>
              </a:rPr>
              <a:t>1.1 </a:t>
            </a:r>
            <a:r>
              <a:rPr lang="zh-CN" altLang="en-US" sz="3200" b="1" i="0" smtClean="0">
                <a:solidFill>
                  <a:schemeClr val="tx1"/>
                </a:solidFill>
                <a:effectLst>
                  <a:outerShdw blurRad="38100" dist="38100" dir="2700000" algn="tl">
                    <a:srgbClr val="C0C0C0"/>
                  </a:outerShdw>
                </a:effectLst>
              </a:rPr>
              <a:t>计算机发展的四个阶段</a:t>
            </a:r>
          </a:p>
        </p:txBody>
      </p:sp>
      <p:sp>
        <p:nvSpPr>
          <p:cNvPr id="37891" name="Rectangle 3"/>
          <p:cNvSpPr>
            <a:spLocks noChangeArrowheads="1"/>
          </p:cNvSpPr>
          <p:nvPr/>
        </p:nvSpPr>
        <p:spPr bwMode="auto">
          <a:xfrm>
            <a:off x="2713038" y="1441450"/>
            <a:ext cx="3744912" cy="366713"/>
          </a:xfrm>
          <a:prstGeom prst="rect">
            <a:avLst/>
          </a:prstGeom>
          <a:noFill/>
          <a:ln w="9525">
            <a:noFill/>
            <a:miter lim="800000"/>
          </a:ln>
        </p:spPr>
        <p:txBody>
          <a:bodyPr anchor="ctr">
            <a:spAutoFit/>
          </a:bodyPr>
          <a:lstStyle/>
          <a:p>
            <a:r>
              <a:rPr kumimoji="0" lang="zh-CN" altLang="en-US" sz="1800">
                <a:latin typeface="Times New Roman MT Extra Bold"/>
                <a:ea typeface="黑体" pitchFamily="2" charset="-122"/>
                <a:cs typeface="Times New Roman" pitchFamily="18" charset="0"/>
              </a:rPr>
              <a:t>表</a:t>
            </a:r>
            <a:r>
              <a:rPr kumimoji="0" lang="en-US" altLang="zh-CN" sz="1800">
                <a:latin typeface="Arial" charset="0"/>
                <a:ea typeface="Times New Roman MT Extra Bold"/>
                <a:cs typeface="Times New Roman" pitchFamily="18" charset="0"/>
              </a:rPr>
              <a:t>1.1	 </a:t>
            </a:r>
            <a:r>
              <a:rPr kumimoji="0" lang="zh-CN" altLang="en-US" sz="1800">
                <a:latin typeface="Times New Roman MT Extra Bold"/>
                <a:ea typeface="黑体" pitchFamily="2" charset="-122"/>
                <a:cs typeface="Times New Roman" pitchFamily="18" charset="0"/>
              </a:rPr>
              <a:t>计算机发展的四个阶段</a:t>
            </a:r>
            <a:endParaRPr kumimoji="0" lang="zh-CN" altLang="en-US" sz="1800">
              <a:latin typeface="Arial" charset="0"/>
            </a:endParaRPr>
          </a:p>
        </p:txBody>
      </p:sp>
      <p:sp>
        <p:nvSpPr>
          <p:cNvPr id="37892" name="Rectangle 4"/>
          <p:cNvSpPr>
            <a:spLocks noChangeArrowheads="1"/>
          </p:cNvSpPr>
          <p:nvPr/>
        </p:nvSpPr>
        <p:spPr bwMode="auto">
          <a:xfrm>
            <a:off x="982663" y="2108200"/>
            <a:ext cx="1066800" cy="0"/>
          </a:xfrm>
          <a:prstGeom prst="rect">
            <a:avLst/>
          </a:prstGeom>
          <a:noFill/>
          <a:ln w="9525">
            <a:noFill/>
            <a:miter lim="800000"/>
          </a:ln>
        </p:spPr>
        <p:txBody>
          <a:bodyPr wrap="none" anchor="ctr">
            <a:spAutoFit/>
          </a:bodyPr>
          <a:lstStyle/>
          <a:p>
            <a:endParaRPr kumimoji="0" lang="zh-CN" altLang="zh-CN" sz="1800">
              <a:latin typeface="Arial" charset="0"/>
            </a:endParaRPr>
          </a:p>
        </p:txBody>
      </p:sp>
      <p:sp>
        <p:nvSpPr>
          <p:cNvPr id="37893" name="Rectangle 5"/>
          <p:cNvSpPr>
            <a:spLocks noChangeArrowheads="1"/>
          </p:cNvSpPr>
          <p:nvPr/>
        </p:nvSpPr>
        <p:spPr bwMode="auto">
          <a:xfrm>
            <a:off x="982663" y="2108200"/>
            <a:ext cx="1066800" cy="0"/>
          </a:xfrm>
          <a:prstGeom prst="rect">
            <a:avLst/>
          </a:prstGeom>
          <a:noFill/>
          <a:ln w="9525">
            <a:noFill/>
            <a:miter lim="800000"/>
          </a:ln>
        </p:spPr>
        <p:txBody>
          <a:bodyPr wrap="none" anchor="ctr">
            <a:spAutoFit/>
          </a:bodyPr>
          <a:lstStyle/>
          <a:p>
            <a:endParaRPr kumimoji="0" lang="zh-CN" altLang="zh-CN" sz="1800">
              <a:latin typeface="Arial" charset="0"/>
            </a:endParaRPr>
          </a:p>
        </p:txBody>
      </p:sp>
      <p:sp>
        <p:nvSpPr>
          <p:cNvPr id="37894" name="Rectangle 6"/>
          <p:cNvSpPr>
            <a:spLocks noChangeArrowheads="1"/>
          </p:cNvSpPr>
          <p:nvPr/>
        </p:nvSpPr>
        <p:spPr bwMode="auto">
          <a:xfrm>
            <a:off x="982663" y="2108200"/>
            <a:ext cx="1066800" cy="0"/>
          </a:xfrm>
          <a:prstGeom prst="rect">
            <a:avLst/>
          </a:prstGeom>
          <a:noFill/>
          <a:ln w="9525">
            <a:noFill/>
            <a:miter lim="800000"/>
          </a:ln>
        </p:spPr>
        <p:txBody>
          <a:bodyPr wrap="none" anchor="ctr">
            <a:spAutoFit/>
          </a:bodyPr>
          <a:lstStyle/>
          <a:p>
            <a:endParaRPr kumimoji="0" lang="zh-CN" altLang="zh-CN" sz="1800">
              <a:latin typeface="Arial" charset="0"/>
            </a:endParaRPr>
          </a:p>
        </p:txBody>
      </p:sp>
      <p:sp>
        <p:nvSpPr>
          <p:cNvPr id="37895" name="Rectangle 7"/>
          <p:cNvSpPr>
            <a:spLocks noChangeArrowheads="1"/>
          </p:cNvSpPr>
          <p:nvPr/>
        </p:nvSpPr>
        <p:spPr bwMode="auto">
          <a:xfrm>
            <a:off x="982663" y="2108200"/>
            <a:ext cx="1066800" cy="0"/>
          </a:xfrm>
          <a:prstGeom prst="rect">
            <a:avLst/>
          </a:prstGeom>
          <a:noFill/>
          <a:ln w="9525">
            <a:noFill/>
            <a:miter lim="800000"/>
          </a:ln>
        </p:spPr>
        <p:txBody>
          <a:bodyPr wrap="none" anchor="ctr">
            <a:spAutoFit/>
          </a:bodyPr>
          <a:lstStyle/>
          <a:p>
            <a:endParaRPr kumimoji="0" lang="zh-CN" altLang="zh-CN" sz="1800">
              <a:latin typeface="Arial" charset="0"/>
            </a:endParaRPr>
          </a:p>
        </p:txBody>
      </p:sp>
      <p:graphicFrame>
        <p:nvGraphicFramePr>
          <p:cNvPr id="227372" name="Group 44"/>
          <p:cNvGraphicFramePr>
            <a:graphicFrameLocks noGrp="1"/>
          </p:cNvGraphicFramePr>
          <p:nvPr/>
        </p:nvGraphicFramePr>
        <p:xfrm>
          <a:off x="157163" y="2011363"/>
          <a:ext cx="8986837" cy="4236720"/>
        </p:xfrm>
        <a:graphic>
          <a:graphicData uri="http://schemas.openxmlformats.org/drawingml/2006/table">
            <a:tbl>
              <a:tblPr/>
              <a:tblGrid>
                <a:gridCol w="530225">
                  <a:extLst>
                    <a:ext uri="{9D8B030D-6E8A-4147-A177-3AD203B41FA5}">
                      <a16:colId xmlns:a16="http://schemas.microsoft.com/office/drawing/2014/main" val="20000"/>
                    </a:ext>
                  </a:extLst>
                </a:gridCol>
                <a:gridCol w="1203325">
                  <a:extLst>
                    <a:ext uri="{9D8B030D-6E8A-4147-A177-3AD203B41FA5}">
                      <a16:colId xmlns:a16="http://schemas.microsoft.com/office/drawing/2014/main" val="20001"/>
                    </a:ext>
                  </a:extLst>
                </a:gridCol>
                <a:gridCol w="1131887">
                  <a:extLst>
                    <a:ext uri="{9D8B030D-6E8A-4147-A177-3AD203B41FA5}">
                      <a16:colId xmlns:a16="http://schemas.microsoft.com/office/drawing/2014/main" val="20002"/>
                    </a:ext>
                  </a:extLst>
                </a:gridCol>
                <a:gridCol w="1557338">
                  <a:extLst>
                    <a:ext uri="{9D8B030D-6E8A-4147-A177-3AD203B41FA5}">
                      <a16:colId xmlns:a16="http://schemas.microsoft.com/office/drawing/2014/main" val="20003"/>
                    </a:ext>
                  </a:extLst>
                </a:gridCol>
                <a:gridCol w="1627187">
                  <a:extLst>
                    <a:ext uri="{9D8B030D-6E8A-4147-A177-3AD203B41FA5}">
                      <a16:colId xmlns:a16="http://schemas.microsoft.com/office/drawing/2014/main" val="20004"/>
                    </a:ext>
                  </a:extLst>
                </a:gridCol>
                <a:gridCol w="2936875">
                  <a:extLst>
                    <a:ext uri="{9D8B030D-6E8A-4147-A177-3AD203B41FA5}">
                      <a16:colId xmlns:a16="http://schemas.microsoft.com/office/drawing/2014/main" val="20005"/>
                    </a:ext>
                  </a:extLst>
                </a:gridCol>
              </a:tblGrid>
              <a:tr h="695325">
                <a:tc>
                  <a:txBody>
                    <a:bodyPr/>
                    <a:lstStyle/>
                    <a:p>
                      <a:pPr marL="0" marR="0" lvl="0" indent="0" algn="l" defTabSz="914400" rtl="0" eaLnBrk="1" fontAlgn="base" latinLnBrk="0" hangingPunct="1">
                        <a:spcBef>
                          <a:spcPct val="20000"/>
                        </a:spcBef>
                        <a:spcAft>
                          <a:spcPct val="0"/>
                        </a:spcAft>
                        <a:buClr>
                          <a:schemeClr val="accent2"/>
                        </a:buClr>
                        <a:buSzPct val="80000"/>
                        <a:buFont typeface="Wingdings" pitchFamily="2" charset="2"/>
                        <a:buNone/>
                      </a:pPr>
                      <a:endParaRPr kumimoji="1" lang="zh-CN" altLang="zh-CN" sz="2400" b="0" i="0" u="none" strike="noStrike" cap="none" normalizeH="0" baseline="0" smtClean="0">
                        <a:ln>
                          <a:noFill/>
                        </a:ln>
                        <a:solidFill>
                          <a:srgbClr val="FF9933"/>
                        </a:solidFill>
                        <a:effectLst/>
                        <a:latin typeface="Tahoma" pitchFamily="34" charset="0"/>
                        <a:ea typeface="黑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起止年代</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主要元件</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主要元件图例</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速度（次</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a:t>
                      </a: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秒）</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特点与应用领域</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536700">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第</a:t>
                      </a: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一</a:t>
                      </a:r>
                    </a:p>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代</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ahoma" pitchFamily="34" charset="0"/>
                          <a:ea typeface="宋体" pitchFamily="2" charset="-122"/>
                        </a:rPr>
                        <a:t>40</a:t>
                      </a: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年代末至</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50</a:t>
                      </a: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年代末</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电子管</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accent2"/>
                        </a:buClr>
                        <a:buSzPct val="80000"/>
                        <a:buFont typeface="Wingdings" pitchFamily="2" charset="2"/>
                        <a:buNone/>
                      </a:pPr>
                      <a:endParaRPr kumimoji="1" lang="zh-CN" altLang="zh-CN" sz="2000" b="0" i="0" u="none" strike="noStrike" cap="none" normalizeH="0" baseline="0" smtClean="0">
                        <a:ln>
                          <a:noFill/>
                        </a:ln>
                        <a:solidFill>
                          <a:srgbClr val="FF9933"/>
                        </a:solidFill>
                        <a:effectLst/>
                        <a:latin typeface="Tahoma" pitchFamily="34" charset="0"/>
                        <a:ea typeface="黑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ahoma" pitchFamily="34" charset="0"/>
                          <a:ea typeface="宋体" pitchFamily="2" charset="-122"/>
                        </a:rPr>
                        <a:t>5000</a:t>
                      </a: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10000</a:t>
                      </a:r>
                      <a:endParaRPr kumimoji="1" lang="en-US" altLang="zh-CN"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体积巨大，运算速度较低，耗电量大，存储容量小。</a:t>
                      </a:r>
                    </a:p>
                    <a:p>
                      <a:pPr marL="0" marR="0" lvl="0" indent="0" algn="l"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应用领域：军事、国防尖端。</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81188">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第</a:t>
                      </a: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二</a:t>
                      </a:r>
                    </a:p>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代</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ahoma" pitchFamily="34" charset="0"/>
                          <a:ea typeface="宋体" pitchFamily="2" charset="-122"/>
                        </a:rPr>
                        <a:t>50</a:t>
                      </a: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年代末至</a:t>
                      </a: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60</a:t>
                      </a: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年代末</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晶体管</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accent2"/>
                        </a:buClr>
                        <a:buSzPct val="80000"/>
                        <a:buFont typeface="Wingdings" pitchFamily="2" charset="2"/>
                        <a:buNone/>
                      </a:pPr>
                      <a:endParaRPr kumimoji="1" lang="zh-CN" altLang="zh-CN" sz="2000" b="0" i="0" u="none" strike="noStrike" cap="none" normalizeH="0" baseline="0" smtClean="0">
                        <a:ln>
                          <a:noFill/>
                        </a:ln>
                        <a:solidFill>
                          <a:srgbClr val="FF9933"/>
                        </a:solidFill>
                        <a:effectLst/>
                        <a:latin typeface="Tahoma" pitchFamily="34" charset="0"/>
                        <a:ea typeface="黑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几万～几十万</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体积减小，耗电较少，运算速度较高，价格下降。</a:t>
                      </a:r>
                    </a:p>
                    <a:p>
                      <a:pPr marL="0" marR="0" lvl="0" indent="0" algn="l"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应用领域：科学计算、数据处理和事务管理、工业控制。</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pic>
        <p:nvPicPr>
          <p:cNvPr id="37926" name="Picture 38"/>
          <p:cNvPicPr>
            <a:picLocks noChangeAspect="1" noChangeArrowheads="1"/>
          </p:cNvPicPr>
          <p:nvPr/>
        </p:nvPicPr>
        <p:blipFill>
          <a:blip r:embed="rId2"/>
          <a:srcRect/>
          <a:stretch>
            <a:fillRect/>
          </a:stretch>
        </p:blipFill>
        <p:spPr bwMode="auto">
          <a:xfrm>
            <a:off x="3290888" y="3009900"/>
            <a:ext cx="931862" cy="1008063"/>
          </a:xfrm>
          <a:prstGeom prst="rect">
            <a:avLst/>
          </a:prstGeom>
          <a:noFill/>
          <a:ln w="9525">
            <a:noFill/>
            <a:miter lim="800000"/>
            <a:headEnd/>
            <a:tailEnd/>
          </a:ln>
        </p:spPr>
      </p:pic>
      <p:pic>
        <p:nvPicPr>
          <p:cNvPr id="37927" name="Picture 39"/>
          <p:cNvPicPr>
            <a:picLocks noChangeAspect="1" noChangeArrowheads="1"/>
          </p:cNvPicPr>
          <p:nvPr/>
        </p:nvPicPr>
        <p:blipFill>
          <a:blip r:embed="rId3"/>
          <a:srcRect/>
          <a:stretch>
            <a:fillRect/>
          </a:stretch>
        </p:blipFill>
        <p:spPr bwMode="auto">
          <a:xfrm>
            <a:off x="3276600" y="4797425"/>
            <a:ext cx="944563" cy="12239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3"/>
          <p:cNvSpPr>
            <a:spLocks noGrp="1"/>
          </p:cNvSpPr>
          <p:nvPr>
            <p:ph type="sldNum" sz="quarter" idx="12"/>
          </p:nvPr>
        </p:nvSpPr>
        <p:spPr>
          <a:noFill/>
        </p:spPr>
        <p:txBody>
          <a:bodyPr/>
          <a:lstStyle/>
          <a:p>
            <a:fld id="{58058190-63CC-455C-AF5A-EC0271301C2A}" type="slidenum">
              <a:rPr lang="en-US" altLang="zh-CN" smtClean="0">
                <a:ea typeface="宋体" charset="-122"/>
              </a:rPr>
              <a:t>22</a:t>
            </a:fld>
            <a:endParaRPr lang="en-US" altLang="zh-CN" smtClean="0">
              <a:ea typeface="宋体" charset="-122"/>
            </a:endParaRPr>
          </a:p>
        </p:txBody>
      </p:sp>
      <p:sp>
        <p:nvSpPr>
          <p:cNvPr id="38914" name="Rectangle 8"/>
          <p:cNvSpPr>
            <a:spLocks noChangeArrowheads="1"/>
          </p:cNvSpPr>
          <p:nvPr/>
        </p:nvSpPr>
        <p:spPr bwMode="auto">
          <a:xfrm>
            <a:off x="2654300" y="1368425"/>
            <a:ext cx="3448050" cy="366713"/>
          </a:xfrm>
          <a:prstGeom prst="rect">
            <a:avLst/>
          </a:prstGeom>
          <a:noFill/>
          <a:ln w="9525">
            <a:noFill/>
            <a:miter lim="800000"/>
          </a:ln>
        </p:spPr>
        <p:txBody>
          <a:bodyPr wrap="none" anchor="ctr">
            <a:spAutoFit/>
          </a:bodyPr>
          <a:lstStyle/>
          <a:p>
            <a:r>
              <a:rPr kumimoji="0" lang="zh-CN" altLang="en-US" sz="1800">
                <a:latin typeface="Times New Roman MT Extra Bold"/>
                <a:ea typeface="黑体" pitchFamily="2" charset="-122"/>
                <a:cs typeface="Times New Roman" pitchFamily="18" charset="0"/>
              </a:rPr>
              <a:t>表</a:t>
            </a:r>
            <a:r>
              <a:rPr kumimoji="0" lang="en-US" altLang="zh-CN" sz="1800">
                <a:latin typeface="Arial" charset="0"/>
                <a:ea typeface="Times New Roman MT Extra Bold"/>
                <a:cs typeface="Times New Roman" pitchFamily="18" charset="0"/>
              </a:rPr>
              <a:t>1.1	 </a:t>
            </a:r>
            <a:r>
              <a:rPr kumimoji="0" lang="zh-CN" altLang="en-US" sz="1800">
                <a:latin typeface="Times New Roman MT Extra Bold"/>
                <a:ea typeface="黑体" pitchFamily="2" charset="-122"/>
                <a:cs typeface="Times New Roman" pitchFamily="18" charset="0"/>
              </a:rPr>
              <a:t>计算机发展的四个阶段</a:t>
            </a:r>
            <a:endParaRPr kumimoji="0" lang="zh-CN" altLang="en-US" sz="1800">
              <a:latin typeface="Arial" charset="0"/>
            </a:endParaRPr>
          </a:p>
        </p:txBody>
      </p:sp>
      <p:sp>
        <p:nvSpPr>
          <p:cNvPr id="38915" name="Rectangle 18"/>
          <p:cNvSpPr>
            <a:spLocks noChangeArrowheads="1"/>
          </p:cNvSpPr>
          <p:nvPr/>
        </p:nvSpPr>
        <p:spPr bwMode="auto">
          <a:xfrm>
            <a:off x="982663" y="2108200"/>
            <a:ext cx="1066800" cy="0"/>
          </a:xfrm>
          <a:prstGeom prst="rect">
            <a:avLst/>
          </a:prstGeom>
          <a:noFill/>
          <a:ln w="9525">
            <a:noFill/>
            <a:miter lim="800000"/>
          </a:ln>
        </p:spPr>
        <p:txBody>
          <a:bodyPr wrap="none" anchor="ctr">
            <a:spAutoFit/>
          </a:bodyPr>
          <a:lstStyle/>
          <a:p>
            <a:endParaRPr kumimoji="0" lang="zh-CN" altLang="zh-CN" sz="1800">
              <a:latin typeface="Arial" charset="0"/>
            </a:endParaRPr>
          </a:p>
        </p:txBody>
      </p:sp>
      <p:sp>
        <p:nvSpPr>
          <p:cNvPr id="38916" name="Rectangle 25"/>
          <p:cNvSpPr>
            <a:spLocks noChangeArrowheads="1"/>
          </p:cNvSpPr>
          <p:nvPr/>
        </p:nvSpPr>
        <p:spPr bwMode="auto">
          <a:xfrm>
            <a:off x="982663" y="2108200"/>
            <a:ext cx="1066800" cy="0"/>
          </a:xfrm>
          <a:prstGeom prst="rect">
            <a:avLst/>
          </a:prstGeom>
          <a:noFill/>
          <a:ln w="9525">
            <a:noFill/>
            <a:miter lim="800000"/>
          </a:ln>
        </p:spPr>
        <p:txBody>
          <a:bodyPr wrap="none" anchor="ctr">
            <a:spAutoFit/>
          </a:bodyPr>
          <a:lstStyle/>
          <a:p>
            <a:endParaRPr kumimoji="0" lang="zh-CN" altLang="zh-CN" sz="1800">
              <a:latin typeface="Arial" charset="0"/>
            </a:endParaRPr>
          </a:p>
        </p:txBody>
      </p:sp>
      <p:sp>
        <p:nvSpPr>
          <p:cNvPr id="38917" name="Rectangle 140"/>
          <p:cNvSpPr>
            <a:spLocks noChangeArrowheads="1"/>
          </p:cNvSpPr>
          <p:nvPr/>
        </p:nvSpPr>
        <p:spPr bwMode="auto">
          <a:xfrm>
            <a:off x="982663" y="2108200"/>
            <a:ext cx="1066800" cy="0"/>
          </a:xfrm>
          <a:prstGeom prst="rect">
            <a:avLst/>
          </a:prstGeom>
          <a:noFill/>
          <a:ln w="9525">
            <a:noFill/>
            <a:miter lim="800000"/>
          </a:ln>
        </p:spPr>
        <p:txBody>
          <a:bodyPr wrap="none" anchor="ctr">
            <a:spAutoFit/>
          </a:bodyPr>
          <a:lstStyle/>
          <a:p>
            <a:endParaRPr kumimoji="0" lang="zh-CN" altLang="zh-CN" sz="1800">
              <a:latin typeface="Arial" charset="0"/>
            </a:endParaRPr>
          </a:p>
        </p:txBody>
      </p:sp>
      <p:sp>
        <p:nvSpPr>
          <p:cNvPr id="38918" name="Rectangle 147"/>
          <p:cNvSpPr>
            <a:spLocks noChangeArrowheads="1"/>
          </p:cNvSpPr>
          <p:nvPr/>
        </p:nvSpPr>
        <p:spPr bwMode="auto">
          <a:xfrm>
            <a:off x="982663" y="2108200"/>
            <a:ext cx="1066800" cy="0"/>
          </a:xfrm>
          <a:prstGeom prst="rect">
            <a:avLst/>
          </a:prstGeom>
          <a:noFill/>
          <a:ln w="9525">
            <a:noFill/>
            <a:miter lim="800000"/>
          </a:ln>
        </p:spPr>
        <p:txBody>
          <a:bodyPr wrap="none" anchor="ctr">
            <a:spAutoFit/>
          </a:bodyPr>
          <a:lstStyle/>
          <a:p>
            <a:endParaRPr kumimoji="0" lang="zh-CN" altLang="zh-CN" sz="1800">
              <a:latin typeface="Arial" charset="0"/>
            </a:endParaRPr>
          </a:p>
        </p:txBody>
      </p:sp>
      <p:sp>
        <p:nvSpPr>
          <p:cNvPr id="38919" name="Rectangle 264"/>
          <p:cNvSpPr>
            <a:spLocks noChangeArrowheads="1"/>
          </p:cNvSpPr>
          <p:nvPr/>
        </p:nvSpPr>
        <p:spPr bwMode="auto">
          <a:xfrm>
            <a:off x="982663" y="2314575"/>
            <a:ext cx="1066800" cy="0"/>
          </a:xfrm>
          <a:prstGeom prst="rect">
            <a:avLst/>
          </a:prstGeom>
          <a:noFill/>
          <a:ln w="9525">
            <a:noFill/>
            <a:miter lim="800000"/>
          </a:ln>
        </p:spPr>
        <p:txBody>
          <a:bodyPr wrap="none" anchor="ctr">
            <a:spAutoFit/>
          </a:bodyPr>
          <a:lstStyle/>
          <a:p>
            <a:endParaRPr kumimoji="0" lang="zh-CN" altLang="zh-CN" sz="1800">
              <a:latin typeface="Arial" charset="0"/>
            </a:endParaRPr>
          </a:p>
        </p:txBody>
      </p:sp>
      <p:sp>
        <p:nvSpPr>
          <p:cNvPr id="38920" name="Rectangle 271"/>
          <p:cNvSpPr>
            <a:spLocks noChangeArrowheads="1"/>
          </p:cNvSpPr>
          <p:nvPr/>
        </p:nvSpPr>
        <p:spPr bwMode="auto">
          <a:xfrm>
            <a:off x="982663" y="2314575"/>
            <a:ext cx="1066800" cy="0"/>
          </a:xfrm>
          <a:prstGeom prst="rect">
            <a:avLst/>
          </a:prstGeom>
          <a:noFill/>
          <a:ln w="9525">
            <a:noFill/>
            <a:miter lim="800000"/>
          </a:ln>
        </p:spPr>
        <p:txBody>
          <a:bodyPr wrap="none" anchor="ctr">
            <a:spAutoFit/>
          </a:bodyPr>
          <a:lstStyle/>
          <a:p>
            <a:endParaRPr kumimoji="0" lang="zh-CN" altLang="zh-CN" sz="1800">
              <a:latin typeface="Arial" charset="0"/>
            </a:endParaRPr>
          </a:p>
        </p:txBody>
      </p:sp>
      <p:graphicFrame>
        <p:nvGraphicFramePr>
          <p:cNvPr id="228387" name="Group 35"/>
          <p:cNvGraphicFramePr>
            <a:graphicFrameLocks noGrp="1"/>
          </p:cNvGraphicFramePr>
          <p:nvPr>
            <p:extLst>
              <p:ext uri="{D42A27DB-BD31-4B8C-83A1-F6EECF244321}">
                <p14:modId xmlns:p14="http://schemas.microsoft.com/office/powerpoint/2010/main" val="3865786153"/>
              </p:ext>
            </p:extLst>
          </p:nvPr>
        </p:nvGraphicFramePr>
        <p:xfrm>
          <a:off x="209550" y="1997075"/>
          <a:ext cx="8934450" cy="4365625"/>
        </p:xfrm>
        <a:graphic>
          <a:graphicData uri="http://schemas.openxmlformats.org/drawingml/2006/table">
            <a:tbl>
              <a:tblPr/>
              <a:tblGrid>
                <a:gridCol w="596900">
                  <a:extLst>
                    <a:ext uri="{9D8B030D-6E8A-4147-A177-3AD203B41FA5}">
                      <a16:colId xmlns:a16="http://schemas.microsoft.com/office/drawing/2014/main" val="20000"/>
                    </a:ext>
                  </a:extLst>
                </a:gridCol>
                <a:gridCol w="1266825">
                  <a:extLst>
                    <a:ext uri="{9D8B030D-6E8A-4147-A177-3AD203B41FA5}">
                      <a16:colId xmlns:a16="http://schemas.microsoft.com/office/drawing/2014/main" val="20001"/>
                    </a:ext>
                  </a:extLst>
                </a:gridCol>
                <a:gridCol w="1331913">
                  <a:extLst>
                    <a:ext uri="{9D8B030D-6E8A-4147-A177-3AD203B41FA5}">
                      <a16:colId xmlns:a16="http://schemas.microsoft.com/office/drawing/2014/main" val="20002"/>
                    </a:ext>
                  </a:extLst>
                </a:gridCol>
                <a:gridCol w="1576387">
                  <a:extLst>
                    <a:ext uri="{9D8B030D-6E8A-4147-A177-3AD203B41FA5}">
                      <a16:colId xmlns:a16="http://schemas.microsoft.com/office/drawing/2014/main" val="20003"/>
                    </a:ext>
                  </a:extLst>
                </a:gridCol>
                <a:gridCol w="1243013">
                  <a:extLst>
                    <a:ext uri="{9D8B030D-6E8A-4147-A177-3AD203B41FA5}">
                      <a16:colId xmlns:a16="http://schemas.microsoft.com/office/drawing/2014/main" val="20004"/>
                    </a:ext>
                  </a:extLst>
                </a:gridCol>
                <a:gridCol w="2919412">
                  <a:extLst>
                    <a:ext uri="{9D8B030D-6E8A-4147-A177-3AD203B41FA5}">
                      <a16:colId xmlns:a16="http://schemas.microsoft.com/office/drawing/2014/main" val="20005"/>
                    </a:ext>
                  </a:extLst>
                </a:gridCol>
              </a:tblGrid>
              <a:tr h="1971675">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第</a:t>
                      </a: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三</a:t>
                      </a:r>
                    </a:p>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代</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ahoma" pitchFamily="34" charset="0"/>
                          <a:ea typeface="宋体" pitchFamily="2" charset="-122"/>
                        </a:rPr>
                        <a:t>60</a:t>
                      </a: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年代中期开始</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中、小规模集成电路</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accent2"/>
                        </a:buClr>
                        <a:buSzPct val="80000"/>
                        <a:buFont typeface="Wingdings" pitchFamily="2" charset="2"/>
                        <a:buNone/>
                      </a:pPr>
                      <a:endParaRPr kumimoji="1" lang="zh-CN" altLang="zh-CN" sz="2000" b="0" i="0" u="none" strike="noStrike" cap="none" normalizeH="0" baseline="0" smtClean="0">
                        <a:ln>
                          <a:noFill/>
                        </a:ln>
                        <a:solidFill>
                          <a:srgbClr val="FF9933"/>
                        </a:solidFill>
                        <a:effectLst/>
                        <a:latin typeface="Tahoma" pitchFamily="34" charset="0"/>
                        <a:ea typeface="黑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几十万～几百万</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体积、功耗进一步减少，可靠性及速度进一步提高。</a:t>
                      </a:r>
                    </a:p>
                    <a:p>
                      <a:pPr marL="0" marR="0" lvl="0" indent="0" algn="l"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应用领域：文字处理、企业管理、自动控制、城市交通管理等方面。</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393950">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第</a:t>
                      </a:r>
                      <a:endParaRPr kumimoji="1"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endParaRPr>
                    </a:p>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四</a:t>
                      </a:r>
                    </a:p>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代</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ahoma" pitchFamily="34" charset="0"/>
                          <a:ea typeface="宋体" pitchFamily="2" charset="-122"/>
                        </a:rPr>
                        <a:t>70</a:t>
                      </a: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年代初开始</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大规模和超大规模集成电路</a:t>
                      </a:r>
                      <a:endParaRPr kumimoji="1" lang="zh-CN" altLang="en-US" sz="2000" b="0" i="0" u="none" strike="noStrike" cap="none" normalizeH="0" baseline="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
                          <a:schemeClr val="accent2"/>
                        </a:buClr>
                        <a:buSzPct val="80000"/>
                        <a:buFont typeface="Wingdings" pitchFamily="2" charset="2"/>
                        <a:buNone/>
                      </a:pPr>
                      <a:endParaRPr kumimoji="1" lang="zh-CN" altLang="zh-CN" sz="2000" b="0" i="0" u="none" strike="noStrike" cap="none" normalizeH="0" baseline="0" smtClean="0">
                        <a:ln>
                          <a:noFill/>
                        </a:ln>
                        <a:solidFill>
                          <a:srgbClr val="FF9933"/>
                        </a:solidFill>
                        <a:effectLst/>
                        <a:latin typeface="Tahoma" pitchFamily="34" charset="0"/>
                        <a:ea typeface="黑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0"/>
                        </a:spcBef>
                        <a:spcAft>
                          <a:spcPct val="0"/>
                        </a:spcAft>
                        <a:buClrTx/>
                        <a:buSzTx/>
                        <a:buFontTx/>
                        <a:buNone/>
                      </a:pPr>
                      <a:r>
                        <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rPr>
                        <a:t>几千万～几十亿</a:t>
                      </a:r>
                      <a:endParaRPr kumimoji="1" lang="zh-CN" altLang="en-US" sz="2000" b="0" i="0" u="none" strike="noStrike" cap="none" normalizeH="0" baseline="0" dirty="0" smtClean="0">
                        <a:ln>
                          <a:noFill/>
                        </a:ln>
                        <a:solidFill>
                          <a:schemeClr val="tx1"/>
                        </a:solidFill>
                        <a:effectLst/>
                        <a:latin typeface="Tahoma"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0"/>
                        </a:spcBef>
                        <a:spcAft>
                          <a:spcPct val="0"/>
                        </a:spcAft>
                        <a:buClrTx/>
                        <a:buSzTx/>
                        <a:buFontTx/>
                        <a:buNone/>
                      </a:pPr>
                      <a:r>
                        <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rPr>
                        <a:t>性能大幅度提高，价格大幅度下降。</a:t>
                      </a:r>
                    </a:p>
                    <a:p>
                      <a:pPr marL="0" marR="0" lvl="0" indent="0" algn="l" defTabSz="914400" rtl="0" eaLnBrk="1" fontAlgn="base" latinLnBrk="0" hangingPunct="1">
                        <a:spcBef>
                          <a:spcPct val="0"/>
                        </a:spcBef>
                        <a:spcAft>
                          <a:spcPct val="0"/>
                        </a:spcAft>
                        <a:buClrTx/>
                        <a:buSzTx/>
                        <a:buFontTx/>
                        <a:buNone/>
                      </a:pPr>
                      <a:r>
                        <a:rPr kumimoji="1" lang="zh-CN" altLang="en-US" sz="2000" b="0" i="0" u="none" strike="noStrike" cap="none" normalizeH="0" baseline="0" dirty="0" smtClean="0">
                          <a:ln>
                            <a:noFill/>
                          </a:ln>
                          <a:solidFill>
                            <a:schemeClr val="tx1"/>
                          </a:solidFill>
                          <a:effectLst/>
                          <a:latin typeface="Times New Roman" pitchFamily="18" charset="0"/>
                          <a:ea typeface="宋体" pitchFamily="2" charset="-122"/>
                        </a:rPr>
                        <a:t>应用领域： 办公自动化、网络、数据库管理、图像识别、语音识别、专家系统等各行各业。</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38944" name="Picture 259"/>
          <p:cNvPicPr>
            <a:picLocks noChangeAspect="1" noChangeArrowheads="1"/>
          </p:cNvPicPr>
          <p:nvPr/>
        </p:nvPicPr>
        <p:blipFill>
          <a:blip r:embed="rId2"/>
          <a:srcRect/>
          <a:stretch>
            <a:fillRect/>
          </a:stretch>
        </p:blipFill>
        <p:spPr bwMode="auto">
          <a:xfrm>
            <a:off x="3563938" y="4562475"/>
            <a:ext cx="1223962" cy="1062038"/>
          </a:xfrm>
          <a:prstGeom prst="rect">
            <a:avLst/>
          </a:prstGeom>
          <a:noFill/>
          <a:ln w="9525">
            <a:noFill/>
            <a:miter lim="800000"/>
            <a:headEnd/>
            <a:tailEnd/>
          </a:ln>
        </p:spPr>
      </p:pic>
      <p:pic>
        <p:nvPicPr>
          <p:cNvPr id="38945" name="Picture 260"/>
          <p:cNvPicPr>
            <a:picLocks noChangeAspect="1" noChangeArrowheads="1"/>
          </p:cNvPicPr>
          <p:nvPr/>
        </p:nvPicPr>
        <p:blipFill>
          <a:blip r:embed="rId3"/>
          <a:srcRect/>
          <a:stretch>
            <a:fillRect/>
          </a:stretch>
        </p:blipFill>
        <p:spPr bwMode="auto">
          <a:xfrm>
            <a:off x="3578225" y="2484438"/>
            <a:ext cx="1366838" cy="842962"/>
          </a:xfrm>
          <a:prstGeom prst="rect">
            <a:avLst/>
          </a:prstGeom>
          <a:noFill/>
          <a:ln w="9525">
            <a:noFill/>
            <a:miter lim="800000"/>
            <a:headEnd/>
            <a:tailEnd/>
          </a:ln>
        </p:spPr>
      </p:pic>
      <p:sp>
        <p:nvSpPr>
          <p:cNvPr id="717826" name="Rectangle 2"/>
          <p:cNvSpPr>
            <a:spLocks noChangeArrowheads="1"/>
          </p:cNvSpPr>
          <p:nvPr/>
        </p:nvSpPr>
        <p:spPr bwMode="auto">
          <a:xfrm>
            <a:off x="1900238" y="0"/>
            <a:ext cx="4968875" cy="935038"/>
          </a:xfrm>
          <a:prstGeom prst="rect">
            <a:avLst/>
          </a:prstGeom>
          <a:noFill/>
          <a:ln w="9525">
            <a:noFill/>
            <a:miter lim="800000"/>
          </a:ln>
          <a:effectLst/>
        </p:spPr>
        <p:txBody>
          <a:bodyPr anchor="ctr"/>
          <a:lstStyle/>
          <a:p>
            <a:pPr>
              <a:defRPr/>
            </a:pPr>
            <a:r>
              <a:rPr lang="en-US" altLang="zh-CN" sz="3200" b="1">
                <a:effectLst>
                  <a:outerShdw blurRad="38100" dist="38100" dir="2700000" algn="tl">
                    <a:srgbClr val="C0C0C0"/>
                  </a:outerShdw>
                </a:effectLst>
                <a:ea typeface="宋体" pitchFamily="2" charset="-122"/>
              </a:rPr>
              <a:t>1.1 </a:t>
            </a:r>
            <a:r>
              <a:rPr lang="zh-CN" altLang="en-US" sz="3200" b="1">
                <a:effectLst>
                  <a:outerShdw blurRad="38100" dist="38100" dir="2700000" algn="tl">
                    <a:srgbClr val="C0C0C0"/>
                  </a:outerShdw>
                </a:effectLst>
                <a:ea typeface="宋体" pitchFamily="2" charset="-122"/>
              </a:rPr>
              <a:t>计算机发展的四个阶段</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3"/>
          <p:cNvSpPr>
            <a:spLocks noGrp="1"/>
          </p:cNvSpPr>
          <p:nvPr>
            <p:ph type="sldNum" sz="quarter" idx="12"/>
          </p:nvPr>
        </p:nvSpPr>
        <p:spPr>
          <a:noFill/>
        </p:spPr>
        <p:txBody>
          <a:bodyPr/>
          <a:lstStyle/>
          <a:p>
            <a:fld id="{D4EDF6D2-E56A-4DC6-93BF-55BF2C31A286}" type="slidenum">
              <a:rPr lang="en-US" altLang="zh-CN" smtClean="0">
                <a:ea typeface="宋体" charset="-122"/>
              </a:rPr>
              <a:t>23</a:t>
            </a:fld>
            <a:endParaRPr lang="en-US" altLang="zh-CN" smtClean="0">
              <a:ea typeface="宋体" charset="-122"/>
            </a:endParaRPr>
          </a:p>
        </p:txBody>
      </p:sp>
      <p:sp>
        <p:nvSpPr>
          <p:cNvPr id="3" name="内容占位符 2"/>
          <p:cNvSpPr>
            <a:spLocks noGrp="1"/>
          </p:cNvSpPr>
          <p:nvPr>
            <p:ph idx="4294967295"/>
          </p:nvPr>
        </p:nvSpPr>
        <p:spPr>
          <a:xfrm>
            <a:off x="573088" y="1068388"/>
            <a:ext cx="7772400" cy="2300888"/>
          </a:xfrm>
        </p:spPr>
        <p:txBody>
          <a:bodyPr/>
          <a:lstStyle/>
          <a:p>
            <a:pPr eaLnBrk="1" hangingPunct="1">
              <a:defRPr/>
            </a:pPr>
            <a:r>
              <a:rPr lang="en-US" altLang="zh-CN" dirty="0" smtClean="0">
                <a:solidFill>
                  <a:schemeClr val="tx2"/>
                </a:solidFill>
                <a:effectLst>
                  <a:outerShdw blurRad="38100" dist="38100" dir="2700000" algn="tl">
                    <a:srgbClr val="C0C0C0"/>
                  </a:outerShdw>
                </a:effectLst>
              </a:rPr>
              <a:t>The first electronic computer</a:t>
            </a:r>
          </a:p>
          <a:p>
            <a:pPr lvl="1" eaLnBrk="1" hangingPunct="1">
              <a:buFontTx/>
              <a:buChar char="•"/>
              <a:defRPr/>
            </a:pPr>
            <a:r>
              <a:rPr lang="en-US" altLang="zh-CN" dirty="0" smtClean="0">
                <a:effectLst>
                  <a:outerShdw blurRad="38100" dist="38100" dir="2700000" algn="tl">
                    <a:srgbClr val="C0C0C0"/>
                  </a:outerShdw>
                </a:effectLst>
              </a:rPr>
              <a:t>1943, Alan Turing</a:t>
            </a:r>
            <a:r>
              <a:rPr lang="zh-CN" altLang="en-US" dirty="0" smtClean="0">
                <a:effectLst>
                  <a:outerShdw blurRad="38100" dist="38100" dir="2700000" algn="tl">
                    <a:srgbClr val="C0C0C0"/>
                  </a:outerShdw>
                </a:effectLst>
              </a:rPr>
              <a:t>（艾伦</a:t>
            </a:r>
            <a:r>
              <a:rPr lang="en-US" altLang="zh-CN" dirty="0" smtClean="0">
                <a:effectLst>
                  <a:outerShdw blurRad="38100" dist="38100" dir="2700000" algn="tl">
                    <a:srgbClr val="C0C0C0"/>
                  </a:outerShdw>
                </a:effectLst>
              </a:rPr>
              <a:t>·</a:t>
            </a:r>
            <a:r>
              <a:rPr lang="zh-CN" altLang="en-US" dirty="0" smtClean="0">
                <a:effectLst>
                  <a:outerShdw blurRad="38100" dist="38100" dir="2700000" algn="tl">
                    <a:srgbClr val="C0C0C0"/>
                  </a:outerShdw>
                </a:effectLst>
              </a:rPr>
              <a:t>图灵）</a:t>
            </a:r>
            <a:endParaRPr lang="en-US" altLang="zh-CN" dirty="0" smtClean="0">
              <a:effectLst>
                <a:outerShdw blurRad="38100" dist="38100" dir="2700000" algn="tl">
                  <a:srgbClr val="C0C0C0"/>
                </a:outerShdw>
              </a:effectLst>
            </a:endParaRPr>
          </a:p>
          <a:p>
            <a:pPr lvl="1" eaLnBrk="1" hangingPunct="1">
              <a:buFontTx/>
              <a:buChar char="•"/>
              <a:defRPr/>
            </a:pPr>
            <a:r>
              <a:rPr lang="en-US" altLang="zh-CN" dirty="0" smtClean="0">
                <a:effectLst>
                  <a:outerShdw blurRad="38100" dist="38100" dir="2700000" algn="tl">
                    <a:srgbClr val="C0C0C0"/>
                  </a:outerShdw>
                </a:effectLst>
              </a:rPr>
              <a:t>Not programmable</a:t>
            </a:r>
          </a:p>
          <a:p>
            <a:pPr lvl="1" eaLnBrk="1" hangingPunct="1">
              <a:buFontTx/>
              <a:buChar char="•"/>
              <a:defRPr/>
            </a:pPr>
            <a:r>
              <a:rPr lang="en-US" altLang="zh-CN" dirty="0" smtClean="0">
                <a:effectLst>
                  <a:outerShdw blurRad="38100" dist="38100" dir="2700000" algn="tl">
                    <a:srgbClr val="C0C0C0"/>
                  </a:outerShdw>
                </a:effectLst>
              </a:rPr>
              <a:t>Special-purpose computer</a:t>
            </a:r>
          </a:p>
          <a:p>
            <a:pPr lvl="1" eaLnBrk="1" hangingPunct="1">
              <a:defRPr/>
            </a:pPr>
            <a:endParaRPr lang="en-US" altLang="zh-CN" dirty="0" smtClean="0">
              <a:effectLst>
                <a:outerShdw blurRad="38100" dist="38100" dir="2700000" algn="tl">
                  <a:srgbClr val="C0C0C0"/>
                </a:outerShdw>
              </a:effectLst>
            </a:endParaRPr>
          </a:p>
        </p:txBody>
      </p:sp>
      <p:pic>
        <p:nvPicPr>
          <p:cNvPr id="39939" name="Picture 6" descr="http://www.alanturing.net/turing_archive/graphics/ColossusX.jpg"/>
          <p:cNvPicPr>
            <a:picLocks noChangeAspect="1" noChangeArrowheads="1"/>
          </p:cNvPicPr>
          <p:nvPr/>
        </p:nvPicPr>
        <p:blipFill>
          <a:blip r:embed="rId2"/>
          <a:srcRect/>
          <a:stretch>
            <a:fillRect/>
          </a:stretch>
        </p:blipFill>
        <p:spPr bwMode="auto">
          <a:xfrm>
            <a:off x="3613150" y="3471863"/>
            <a:ext cx="4286250" cy="3009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3"/>
          <p:cNvSpPr>
            <a:spLocks noGrp="1"/>
          </p:cNvSpPr>
          <p:nvPr>
            <p:ph type="sldNum" sz="quarter" idx="12"/>
          </p:nvPr>
        </p:nvSpPr>
        <p:spPr>
          <a:noFill/>
        </p:spPr>
        <p:txBody>
          <a:bodyPr/>
          <a:lstStyle/>
          <a:p>
            <a:fld id="{D4EDF6D2-E56A-4DC6-93BF-55BF2C31A286}" type="slidenum">
              <a:rPr lang="en-US" altLang="zh-CN" smtClean="0">
                <a:ea typeface="宋体" charset="-122"/>
              </a:rPr>
              <a:t>24</a:t>
            </a:fld>
            <a:endParaRPr lang="en-US" altLang="zh-CN" smtClean="0">
              <a:ea typeface="宋体" charset="-122"/>
            </a:endParaRPr>
          </a:p>
        </p:txBody>
      </p:sp>
      <p:sp>
        <p:nvSpPr>
          <p:cNvPr id="5" name="矩形 3"/>
          <p:cNvSpPr>
            <a:spLocks noChangeArrowheads="1"/>
          </p:cNvSpPr>
          <p:nvPr/>
        </p:nvSpPr>
        <p:spPr bwMode="auto">
          <a:xfrm>
            <a:off x="3046512" y="238382"/>
            <a:ext cx="3506688" cy="576064"/>
          </a:xfrm>
          <a:prstGeom prst="rect">
            <a:avLst/>
          </a:prstGeom>
          <a:noFill/>
          <a:ln w="9525" algn="ctr">
            <a:no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99CC00"/>
              </a:buClr>
              <a:buSzPct val="60000"/>
              <a:buFont typeface="Wingdings" panose="05000000000000000000" pitchFamily="2" charset="2"/>
              <a:buNone/>
              <a:tabLst/>
              <a:defRPr/>
            </a:pPr>
            <a:r>
              <a:rPr kumimoji="0" lang="zh-CN" altLang="en-US" sz="3200" dirty="0" smtClean="0">
                <a:solidFill>
                  <a:srgbClr val="000000"/>
                </a:solidFill>
                <a:ea typeface="楷体" panose="02010609060101010101" pitchFamily="49" charset="-122"/>
                <a:cs typeface="Times New Roman" panose="02020603050405020304" pitchFamily="18" charset="0"/>
              </a:rPr>
              <a:t>图灵和图灵机</a:t>
            </a:r>
            <a:endParaRPr kumimoji="1" lang="zh-CN" altLang="en-US" sz="3200" b="0" i="0" u="none" strike="noStrike" kern="1200" cap="none" spc="0" normalizeH="0" baseline="0" noProof="0" dirty="0">
              <a:ln>
                <a:noFill/>
              </a:ln>
              <a:solidFill>
                <a:srgbClr val="00B0F0"/>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6" name="Text Box 4"/>
          <p:cNvSpPr txBox="1">
            <a:spLocks/>
          </p:cNvSpPr>
          <p:nvPr/>
        </p:nvSpPr>
        <p:spPr bwMode="auto">
          <a:xfrm>
            <a:off x="381945" y="1277325"/>
            <a:ext cx="5217053" cy="4534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lvl1pPr marL="333375" indent="-333375" algn="ctr">
              <a:defRPr sz="2400" b="1">
                <a:solidFill>
                  <a:srgbClr val="000000"/>
                </a:solidFill>
                <a:latin typeface="Helvetica Neue" charset="0"/>
                <a:ea typeface="Helvetica Neue" charset="0"/>
                <a:cs typeface="Helvetica Neue" charset="0"/>
                <a:sym typeface="Helvetica Neue" charset="0"/>
              </a:defRPr>
            </a:lvl1pPr>
            <a:lvl2pPr marL="742950" indent="-285750" algn="ctr">
              <a:defRPr sz="2400" b="1">
                <a:solidFill>
                  <a:srgbClr val="000000"/>
                </a:solidFill>
                <a:latin typeface="Helvetica Neue" charset="0"/>
                <a:ea typeface="Helvetica Neue" charset="0"/>
                <a:cs typeface="Helvetica Neue" charset="0"/>
                <a:sym typeface="Helvetica Neue" charset="0"/>
              </a:defRPr>
            </a:lvl2pPr>
            <a:lvl3pPr marL="1143000" indent="-228600" algn="ctr">
              <a:defRPr sz="2400" b="1">
                <a:solidFill>
                  <a:srgbClr val="000000"/>
                </a:solidFill>
                <a:latin typeface="Helvetica Neue" charset="0"/>
                <a:ea typeface="Helvetica Neue" charset="0"/>
                <a:cs typeface="Helvetica Neue" charset="0"/>
                <a:sym typeface="Helvetica Neue" charset="0"/>
              </a:defRPr>
            </a:lvl3pPr>
            <a:lvl4pPr marL="1600200" indent="-228600" algn="ctr">
              <a:defRPr sz="2400" b="1">
                <a:solidFill>
                  <a:srgbClr val="000000"/>
                </a:solidFill>
                <a:latin typeface="Helvetica Neue" charset="0"/>
                <a:ea typeface="Helvetica Neue" charset="0"/>
                <a:cs typeface="Helvetica Neue" charset="0"/>
                <a:sym typeface="Helvetica Neue" charset="0"/>
              </a:defRPr>
            </a:lvl4pPr>
            <a:lvl5pPr marL="2057400" indent="-228600" algn="ctr">
              <a:defRPr sz="2400" b="1">
                <a:solidFill>
                  <a:srgbClr val="000000"/>
                </a:solidFill>
                <a:latin typeface="Helvetica Neue" charset="0"/>
                <a:ea typeface="Helvetica Neue" charset="0"/>
                <a:cs typeface="Helvetica Neue" charset="0"/>
                <a:sym typeface="Helvetica Neue" charset="0"/>
              </a:defRPr>
            </a:lvl5pPr>
            <a:lvl6pPr marL="25146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6pPr>
            <a:lvl7pPr marL="29718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7pPr>
            <a:lvl8pPr marL="34290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8pPr>
            <a:lvl9pPr marL="38862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9pPr>
          </a:lstStyle>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1912年6月，生于伦敦</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中学期间获国王爱德华六世数学金盾奖章</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1935年，被选为剑桥大学国王学院院士</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1936年，提出</a:t>
            </a:r>
            <a:r>
              <a:rPr lang="zh-CN" altLang="zh-CN" sz="1800" dirty="0">
                <a:solidFill>
                  <a:srgbClr val="FF2F92"/>
                </a:solidFill>
                <a:latin typeface="华文楷体" panose="02010600040101010101" pitchFamily="2" charset="-122"/>
                <a:ea typeface="华文楷体" panose="02010600040101010101" pitchFamily="2" charset="-122"/>
              </a:rPr>
              <a:t>图灵机</a:t>
            </a:r>
            <a:r>
              <a:rPr lang="zh-CN" altLang="zh-CN" sz="1800" dirty="0">
                <a:latin typeface="华文楷体" panose="02010600040101010101" pitchFamily="2" charset="-122"/>
                <a:ea typeface="华文楷体" panose="02010600040101010101" pitchFamily="2" charset="-122"/>
              </a:rPr>
              <a:t>（发表于《伦敦数学会文集》）</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1938年，美国普林斯顿大学博士学位</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1938-1945年二战期间，密码破译工作（曾任］英美密码破译部门总顾问）</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1946年，获不列颠帝国勋章</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1950年，提出著名的</a:t>
            </a:r>
            <a:r>
              <a:rPr lang="zh-CN" altLang="zh-CN" sz="1800" dirty="0">
                <a:solidFill>
                  <a:srgbClr val="FF2F92"/>
                </a:solidFill>
                <a:latin typeface="华文楷体" panose="02010600040101010101" pitchFamily="2" charset="-122"/>
                <a:ea typeface="华文楷体" panose="02010600040101010101" pitchFamily="2" charset="-122"/>
              </a:rPr>
              <a:t>“图灵测试”</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1950年10月，提出了著名的“机器会思考吗？”</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开启了人工智能的研究</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1951年，被选为国家皇家学会会员</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（家族中第四位皇家学会会员）</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1952年，图灵写出一个国际象棋程序</a:t>
            </a:r>
          </a:p>
          <a:p>
            <a:pPr algn="l" eaLnBrk="1">
              <a:buSzPct val="50000"/>
              <a:buFontTx/>
              <a:buBlip>
                <a:blip r:embed="rId2"/>
              </a:buBlip>
            </a:pPr>
            <a:r>
              <a:rPr lang="zh-CN" altLang="zh-CN" sz="1800" dirty="0">
                <a:latin typeface="华文楷体" panose="02010600040101010101" pitchFamily="2" charset="-122"/>
                <a:ea typeface="华文楷体" panose="02010600040101010101" pitchFamily="2" charset="-122"/>
              </a:rPr>
              <a:t>1954年，逝世</a:t>
            </a:r>
          </a:p>
        </p:txBody>
      </p:sp>
      <p:sp>
        <p:nvSpPr>
          <p:cNvPr id="7" name="Text Box 3"/>
          <p:cNvSpPr txBox="1">
            <a:spLocks/>
          </p:cNvSpPr>
          <p:nvPr/>
        </p:nvSpPr>
        <p:spPr bwMode="auto">
          <a:xfrm>
            <a:off x="6012160" y="5811900"/>
            <a:ext cx="2980402" cy="718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lvl1pPr algn="ctr" defTabSz="457200">
              <a:defRPr sz="2400" b="1">
                <a:solidFill>
                  <a:srgbClr val="000000"/>
                </a:solidFill>
                <a:latin typeface="Helvetica Neue" charset="0"/>
                <a:ea typeface="Helvetica Neue" charset="0"/>
                <a:cs typeface="Helvetica Neue" charset="0"/>
                <a:sym typeface="Helvetica Neue" charset="0"/>
              </a:defRPr>
            </a:lvl1pPr>
            <a:lvl2pPr marL="742950" indent="-285750" algn="ctr" defTabSz="457200">
              <a:defRPr sz="2400" b="1">
                <a:solidFill>
                  <a:srgbClr val="000000"/>
                </a:solidFill>
                <a:latin typeface="Helvetica Neue" charset="0"/>
                <a:ea typeface="Helvetica Neue" charset="0"/>
                <a:cs typeface="Helvetica Neue" charset="0"/>
                <a:sym typeface="Helvetica Neue" charset="0"/>
              </a:defRPr>
            </a:lvl2pPr>
            <a:lvl3pPr marL="1143000" indent="-228600" algn="ctr" defTabSz="457200">
              <a:defRPr sz="2400" b="1">
                <a:solidFill>
                  <a:srgbClr val="000000"/>
                </a:solidFill>
                <a:latin typeface="Helvetica Neue" charset="0"/>
                <a:ea typeface="Helvetica Neue" charset="0"/>
                <a:cs typeface="Helvetica Neue" charset="0"/>
                <a:sym typeface="Helvetica Neue" charset="0"/>
              </a:defRPr>
            </a:lvl3pPr>
            <a:lvl4pPr marL="1600200" indent="-228600" algn="ctr" defTabSz="457200">
              <a:defRPr sz="2400" b="1">
                <a:solidFill>
                  <a:srgbClr val="000000"/>
                </a:solidFill>
                <a:latin typeface="Helvetica Neue" charset="0"/>
                <a:ea typeface="Helvetica Neue" charset="0"/>
                <a:cs typeface="Helvetica Neue" charset="0"/>
                <a:sym typeface="Helvetica Neue" charset="0"/>
              </a:defRPr>
            </a:lvl4pPr>
            <a:lvl5pPr marL="2057400" indent="-228600" algn="ctr" defTabSz="457200">
              <a:defRPr sz="2400" b="1">
                <a:solidFill>
                  <a:srgbClr val="000000"/>
                </a:solidFill>
                <a:latin typeface="Helvetica Neue" charset="0"/>
                <a:ea typeface="Helvetica Neue" charset="0"/>
                <a:cs typeface="Helvetica Neue" charset="0"/>
                <a:sym typeface="Helvetica Neue" charset="0"/>
              </a:defRPr>
            </a:lvl5pPr>
            <a:lvl6pPr marL="2514600" indent="-228600" algn="ctr" defTabSz="457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6pPr>
            <a:lvl7pPr marL="2971800" indent="-228600" algn="ctr" defTabSz="457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7pPr>
            <a:lvl8pPr marL="3429000" indent="-228600" algn="ctr" defTabSz="457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8pPr>
            <a:lvl9pPr marL="3886200" indent="-228600" algn="ctr" defTabSz="457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9pPr>
          </a:lstStyle>
          <a:p>
            <a:pPr algn="l" eaLnBrk="1"/>
            <a:r>
              <a:rPr lang="zh-CN" altLang="zh-CN" sz="2000" dirty="0">
                <a:solidFill>
                  <a:schemeClr val="tx1"/>
                </a:solidFill>
                <a:latin typeface="华文楷体" panose="02010600040101010101" pitchFamily="2" charset="-122"/>
                <a:ea typeface="华文楷体" panose="02010600040101010101" pitchFamily="2" charset="-122"/>
                <a:cs typeface="+mn-cs"/>
                <a:sym typeface="Arial" panose="020B0604020202020204" pitchFamily="34" charset="0"/>
              </a:rPr>
              <a:t>艾伦·麦席森·图灵</a:t>
            </a:r>
            <a:endParaRPr lang="en-US" altLang="zh-CN" sz="2000" dirty="0">
              <a:solidFill>
                <a:schemeClr val="tx1"/>
              </a:solidFill>
              <a:latin typeface="华文楷体" panose="02010600040101010101" pitchFamily="2" charset="-122"/>
              <a:ea typeface="华文楷体" panose="02010600040101010101" pitchFamily="2" charset="-122"/>
              <a:cs typeface="+mn-cs"/>
              <a:sym typeface="Arial" panose="020B0604020202020204" pitchFamily="34" charset="0"/>
            </a:endParaRPr>
          </a:p>
          <a:p>
            <a:pPr algn="l" eaLnBrk="1"/>
            <a:r>
              <a:rPr lang="zh-CN" altLang="zh-CN" sz="2000" dirty="0">
                <a:solidFill>
                  <a:schemeClr val="tx1"/>
                </a:solidFill>
                <a:latin typeface="华文楷体" panose="02010600040101010101" pitchFamily="2" charset="-122"/>
                <a:ea typeface="华文楷体" panose="02010600040101010101" pitchFamily="2" charset="-122"/>
                <a:cs typeface="+mn-cs"/>
                <a:sym typeface="Arial" panose="020B0604020202020204" pitchFamily="34" charset="0"/>
              </a:rPr>
              <a:t>Alan Mathison Turing</a:t>
            </a:r>
          </a:p>
        </p:txBody>
      </p:sp>
      <p:pic>
        <p:nvPicPr>
          <p:cNvPr id="8" name="Picture 2" descr="https://gss0.bdstatic.com/94o3dSag_xI4khGkpoWK1HF6hhy/baike/w%3D268%3Bg%3D0/sign=bf9deee5402309f7e76faa144a356bce/9e3df8dcd100baa13dc6bcca4110b912c9fc2ed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4774" y="1919551"/>
            <a:ext cx="2873689" cy="3892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5800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3"/>
          <p:cNvSpPr>
            <a:spLocks noGrp="1"/>
          </p:cNvSpPr>
          <p:nvPr>
            <p:ph type="sldNum" sz="quarter" idx="12"/>
          </p:nvPr>
        </p:nvSpPr>
        <p:spPr>
          <a:noFill/>
        </p:spPr>
        <p:txBody>
          <a:bodyPr/>
          <a:lstStyle/>
          <a:p>
            <a:fld id="{D4EDF6D2-E56A-4DC6-93BF-55BF2C31A286}" type="slidenum">
              <a:rPr lang="en-US" altLang="zh-CN" smtClean="0">
                <a:ea typeface="宋体" charset="-122"/>
              </a:rPr>
              <a:t>25</a:t>
            </a:fld>
            <a:endParaRPr lang="en-US" altLang="zh-CN" smtClean="0">
              <a:ea typeface="宋体" charset="-122"/>
            </a:endParaRPr>
          </a:p>
        </p:txBody>
      </p:sp>
      <p:sp>
        <p:nvSpPr>
          <p:cNvPr id="5" name="矩形 3"/>
          <p:cNvSpPr>
            <a:spLocks noChangeArrowheads="1"/>
          </p:cNvSpPr>
          <p:nvPr/>
        </p:nvSpPr>
        <p:spPr bwMode="auto">
          <a:xfrm>
            <a:off x="3046512" y="238382"/>
            <a:ext cx="3506688" cy="576064"/>
          </a:xfrm>
          <a:prstGeom prst="rect">
            <a:avLst/>
          </a:prstGeom>
          <a:noFill/>
          <a:ln w="9525" algn="ctr">
            <a:no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99CC00"/>
              </a:buClr>
              <a:buSzPct val="60000"/>
              <a:buFont typeface="Wingdings" panose="05000000000000000000" pitchFamily="2" charset="2"/>
              <a:buNone/>
              <a:tabLst/>
              <a:defRPr/>
            </a:pPr>
            <a:r>
              <a:rPr kumimoji="0" lang="zh-CN" altLang="en-US" sz="3200" dirty="0" smtClean="0">
                <a:solidFill>
                  <a:srgbClr val="000000"/>
                </a:solidFill>
                <a:ea typeface="楷体" panose="02010609060101010101" pitchFamily="49" charset="-122"/>
                <a:cs typeface="Times New Roman" panose="02020603050405020304" pitchFamily="18" charset="0"/>
              </a:rPr>
              <a:t>图灵和图灵机</a:t>
            </a:r>
            <a:endParaRPr kumimoji="1" lang="zh-CN" altLang="en-US" sz="3200" b="0" i="0" u="none" strike="noStrike" kern="1200" cap="none" spc="0" normalizeH="0" baseline="0" noProof="0" dirty="0">
              <a:ln>
                <a:noFill/>
              </a:ln>
              <a:solidFill>
                <a:srgbClr val="00B0F0"/>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
        <p:nvSpPr>
          <p:cNvPr id="9" name="Text Box 3"/>
          <p:cNvSpPr txBox="1">
            <a:spLocks/>
          </p:cNvSpPr>
          <p:nvPr/>
        </p:nvSpPr>
        <p:spPr bwMode="auto">
          <a:xfrm>
            <a:off x="525882" y="1863840"/>
            <a:ext cx="3918341" cy="11028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lvl1pPr marL="327025" indent="-327025" algn="ctr">
              <a:defRPr sz="2400" b="1">
                <a:solidFill>
                  <a:srgbClr val="000000"/>
                </a:solidFill>
                <a:latin typeface="Helvetica Neue" charset="0"/>
                <a:ea typeface="Helvetica Neue" charset="0"/>
                <a:cs typeface="Helvetica Neue" charset="0"/>
                <a:sym typeface="Helvetica Neue" charset="0"/>
              </a:defRPr>
            </a:lvl1pPr>
            <a:lvl2pPr marL="742950" indent="-285750" algn="ctr">
              <a:defRPr sz="2400" b="1">
                <a:solidFill>
                  <a:srgbClr val="000000"/>
                </a:solidFill>
                <a:latin typeface="Helvetica Neue" charset="0"/>
                <a:ea typeface="Helvetica Neue" charset="0"/>
                <a:cs typeface="Helvetica Neue" charset="0"/>
                <a:sym typeface="Helvetica Neue" charset="0"/>
              </a:defRPr>
            </a:lvl2pPr>
            <a:lvl3pPr marL="1277938" indent="-388938" algn="ctr">
              <a:defRPr sz="2400" b="1">
                <a:solidFill>
                  <a:srgbClr val="000000"/>
                </a:solidFill>
                <a:latin typeface="Helvetica Neue" charset="0"/>
                <a:ea typeface="Helvetica Neue" charset="0"/>
                <a:cs typeface="Helvetica Neue" charset="0"/>
                <a:sym typeface="Helvetica Neue" charset="0"/>
              </a:defRPr>
            </a:lvl3pPr>
            <a:lvl4pPr marL="1600200" indent="-228600" algn="ctr">
              <a:defRPr sz="2400" b="1">
                <a:solidFill>
                  <a:srgbClr val="000000"/>
                </a:solidFill>
                <a:latin typeface="Helvetica Neue" charset="0"/>
                <a:ea typeface="Helvetica Neue" charset="0"/>
                <a:cs typeface="Helvetica Neue" charset="0"/>
                <a:sym typeface="Helvetica Neue" charset="0"/>
              </a:defRPr>
            </a:lvl4pPr>
            <a:lvl5pPr marL="2057400" indent="-228600" algn="ctr">
              <a:defRPr sz="2400" b="1">
                <a:solidFill>
                  <a:srgbClr val="000000"/>
                </a:solidFill>
                <a:latin typeface="Helvetica Neue" charset="0"/>
                <a:ea typeface="Helvetica Neue" charset="0"/>
                <a:cs typeface="Helvetica Neue" charset="0"/>
                <a:sym typeface="Helvetica Neue" charset="0"/>
              </a:defRPr>
            </a:lvl5pPr>
            <a:lvl6pPr marL="25146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6pPr>
            <a:lvl7pPr marL="29718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7pPr>
            <a:lvl8pPr marL="34290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8pPr>
            <a:lvl9pPr marL="38862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9pPr>
          </a:lstStyle>
          <a:p>
            <a:pPr algn="l" eaLnBrk="1">
              <a:spcBef>
                <a:spcPts val="600"/>
              </a:spcBef>
              <a:buSzPct val="50000"/>
              <a:buFontTx/>
              <a:buBlip>
                <a:blip r:embed="rId2"/>
              </a:buBlip>
            </a:pPr>
            <a:r>
              <a:rPr lang="zh-CN" altLang="zh-CN" sz="2000" dirty="0">
                <a:solidFill>
                  <a:srgbClr val="D45954"/>
                </a:solidFill>
                <a:latin typeface="华文楷体" panose="02010600040101010101" pitchFamily="2" charset="-122"/>
                <a:ea typeface="华文楷体" panose="02010600040101010101" pitchFamily="2" charset="-122"/>
              </a:rPr>
              <a:t>一条存储带</a:t>
            </a:r>
          </a:p>
          <a:p>
            <a:pPr marL="0" lvl="2" algn="l" eaLnBrk="1">
              <a:spcBef>
                <a:spcPts val="600"/>
              </a:spcBef>
              <a:buSzPct val="145000"/>
              <a:buFontTx/>
              <a:buChar char="•"/>
            </a:pPr>
            <a:r>
              <a:rPr lang="zh-CN" altLang="zh-CN" sz="2000" b="0" dirty="0">
                <a:latin typeface="华文楷体" panose="02010600040101010101" pitchFamily="2" charset="-122"/>
                <a:ea typeface="华文楷体" panose="02010600040101010101" pitchFamily="2" charset="-122"/>
              </a:rPr>
              <a:t>双向无限</a:t>
            </a:r>
            <a:r>
              <a:rPr lang="zh-CN" altLang="zh-CN" sz="2000" b="0" dirty="0" smtClean="0">
                <a:latin typeface="华文楷体" panose="02010600040101010101" pitchFamily="2" charset="-122"/>
                <a:ea typeface="华文楷体" panose="02010600040101010101" pitchFamily="2" charset="-122"/>
              </a:rPr>
              <a:t>延长</a:t>
            </a:r>
            <a:r>
              <a:rPr lang="zh-CN" altLang="en-US" sz="2000" b="0" dirty="0" smtClean="0">
                <a:latin typeface="华文楷体" panose="02010600040101010101" pitchFamily="2" charset="-122"/>
                <a:ea typeface="华文楷体" panose="02010600040101010101" pitchFamily="2" charset="-122"/>
              </a:rPr>
              <a:t>，</a:t>
            </a:r>
            <a:r>
              <a:rPr lang="zh-CN" altLang="zh-CN" sz="2000" b="0" dirty="0" smtClean="0">
                <a:latin typeface="华文楷体" panose="02010600040101010101" pitchFamily="2" charset="-122"/>
                <a:ea typeface="华文楷体" panose="02010600040101010101" pitchFamily="2" charset="-122"/>
              </a:rPr>
              <a:t>上</a:t>
            </a:r>
            <a:r>
              <a:rPr lang="zh-CN" altLang="zh-CN" sz="2000" b="0" dirty="0">
                <a:latin typeface="华文楷体" panose="02010600040101010101" pitchFamily="2" charset="-122"/>
                <a:ea typeface="华文楷体" panose="02010600040101010101" pitchFamily="2" charset="-122"/>
              </a:rPr>
              <a:t>有一个个小</a:t>
            </a:r>
            <a:r>
              <a:rPr lang="zh-CN" altLang="zh-CN" sz="2000" b="0" dirty="0" smtClean="0">
                <a:latin typeface="华文楷体" panose="02010600040101010101" pitchFamily="2" charset="-122"/>
                <a:ea typeface="华文楷体" panose="02010600040101010101" pitchFamily="2" charset="-122"/>
              </a:rPr>
              <a:t>方格</a:t>
            </a:r>
            <a:r>
              <a:rPr lang="zh-CN" altLang="en-US" sz="2000" b="0" dirty="0" smtClean="0">
                <a:latin typeface="华文楷体" panose="02010600040101010101" pitchFamily="2" charset="-122"/>
                <a:ea typeface="华文楷体" panose="02010600040101010101" pitchFamily="2" charset="-122"/>
              </a:rPr>
              <a:t>来存储信息。</a:t>
            </a:r>
            <a:endParaRPr lang="zh-CN" altLang="zh-CN" sz="2000" b="0" dirty="0">
              <a:latin typeface="华文楷体" panose="02010600040101010101" pitchFamily="2" charset="-122"/>
              <a:ea typeface="华文楷体" panose="02010600040101010101" pitchFamily="2" charset="-122"/>
            </a:endParaRPr>
          </a:p>
        </p:txBody>
      </p:sp>
      <p:sp>
        <p:nvSpPr>
          <p:cNvPr id="10" name="Text Box 6"/>
          <p:cNvSpPr txBox="1">
            <a:spLocks/>
          </p:cNvSpPr>
          <p:nvPr/>
        </p:nvSpPr>
        <p:spPr bwMode="auto">
          <a:xfrm>
            <a:off x="539552" y="4366763"/>
            <a:ext cx="4359176" cy="21800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defPPr>
              <a:defRPr lang="zh-CN"/>
            </a:defPPr>
            <a:lvl1pPr marL="327025" indent="-327025" eaLnBrk="1">
              <a:spcBef>
                <a:spcPts val="600"/>
              </a:spcBef>
              <a:buSzPct val="50000"/>
              <a:buFontTx/>
              <a:buBlip>
                <a:blip r:embed="rId2"/>
              </a:buBlip>
              <a:defRPr sz="2000" b="0">
                <a:solidFill>
                  <a:srgbClr val="D45954"/>
                </a:solidFill>
                <a:latin typeface="华文楷体" panose="02010600040101010101" pitchFamily="2" charset="-122"/>
                <a:ea typeface="华文楷体" panose="02010600040101010101" pitchFamily="2" charset="-122"/>
                <a:cs typeface="Helvetica Neue" charset="0"/>
              </a:defRPr>
            </a:lvl1pPr>
            <a:lvl2pPr marL="742950" indent="-285750" algn="ctr">
              <a:defRPr sz="2400" b="1">
                <a:solidFill>
                  <a:srgbClr val="000000"/>
                </a:solidFill>
                <a:latin typeface="Helvetica Neue" charset="0"/>
                <a:ea typeface="Helvetica Neue" charset="0"/>
                <a:cs typeface="Helvetica Neue" charset="0"/>
              </a:defRPr>
            </a:lvl2pPr>
            <a:lvl3pPr marL="0" lvl="2" indent="-388938" eaLnBrk="1">
              <a:spcBef>
                <a:spcPts val="600"/>
              </a:spcBef>
              <a:buSzPct val="145000"/>
              <a:buFontTx/>
              <a:buChar char="•"/>
              <a:defRPr sz="2000" b="0">
                <a:solidFill>
                  <a:srgbClr val="000000"/>
                </a:solidFill>
                <a:latin typeface="华文楷体" panose="02010600040101010101" pitchFamily="2" charset="-122"/>
                <a:ea typeface="华文楷体" panose="02010600040101010101" pitchFamily="2" charset="-122"/>
                <a:cs typeface="Helvetica Neue" charset="0"/>
              </a:defRPr>
            </a:lvl3pPr>
            <a:lvl4pPr marL="1600200" indent="-228600" algn="ctr">
              <a:defRPr sz="2400" b="1">
                <a:solidFill>
                  <a:srgbClr val="000000"/>
                </a:solidFill>
                <a:latin typeface="Helvetica Neue" charset="0"/>
                <a:ea typeface="Helvetica Neue" charset="0"/>
                <a:cs typeface="Helvetica Neue" charset="0"/>
              </a:defRPr>
            </a:lvl4pPr>
            <a:lvl5pPr marL="2057400" indent="-228600" algn="ctr">
              <a:defRPr sz="2400" b="1">
                <a:solidFill>
                  <a:srgbClr val="000000"/>
                </a:solidFill>
                <a:latin typeface="Helvetica Neue" charset="0"/>
                <a:ea typeface="Helvetica Neue" charset="0"/>
                <a:cs typeface="Helvetica Neue" charset="0"/>
              </a:defRPr>
            </a:lvl5pPr>
            <a:lvl6pPr marL="25146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defRPr>
            </a:lvl6pPr>
            <a:lvl7pPr marL="29718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defRPr>
            </a:lvl7pPr>
            <a:lvl8pPr marL="34290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defRPr>
            </a:lvl8pPr>
            <a:lvl9pPr marL="38862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defRPr>
            </a:lvl9pPr>
          </a:lstStyle>
          <a:p>
            <a:r>
              <a:rPr lang="zh-CN" altLang="zh-CN" b="1" dirty="0"/>
              <a:t>一个控制器</a:t>
            </a:r>
          </a:p>
          <a:p>
            <a:pPr lvl="2"/>
            <a:r>
              <a:rPr lang="zh-CN" altLang="zh-CN" dirty="0"/>
              <a:t>可以存储当前自身的状态；</a:t>
            </a:r>
          </a:p>
          <a:p>
            <a:pPr lvl="2"/>
            <a:r>
              <a:rPr lang="zh-CN" altLang="zh-CN" dirty="0" smtClean="0"/>
              <a:t>可以</a:t>
            </a:r>
            <a:r>
              <a:rPr lang="zh-CN" altLang="zh-CN" dirty="0"/>
              <a:t>根据读到的字母／数字变换自身的状态</a:t>
            </a:r>
          </a:p>
          <a:p>
            <a:pPr lvl="2"/>
            <a:r>
              <a:rPr lang="zh-CN" altLang="zh-CN" dirty="0"/>
              <a:t>可以沿着存储带一格一格地左移、右移</a:t>
            </a:r>
          </a:p>
        </p:txBody>
      </p:sp>
      <p:grpSp>
        <p:nvGrpSpPr>
          <p:cNvPr id="11" name="组合 10"/>
          <p:cNvGrpSpPr/>
          <p:nvPr/>
        </p:nvGrpSpPr>
        <p:grpSpPr>
          <a:xfrm>
            <a:off x="5358717" y="1727164"/>
            <a:ext cx="3298453" cy="4818827"/>
            <a:chOff x="8656199" y="1916832"/>
            <a:chExt cx="3298453" cy="4818827"/>
          </a:xfrm>
        </p:grpSpPr>
        <p:pic>
          <p:nvPicPr>
            <p:cNvPr id="12" name="Picture 2" descr="tulingji.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56199" y="1916832"/>
              <a:ext cx="3298453" cy="3453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6199" y="4433676"/>
              <a:ext cx="3298453" cy="2301983"/>
            </a:xfrm>
            <a:prstGeom prst="rect">
              <a:avLst/>
            </a:prstGeom>
          </p:spPr>
        </p:pic>
      </p:grpSp>
      <p:sp>
        <p:nvSpPr>
          <p:cNvPr id="14" name="Text Box 3"/>
          <p:cNvSpPr txBox="1">
            <a:spLocks/>
          </p:cNvSpPr>
          <p:nvPr/>
        </p:nvSpPr>
        <p:spPr bwMode="auto">
          <a:xfrm>
            <a:off x="551385" y="3033712"/>
            <a:ext cx="3918341" cy="11028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50800" tIns="50800" rIns="50800" bIns="50800" anchor="ctr">
            <a:spAutoFit/>
          </a:bodyPr>
          <a:lstStyle>
            <a:lvl1pPr marL="327025" indent="-327025" algn="ctr">
              <a:defRPr sz="2400" b="1">
                <a:solidFill>
                  <a:srgbClr val="000000"/>
                </a:solidFill>
                <a:latin typeface="Helvetica Neue" charset="0"/>
                <a:ea typeface="Helvetica Neue" charset="0"/>
                <a:cs typeface="Helvetica Neue" charset="0"/>
                <a:sym typeface="Helvetica Neue" charset="0"/>
              </a:defRPr>
            </a:lvl1pPr>
            <a:lvl2pPr marL="742950" indent="-285750" algn="ctr">
              <a:defRPr sz="2400" b="1">
                <a:solidFill>
                  <a:srgbClr val="000000"/>
                </a:solidFill>
                <a:latin typeface="Helvetica Neue" charset="0"/>
                <a:ea typeface="Helvetica Neue" charset="0"/>
                <a:cs typeface="Helvetica Neue" charset="0"/>
                <a:sym typeface="Helvetica Neue" charset="0"/>
              </a:defRPr>
            </a:lvl2pPr>
            <a:lvl3pPr marL="1277938" indent="-388938" algn="ctr">
              <a:defRPr sz="2400" b="1">
                <a:solidFill>
                  <a:srgbClr val="000000"/>
                </a:solidFill>
                <a:latin typeface="Helvetica Neue" charset="0"/>
                <a:ea typeface="Helvetica Neue" charset="0"/>
                <a:cs typeface="Helvetica Neue" charset="0"/>
                <a:sym typeface="Helvetica Neue" charset="0"/>
              </a:defRPr>
            </a:lvl3pPr>
            <a:lvl4pPr marL="1600200" indent="-228600" algn="ctr">
              <a:defRPr sz="2400" b="1">
                <a:solidFill>
                  <a:srgbClr val="000000"/>
                </a:solidFill>
                <a:latin typeface="Helvetica Neue" charset="0"/>
                <a:ea typeface="Helvetica Neue" charset="0"/>
                <a:cs typeface="Helvetica Neue" charset="0"/>
                <a:sym typeface="Helvetica Neue" charset="0"/>
              </a:defRPr>
            </a:lvl4pPr>
            <a:lvl5pPr marL="2057400" indent="-228600" algn="ctr">
              <a:defRPr sz="2400" b="1">
                <a:solidFill>
                  <a:srgbClr val="000000"/>
                </a:solidFill>
                <a:latin typeface="Helvetica Neue" charset="0"/>
                <a:ea typeface="Helvetica Neue" charset="0"/>
                <a:cs typeface="Helvetica Neue" charset="0"/>
                <a:sym typeface="Helvetica Neue" charset="0"/>
              </a:defRPr>
            </a:lvl5pPr>
            <a:lvl6pPr marL="25146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6pPr>
            <a:lvl7pPr marL="29718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7pPr>
            <a:lvl8pPr marL="34290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8pPr>
            <a:lvl9pPr marL="3886200" indent="-228600" algn="ctr" defTabSz="584200" eaLnBrk="0" fontAlgn="base" hangingPunct="0">
              <a:spcBef>
                <a:spcPct val="0"/>
              </a:spcBef>
              <a:spcAft>
                <a:spcPct val="0"/>
              </a:spcAft>
              <a:defRPr sz="2400" b="1">
                <a:solidFill>
                  <a:srgbClr val="000000"/>
                </a:solidFill>
                <a:latin typeface="Helvetica Neue" charset="0"/>
                <a:ea typeface="Helvetica Neue" charset="0"/>
                <a:cs typeface="Helvetica Neue" charset="0"/>
                <a:sym typeface="Helvetica Neue" charset="0"/>
              </a:defRPr>
            </a:lvl9pPr>
          </a:lstStyle>
          <a:p>
            <a:pPr algn="l" eaLnBrk="1">
              <a:spcBef>
                <a:spcPts val="600"/>
              </a:spcBef>
              <a:buSzPct val="50000"/>
              <a:buFontTx/>
              <a:buBlip>
                <a:blip r:embed="rId2"/>
              </a:buBlip>
            </a:pPr>
            <a:r>
              <a:rPr lang="zh-CN" altLang="en-US" sz="2000" dirty="0">
                <a:solidFill>
                  <a:srgbClr val="D45954"/>
                </a:solidFill>
                <a:latin typeface="华文楷体" panose="02010600040101010101" pitchFamily="2" charset="-122"/>
                <a:ea typeface="华文楷体" panose="02010600040101010101" pitchFamily="2" charset="-122"/>
              </a:rPr>
              <a:t>一</a:t>
            </a:r>
            <a:r>
              <a:rPr lang="zh-CN" altLang="en-US" sz="2000" dirty="0" smtClean="0">
                <a:solidFill>
                  <a:srgbClr val="D45954"/>
                </a:solidFill>
                <a:latin typeface="华文楷体" panose="02010600040101010101" pitchFamily="2" charset="-122"/>
                <a:ea typeface="华文楷体" panose="02010600040101010101" pitchFamily="2" charset="-122"/>
              </a:rPr>
              <a:t>个读写头</a:t>
            </a:r>
            <a:endParaRPr lang="zh-CN" altLang="zh-CN" sz="2000" dirty="0">
              <a:solidFill>
                <a:srgbClr val="D45954"/>
              </a:solidFill>
              <a:latin typeface="华文楷体" panose="02010600040101010101" pitchFamily="2" charset="-122"/>
              <a:ea typeface="华文楷体" panose="02010600040101010101" pitchFamily="2" charset="-122"/>
            </a:endParaRPr>
          </a:p>
          <a:p>
            <a:pPr marL="0" lvl="2" algn="l" eaLnBrk="1">
              <a:spcBef>
                <a:spcPts val="600"/>
              </a:spcBef>
              <a:buSzPct val="145000"/>
              <a:buFontTx/>
              <a:buChar char="•"/>
            </a:pPr>
            <a:r>
              <a:rPr lang="zh-CN" altLang="en-US" sz="2000" b="0" dirty="0" smtClean="0">
                <a:latin typeface="华文楷体" panose="02010600040101010101" pitchFamily="2" charset="-122"/>
                <a:ea typeface="华文楷体" panose="02010600040101010101" pitchFamily="2" charset="-122"/>
              </a:rPr>
              <a:t>可以</a:t>
            </a:r>
            <a:r>
              <a:rPr lang="zh-CN" altLang="en-US" sz="2000" b="0" dirty="0">
                <a:latin typeface="华文楷体" panose="02010600040101010101" pitchFamily="2" charset="-122"/>
                <a:ea typeface="华文楷体" panose="02010600040101010101" pitchFamily="2" charset="-122"/>
              </a:rPr>
              <a:t>读、写、更改存储带上每一格的数字、</a:t>
            </a:r>
            <a:r>
              <a:rPr lang="zh-CN" altLang="en-US" sz="2000" b="0" dirty="0" smtClean="0">
                <a:latin typeface="华文楷体" panose="02010600040101010101" pitchFamily="2" charset="-122"/>
                <a:ea typeface="华文楷体" panose="02010600040101010101" pitchFamily="2" charset="-122"/>
              </a:rPr>
              <a:t>字母</a:t>
            </a:r>
            <a:endParaRPr lang="zh-CN" altLang="en-US" sz="2000" b="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0177656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8527" y="1370199"/>
            <a:ext cx="8020962" cy="4610493"/>
          </a:xfrm>
          <a:prstGeom prst="rect">
            <a:avLst/>
          </a:prstGeom>
        </p:spPr>
        <p:txBody>
          <a:bodyPr wrap="square">
            <a:spAutoFit/>
          </a:bodyPr>
          <a:lstStyle/>
          <a:p>
            <a:r>
              <a:rPr lang="zh-CN" altLang="en-US" sz="2400" b="1" dirty="0">
                <a:solidFill>
                  <a:srgbClr val="000000"/>
                </a:solidFill>
                <a:latin typeface="华文楷体" panose="02010600040101010101" pitchFamily="2" charset="-122"/>
                <a:ea typeface="华文楷体" panose="02010600040101010101" pitchFamily="2" charset="-122"/>
                <a:cs typeface="Helvetica Neue" charset="0"/>
                <a:sym typeface="Helvetica Neue" charset="0"/>
              </a:rPr>
              <a:t>图灵机的意义：</a:t>
            </a:r>
          </a:p>
          <a:p>
            <a:endParaRPr lang="en-US" altLang="zh-CN" sz="2000" dirty="0" smtClean="0">
              <a:solidFill>
                <a:srgbClr val="000000"/>
              </a:solidFill>
              <a:latin typeface="华文楷体" panose="02010600040101010101" pitchFamily="2" charset="-122"/>
              <a:ea typeface="华文楷体" panose="02010600040101010101" pitchFamily="2" charset="-122"/>
              <a:cs typeface="Helvetica Neue" charset="0"/>
              <a:sym typeface="Helvetica Neue" charset="0"/>
            </a:endParaRPr>
          </a:p>
          <a:p>
            <a:pPr algn="just">
              <a:lnSpc>
                <a:spcPct val="120000"/>
              </a:lnSpc>
            </a:pPr>
            <a:r>
              <a:rPr lang="en-US" altLang="zh-CN" sz="2400" dirty="0">
                <a:solidFill>
                  <a:srgbClr val="000000"/>
                </a:solidFill>
                <a:latin typeface="华文楷体" panose="02010600040101010101" pitchFamily="2" charset="-122"/>
                <a:ea typeface="华文楷体" panose="02010600040101010101" pitchFamily="2" charset="-122"/>
                <a:cs typeface="Helvetica Neue" charset="0"/>
                <a:sym typeface="Helvetica Neue" charset="0"/>
              </a:rPr>
              <a:t>1</a:t>
            </a:r>
            <a:r>
              <a:rPr lang="zh-CN" altLang="en-US" sz="2400" dirty="0">
                <a:solidFill>
                  <a:srgbClr val="000000"/>
                </a:solidFill>
                <a:latin typeface="华文楷体" panose="02010600040101010101" pitchFamily="2" charset="-122"/>
                <a:ea typeface="华文楷体" panose="02010600040101010101" pitchFamily="2" charset="-122"/>
                <a:cs typeface="Helvetica Neue" charset="0"/>
                <a:sym typeface="Helvetica Neue" charset="0"/>
              </a:rPr>
              <a:t>、它证明了通用计算理论，肯定了计算机实现的可能性，同时它给出了计算机应有的主要架构；</a:t>
            </a:r>
          </a:p>
          <a:p>
            <a:endParaRPr lang="zh-CN" altLang="en-US" sz="2400" dirty="0">
              <a:solidFill>
                <a:srgbClr val="000000"/>
              </a:solidFill>
              <a:latin typeface="华文楷体" panose="02010600040101010101" pitchFamily="2" charset="-122"/>
              <a:ea typeface="华文楷体" panose="02010600040101010101" pitchFamily="2" charset="-122"/>
              <a:cs typeface="Helvetica Neue" charset="0"/>
              <a:sym typeface="Helvetica Neue" charset="0"/>
            </a:endParaRPr>
          </a:p>
          <a:p>
            <a:pPr algn="just">
              <a:lnSpc>
                <a:spcPct val="120000"/>
              </a:lnSpc>
            </a:pPr>
            <a:r>
              <a:rPr lang="en-US" altLang="zh-CN" sz="2400" dirty="0">
                <a:solidFill>
                  <a:srgbClr val="000000"/>
                </a:solidFill>
                <a:latin typeface="华文楷体" panose="02010600040101010101" pitchFamily="2" charset="-122"/>
                <a:ea typeface="华文楷体" panose="02010600040101010101" pitchFamily="2" charset="-122"/>
                <a:cs typeface="Helvetica Neue" charset="0"/>
                <a:sym typeface="Helvetica Neue" charset="0"/>
              </a:rPr>
              <a:t>2</a:t>
            </a:r>
            <a:r>
              <a:rPr lang="zh-CN" altLang="en-US" sz="2400" dirty="0">
                <a:solidFill>
                  <a:srgbClr val="000000"/>
                </a:solidFill>
                <a:latin typeface="华文楷体" panose="02010600040101010101" pitchFamily="2" charset="-122"/>
                <a:ea typeface="华文楷体" panose="02010600040101010101" pitchFamily="2" charset="-122"/>
                <a:cs typeface="Helvetica Neue" charset="0"/>
                <a:sym typeface="Helvetica Neue" charset="0"/>
              </a:rPr>
              <a:t>、图灵机模型引入了读写与算法与程序语言的概念，极大的突破了过去的计算机器的设计理念；</a:t>
            </a:r>
          </a:p>
          <a:p>
            <a:endParaRPr lang="zh-CN" altLang="en-US" sz="2400" dirty="0">
              <a:solidFill>
                <a:srgbClr val="000000"/>
              </a:solidFill>
              <a:latin typeface="华文楷体" panose="02010600040101010101" pitchFamily="2" charset="-122"/>
              <a:ea typeface="华文楷体" panose="02010600040101010101" pitchFamily="2" charset="-122"/>
              <a:cs typeface="Helvetica Neue" charset="0"/>
              <a:sym typeface="Helvetica Neue" charset="0"/>
            </a:endParaRPr>
          </a:p>
          <a:p>
            <a:pPr algn="just">
              <a:lnSpc>
                <a:spcPct val="120000"/>
              </a:lnSpc>
            </a:pPr>
            <a:r>
              <a:rPr lang="en-US" altLang="zh-CN" sz="2400" dirty="0">
                <a:solidFill>
                  <a:srgbClr val="000000"/>
                </a:solidFill>
                <a:latin typeface="华文楷体" panose="02010600040101010101" pitchFamily="2" charset="-122"/>
                <a:ea typeface="华文楷体" panose="02010600040101010101" pitchFamily="2" charset="-122"/>
                <a:cs typeface="Helvetica Neue" charset="0"/>
                <a:sym typeface="Helvetica Neue" charset="0"/>
              </a:rPr>
              <a:t>3</a:t>
            </a:r>
            <a:r>
              <a:rPr lang="zh-CN" altLang="en-US" sz="2400" dirty="0">
                <a:solidFill>
                  <a:srgbClr val="000000"/>
                </a:solidFill>
                <a:latin typeface="华文楷体" panose="02010600040101010101" pitchFamily="2" charset="-122"/>
                <a:ea typeface="华文楷体" panose="02010600040101010101" pitchFamily="2" charset="-122"/>
                <a:cs typeface="Helvetica Neue" charset="0"/>
                <a:sym typeface="Helvetica Neue" charset="0"/>
              </a:rPr>
              <a:t>、图灵机模型理论是计算学科最核心的理论，因为计算机的极限计算能力就是通用图灵机的计算能力，很多问题可以转化到图灵机这个简单的模型来考虑</a:t>
            </a:r>
            <a:r>
              <a:rPr lang="zh-CN" altLang="en-US" sz="2400" dirty="0" smtClean="0">
                <a:solidFill>
                  <a:srgbClr val="000000"/>
                </a:solidFill>
                <a:latin typeface="华文楷体" panose="02010600040101010101" pitchFamily="2" charset="-122"/>
                <a:ea typeface="华文楷体" panose="02010600040101010101" pitchFamily="2" charset="-122"/>
                <a:cs typeface="Helvetica Neue" charset="0"/>
                <a:sym typeface="Helvetica Neue" charset="0"/>
              </a:rPr>
              <a:t>。</a:t>
            </a:r>
            <a:endParaRPr lang="zh-CN" altLang="en-US" sz="2400" dirty="0">
              <a:solidFill>
                <a:srgbClr val="000000"/>
              </a:solidFill>
              <a:latin typeface="华文楷体" panose="02010600040101010101" pitchFamily="2" charset="-122"/>
              <a:ea typeface="华文楷体" panose="02010600040101010101" pitchFamily="2" charset="-122"/>
              <a:cs typeface="Helvetica Neue" charset="0"/>
              <a:sym typeface="Helvetica Neue" charset="0"/>
            </a:endParaRPr>
          </a:p>
        </p:txBody>
      </p:sp>
      <p:sp>
        <p:nvSpPr>
          <p:cNvPr id="6" name="矩形 3"/>
          <p:cNvSpPr>
            <a:spLocks noChangeArrowheads="1"/>
          </p:cNvSpPr>
          <p:nvPr/>
        </p:nvSpPr>
        <p:spPr bwMode="auto">
          <a:xfrm>
            <a:off x="3046512" y="238382"/>
            <a:ext cx="3506688" cy="576064"/>
          </a:xfrm>
          <a:prstGeom prst="rect">
            <a:avLst/>
          </a:prstGeom>
          <a:noFill/>
          <a:ln w="9525" algn="ctr">
            <a:no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99CC00"/>
              </a:buClr>
              <a:buSzPct val="60000"/>
              <a:buFont typeface="Wingdings" panose="05000000000000000000" pitchFamily="2" charset="2"/>
              <a:buNone/>
              <a:tabLst/>
              <a:defRPr/>
            </a:pPr>
            <a:r>
              <a:rPr kumimoji="0" lang="zh-CN" altLang="en-US" sz="3200" dirty="0" smtClean="0">
                <a:solidFill>
                  <a:srgbClr val="000000"/>
                </a:solidFill>
                <a:ea typeface="楷体" panose="02010609060101010101" pitchFamily="49" charset="-122"/>
                <a:cs typeface="Times New Roman" panose="02020603050405020304" pitchFamily="18" charset="0"/>
              </a:rPr>
              <a:t>图灵和图灵机</a:t>
            </a:r>
            <a:endParaRPr kumimoji="1" lang="zh-CN" altLang="en-US" sz="3200" b="0" i="0" u="none" strike="noStrike" kern="1200" cap="none" spc="0" normalizeH="0" baseline="0" noProof="0" dirty="0">
              <a:ln>
                <a:noFill/>
              </a:ln>
              <a:solidFill>
                <a:srgbClr val="00B0F0"/>
              </a:solidFill>
              <a:effectLst/>
              <a:uLnTx/>
              <a:uFillTx/>
              <a:latin typeface="楷体" panose="02010609060101010101" pitchFamily="49" charset="-122"/>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2201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灯片编号占位符 3"/>
          <p:cNvSpPr>
            <a:spLocks noGrp="1"/>
          </p:cNvSpPr>
          <p:nvPr>
            <p:ph type="sldNum" sz="quarter" idx="12"/>
          </p:nvPr>
        </p:nvSpPr>
        <p:spPr>
          <a:noFill/>
        </p:spPr>
        <p:txBody>
          <a:bodyPr/>
          <a:lstStyle/>
          <a:p>
            <a:fld id="{B30270CA-5862-4D7E-B2DB-FC3E2CD880FE}" type="slidenum">
              <a:rPr lang="en-US" altLang="zh-CN" smtClean="0">
                <a:ea typeface="宋体" charset="-122"/>
              </a:rPr>
              <a:t>27</a:t>
            </a:fld>
            <a:endParaRPr lang="en-US" altLang="zh-CN" smtClean="0">
              <a:ea typeface="宋体" charset="-122"/>
            </a:endParaRPr>
          </a:p>
        </p:txBody>
      </p:sp>
      <p:sp>
        <p:nvSpPr>
          <p:cNvPr id="3" name="内容占位符 2"/>
          <p:cNvSpPr>
            <a:spLocks noGrp="1"/>
          </p:cNvSpPr>
          <p:nvPr>
            <p:ph idx="4294967295"/>
          </p:nvPr>
        </p:nvSpPr>
        <p:spPr>
          <a:xfrm>
            <a:off x="342900" y="1156970"/>
            <a:ext cx="7772400" cy="4114800"/>
          </a:xfrm>
        </p:spPr>
        <p:txBody>
          <a:bodyPr/>
          <a:lstStyle/>
          <a:p>
            <a:pPr eaLnBrk="1" hangingPunct="1"/>
            <a:r>
              <a:rPr lang="en-US" altLang="zh-CN" sz="2400" dirty="0" smtClean="0">
                <a:solidFill>
                  <a:schemeClr val="tx2"/>
                </a:solidFill>
                <a:effectLst>
                  <a:outerShdw blurRad="38100" dist="38100" dir="2700000" algn="tl">
                    <a:srgbClr val="C0C0C0"/>
                  </a:outerShdw>
                </a:effectLst>
              </a:rPr>
              <a:t>The first general purpose, programmable electronic computer system</a:t>
            </a:r>
          </a:p>
          <a:p>
            <a:pPr lvl="1" eaLnBrk="1" hangingPunct="1"/>
            <a:r>
              <a:rPr lang="en-US" altLang="zh-CN" sz="2000" dirty="0" smtClean="0">
                <a:effectLst>
                  <a:outerShdw blurRad="38100" dist="38100" dir="2700000" algn="tl">
                    <a:srgbClr val="C0C0C0"/>
                  </a:outerShdw>
                </a:effectLst>
                <a:ea typeface="楷体_GB2312" pitchFamily="49" charset="-122"/>
              </a:rPr>
              <a:t>Moore School</a:t>
            </a:r>
            <a:r>
              <a:rPr lang="zh-CN" altLang="en-US" sz="2000" dirty="0" smtClean="0">
                <a:effectLst>
                  <a:outerShdw blurRad="38100" dist="38100" dir="2700000" algn="tl">
                    <a:srgbClr val="C0C0C0"/>
                  </a:outerShdw>
                </a:effectLst>
                <a:ea typeface="楷体_GB2312" pitchFamily="49" charset="-122"/>
              </a:rPr>
              <a:t>，</a:t>
            </a:r>
            <a:r>
              <a:rPr lang="en-US" altLang="zh-CN" sz="2000" dirty="0" smtClean="0">
                <a:effectLst>
                  <a:outerShdw blurRad="38100" dist="38100" dir="2700000" algn="tl">
                    <a:srgbClr val="C0C0C0"/>
                  </a:outerShdw>
                </a:effectLst>
                <a:ea typeface="楷体_GB2312" pitchFamily="49" charset="-122"/>
              </a:rPr>
              <a:t>Univ. of Pennsylvania</a:t>
            </a:r>
            <a:r>
              <a:rPr lang="zh-CN" altLang="en-US" sz="2000" dirty="0" smtClean="0">
                <a:effectLst>
                  <a:outerShdw blurRad="38100" dist="38100" dir="2700000" algn="tl">
                    <a:srgbClr val="C0C0C0"/>
                  </a:outerShdw>
                </a:effectLst>
                <a:ea typeface="楷体_GB2312" pitchFamily="49" charset="-122"/>
              </a:rPr>
              <a:t>（</a:t>
            </a:r>
            <a:r>
              <a:rPr lang="zh-CN" altLang="en-US" sz="2000" dirty="0" smtClean="0">
                <a:effectLst>
                  <a:outerShdw blurRad="38100" dist="38100" dir="2700000" algn="tl">
                    <a:srgbClr val="C0C0C0"/>
                  </a:outerShdw>
                </a:effectLst>
                <a:latin typeface="楷体" panose="02010609060101010101" pitchFamily="49" charset="-122"/>
                <a:ea typeface="楷体" panose="02010609060101010101" pitchFamily="49" charset="-122"/>
              </a:rPr>
              <a:t>莫尔学院 宾夕法尼亚大学</a:t>
            </a:r>
            <a:r>
              <a:rPr lang="zh-CN" altLang="en-US" sz="2000" dirty="0" smtClean="0">
                <a:effectLst>
                  <a:outerShdw blurRad="38100" dist="38100" dir="2700000" algn="tl">
                    <a:srgbClr val="C0C0C0"/>
                  </a:outerShdw>
                </a:effectLst>
                <a:ea typeface="楷体_GB2312" pitchFamily="49" charset="-122"/>
              </a:rPr>
              <a:t>）</a:t>
            </a:r>
            <a:endParaRPr lang="en-US" altLang="zh-CN" sz="2000" dirty="0" smtClean="0">
              <a:effectLst>
                <a:outerShdw blurRad="38100" dist="38100" dir="2700000" algn="tl">
                  <a:srgbClr val="C0C0C0"/>
                </a:outerShdw>
              </a:effectLst>
              <a:ea typeface="楷体_GB2312" pitchFamily="49" charset="-122"/>
            </a:endParaRPr>
          </a:p>
          <a:p>
            <a:pPr lvl="1" eaLnBrk="1" hangingPunct="1"/>
            <a:r>
              <a:rPr lang="en-US" altLang="zh-CN" sz="2000" dirty="0" smtClean="0">
                <a:effectLst>
                  <a:outerShdw blurRad="38100" dist="38100" dir="2700000" algn="tl">
                    <a:srgbClr val="C0C0C0"/>
                  </a:outerShdw>
                </a:effectLst>
              </a:rPr>
              <a:t>1946, ENIAC(Electronic Numerical Integrator and Calculator)</a:t>
            </a:r>
          </a:p>
          <a:p>
            <a:pPr lvl="2" eaLnBrk="1" hangingPunct="1"/>
            <a:r>
              <a:rPr lang="en-US" altLang="zh-CN" sz="2000" dirty="0" smtClean="0">
                <a:effectLst>
                  <a:outerShdw blurRad="38100" dist="38100" dir="2700000" algn="tl">
                    <a:srgbClr val="C0C0C0"/>
                  </a:outerShdw>
                </a:effectLst>
              </a:rPr>
              <a:t>18800 vacuum tubes</a:t>
            </a:r>
          </a:p>
          <a:p>
            <a:pPr lvl="2" eaLnBrk="1" hangingPunct="1"/>
            <a:r>
              <a:rPr lang="en-US" altLang="zh-CN" sz="2000" dirty="0" smtClean="0">
                <a:effectLst>
                  <a:outerShdw blurRad="38100" dist="38100" dir="2700000" algn="tl">
                    <a:srgbClr val="C0C0C0"/>
                  </a:outerShdw>
                </a:effectLst>
              </a:rPr>
              <a:t>30 tons</a:t>
            </a:r>
          </a:p>
          <a:p>
            <a:pPr lvl="2" eaLnBrk="1" hangingPunct="1"/>
            <a:r>
              <a:rPr lang="en-US" altLang="zh-CN" sz="2000" dirty="0" smtClean="0">
                <a:effectLst>
                  <a:outerShdw blurRad="38100" dist="38100" dir="2700000" algn="tl">
                    <a:srgbClr val="C0C0C0"/>
                  </a:outerShdw>
                </a:effectLst>
              </a:rPr>
              <a:t>24m*6m*2.5m</a:t>
            </a:r>
          </a:p>
          <a:p>
            <a:pPr lvl="2" eaLnBrk="1" hangingPunct="1"/>
            <a:r>
              <a:rPr lang="en-US" altLang="zh-CN" sz="2000" dirty="0" smtClean="0">
                <a:effectLst>
                  <a:outerShdw blurRad="38100" dist="38100" dir="2700000" algn="tl">
                    <a:srgbClr val="C0C0C0"/>
                  </a:outerShdw>
                </a:effectLst>
              </a:rPr>
              <a:t>5000 operations per second</a:t>
            </a:r>
          </a:p>
          <a:p>
            <a:pPr lvl="2" eaLnBrk="1" hangingPunct="1"/>
            <a:r>
              <a:rPr lang="en-US" altLang="zh-CN" sz="2000" dirty="0" smtClean="0">
                <a:effectLst>
                  <a:outerShdw blurRad="38100" dist="38100" dir="2700000" algn="tl">
                    <a:srgbClr val="C0C0C0"/>
                  </a:outerShdw>
                </a:effectLst>
              </a:rPr>
              <a:t>Programmable</a:t>
            </a:r>
            <a:endParaRPr lang="en-US" altLang="zh-CN" sz="1800" dirty="0" smtClean="0">
              <a:effectLst>
                <a:outerShdw blurRad="38100" dist="38100" dir="2700000" algn="tl">
                  <a:srgbClr val="C0C0C0"/>
                </a:outerShdw>
              </a:effectLst>
            </a:endParaRPr>
          </a:p>
          <a:p>
            <a:pPr eaLnBrk="1" hangingPunct="1"/>
            <a:endParaRPr lang="en-US" altLang="zh-CN" dirty="0" smtClean="0">
              <a:effectLst>
                <a:outerShdw blurRad="38100" dist="38100" dir="2700000" algn="tl">
                  <a:srgbClr val="C0C0C0"/>
                </a:outerShdw>
              </a:effectLst>
            </a:endParaRPr>
          </a:p>
        </p:txBody>
      </p:sp>
      <p:pic>
        <p:nvPicPr>
          <p:cNvPr id="40963" name="Picture 7" descr="eniac-1946"/>
          <p:cNvPicPr>
            <a:picLocks noChangeAspect="1" noChangeArrowheads="1"/>
          </p:cNvPicPr>
          <p:nvPr/>
        </p:nvPicPr>
        <p:blipFill>
          <a:blip r:embed="rId2"/>
          <a:srcRect/>
          <a:stretch>
            <a:fillRect/>
          </a:stretch>
        </p:blipFill>
        <p:spPr bwMode="auto">
          <a:xfrm>
            <a:off x="5170488" y="3062288"/>
            <a:ext cx="3643312" cy="340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灯片编号占位符 3"/>
          <p:cNvSpPr>
            <a:spLocks noGrp="1"/>
          </p:cNvSpPr>
          <p:nvPr>
            <p:ph type="sldNum" sz="quarter" idx="12"/>
          </p:nvPr>
        </p:nvSpPr>
        <p:spPr>
          <a:noFill/>
        </p:spPr>
        <p:txBody>
          <a:bodyPr/>
          <a:lstStyle/>
          <a:p>
            <a:fld id="{B30270CA-5862-4D7E-B2DB-FC3E2CD880FE}" type="slidenum">
              <a:rPr lang="en-US" altLang="zh-CN" smtClean="0">
                <a:ea typeface="宋体" charset="-122"/>
              </a:rPr>
              <a:t>28</a:t>
            </a:fld>
            <a:endParaRPr lang="en-US" altLang="zh-CN" smtClean="0">
              <a:ea typeface="宋体" charset="-122"/>
            </a:endParaRPr>
          </a:p>
        </p:txBody>
      </p:sp>
      <p:sp>
        <p:nvSpPr>
          <p:cNvPr id="5" name="矩形 4"/>
          <p:cNvSpPr/>
          <p:nvPr/>
        </p:nvSpPr>
        <p:spPr>
          <a:xfrm>
            <a:off x="4980178" y="5412136"/>
            <a:ext cx="3338367" cy="400110"/>
          </a:xfrm>
          <a:prstGeom prst="rect">
            <a:avLst/>
          </a:prstGeom>
        </p:spPr>
        <p:txBody>
          <a:bodyPr wrap="square">
            <a:spAutoFit/>
          </a:bodyPr>
          <a:lstStyle/>
          <a:p>
            <a:pPr algn="ctr"/>
            <a:r>
              <a:rPr lang="zh-CN" altLang="en-US" dirty="0" smtClean="0">
                <a:latin typeface="华文楷体" panose="02010600040101010101" pitchFamily="2" charset="-122"/>
                <a:ea typeface="华文楷体" panose="02010600040101010101" pitchFamily="2" charset="-122"/>
              </a:rPr>
              <a:t>程序调试耗时费力</a:t>
            </a:r>
            <a:endParaRPr lang="zh-CN" altLang="en-US" sz="2000" dirty="0">
              <a:latin typeface="华文楷体" panose="02010600040101010101" pitchFamily="2" charset="-122"/>
              <a:ea typeface="华文楷体" panose="02010600040101010101" pitchFamily="2" charset="-122"/>
            </a:endParaRPr>
          </a:p>
        </p:txBody>
      </p:sp>
      <p:pic>
        <p:nvPicPr>
          <p:cNvPr id="6" name="图片 5"/>
          <p:cNvPicPr>
            <a:picLocks noChangeAspect="1"/>
          </p:cNvPicPr>
          <p:nvPr/>
        </p:nvPicPr>
        <p:blipFill rotWithShape="1">
          <a:blip r:embed="rId2"/>
          <a:srcRect l="29382"/>
          <a:stretch/>
        </p:blipFill>
        <p:spPr>
          <a:xfrm>
            <a:off x="4868563" y="1449405"/>
            <a:ext cx="3561598" cy="3888062"/>
          </a:xfrm>
          <a:prstGeom prst="rect">
            <a:avLst/>
          </a:prstGeom>
        </p:spPr>
      </p:pic>
      <p:pic>
        <p:nvPicPr>
          <p:cNvPr id="2" name="图片 1"/>
          <p:cNvPicPr>
            <a:picLocks noChangeAspect="1"/>
          </p:cNvPicPr>
          <p:nvPr/>
        </p:nvPicPr>
        <p:blipFill rotWithShape="1">
          <a:blip r:embed="rId3"/>
          <a:srcRect l="39315"/>
          <a:stretch/>
        </p:blipFill>
        <p:spPr>
          <a:xfrm>
            <a:off x="897924" y="1449405"/>
            <a:ext cx="3462337" cy="3857625"/>
          </a:xfrm>
          <a:prstGeom prst="rect">
            <a:avLst/>
          </a:prstGeom>
        </p:spPr>
      </p:pic>
      <p:sp>
        <p:nvSpPr>
          <p:cNvPr id="8" name="矩形 7"/>
          <p:cNvSpPr/>
          <p:nvPr/>
        </p:nvSpPr>
        <p:spPr>
          <a:xfrm>
            <a:off x="1021894" y="5412136"/>
            <a:ext cx="3338367" cy="707886"/>
          </a:xfrm>
          <a:prstGeom prst="rect">
            <a:avLst/>
          </a:prstGeom>
        </p:spPr>
        <p:txBody>
          <a:bodyPr wrap="square">
            <a:spAutoFit/>
          </a:bodyPr>
          <a:lstStyle/>
          <a:p>
            <a:pPr algn="ctr"/>
            <a:r>
              <a:rPr lang="zh-CN" altLang="en-US" sz="2000" dirty="0" smtClean="0">
                <a:latin typeface="华文楷体" panose="02010600040101010101" pitchFamily="2" charset="-122"/>
                <a:ea typeface="华文楷体" panose="02010600040101010101" pitchFamily="2" charset="-122"/>
              </a:rPr>
              <a:t>早期的程序需要通过带孔的纸带作为输入和输出</a:t>
            </a:r>
            <a:endParaRPr lang="zh-CN" altLang="en-US" sz="20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792054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灯片编号占位符 5"/>
          <p:cNvSpPr>
            <a:spLocks noGrp="1"/>
          </p:cNvSpPr>
          <p:nvPr>
            <p:ph type="sldNum" sz="quarter" idx="12"/>
          </p:nvPr>
        </p:nvSpPr>
        <p:spPr>
          <a:noFill/>
        </p:spPr>
        <p:txBody>
          <a:bodyPr/>
          <a:lstStyle/>
          <a:p>
            <a:fld id="{935EBB0C-7ABF-4D6B-8F47-C225CA52AC14}" type="slidenum">
              <a:rPr lang="en-US" altLang="zh-CN" smtClean="0">
                <a:ea typeface="宋体" charset="-122"/>
              </a:rPr>
              <a:t>29</a:t>
            </a:fld>
            <a:endParaRPr lang="en-US" altLang="zh-CN" smtClean="0">
              <a:ea typeface="宋体" charset="-122"/>
            </a:endParaRPr>
          </a:p>
        </p:txBody>
      </p:sp>
      <p:sp>
        <p:nvSpPr>
          <p:cNvPr id="41986" name="Rectangle 2"/>
          <p:cNvSpPr>
            <a:spLocks noGrp="1" noChangeArrowheads="1"/>
          </p:cNvSpPr>
          <p:nvPr>
            <p:ph type="title"/>
          </p:nvPr>
        </p:nvSpPr>
        <p:spPr>
          <a:xfrm>
            <a:off x="1344613" y="212725"/>
            <a:ext cx="6910387" cy="698500"/>
          </a:xfrm>
        </p:spPr>
        <p:txBody>
          <a:bodyPr/>
          <a:lstStyle/>
          <a:p>
            <a:pPr algn="ctr" eaLnBrk="1" hangingPunct="1"/>
            <a:r>
              <a:rPr lang="zh-CN" altLang="en-US" sz="3600" b="1" i="0" smtClean="0">
                <a:solidFill>
                  <a:schemeClr val="tx1"/>
                </a:solidFill>
              </a:rPr>
              <a:t>微机特点、分类、应用</a:t>
            </a:r>
          </a:p>
        </p:txBody>
      </p:sp>
      <p:sp>
        <p:nvSpPr>
          <p:cNvPr id="41987" name="Rectangle 3"/>
          <p:cNvSpPr>
            <a:spLocks noGrp="1" noChangeArrowheads="1"/>
          </p:cNvSpPr>
          <p:nvPr>
            <p:ph type="body" idx="1"/>
          </p:nvPr>
        </p:nvSpPr>
        <p:spPr>
          <a:xfrm>
            <a:off x="188913" y="1171575"/>
            <a:ext cx="8659812" cy="4895850"/>
          </a:xfrm>
        </p:spPr>
        <p:txBody>
          <a:bodyPr lIns="92075" tIns="46038" rIns="92075" bIns="46038"/>
          <a:lstStyle/>
          <a:p>
            <a:pPr lvl="1" eaLnBrk="1" hangingPunct="1">
              <a:lnSpc>
                <a:spcPct val="90000"/>
              </a:lnSpc>
            </a:pPr>
            <a:r>
              <a:rPr lang="zh-CN" altLang="en-US" b="1" dirty="0" smtClean="0">
                <a:latin typeface="宋体" charset="-122"/>
              </a:rPr>
              <a:t>微型计算机特点：</a:t>
            </a:r>
          </a:p>
          <a:p>
            <a:pPr lvl="1" eaLnBrk="1" hangingPunct="1">
              <a:lnSpc>
                <a:spcPct val="90000"/>
              </a:lnSpc>
              <a:buFontTx/>
              <a:buNone/>
            </a:pPr>
            <a:r>
              <a:rPr lang="zh-CN" altLang="en-US" sz="2400" dirty="0" smtClean="0">
                <a:latin typeface="宋体" charset="-122"/>
              </a:rPr>
              <a:t>半导体集成电路技术发展的产物</a:t>
            </a:r>
          </a:p>
          <a:p>
            <a:pPr lvl="1" eaLnBrk="1" hangingPunct="1">
              <a:lnSpc>
                <a:spcPct val="90000"/>
              </a:lnSpc>
              <a:buFontTx/>
              <a:buNone/>
            </a:pPr>
            <a:r>
              <a:rPr lang="zh-CN" altLang="en-US" sz="2400" dirty="0" smtClean="0">
                <a:latin typeface="宋体" charset="-122"/>
              </a:rPr>
              <a:t>采用</a:t>
            </a:r>
            <a:r>
              <a:rPr lang="en-US" altLang="zh-CN" sz="2400" dirty="0" smtClean="0">
                <a:latin typeface="宋体" charset="-122"/>
              </a:rPr>
              <a:t>LSI</a:t>
            </a:r>
            <a:r>
              <a:rPr lang="zh-CN" altLang="en-US" sz="2400" dirty="0" smtClean="0">
                <a:latin typeface="宋体" charset="-122"/>
              </a:rPr>
              <a:t>（</a:t>
            </a:r>
            <a:r>
              <a:rPr lang="en-US" altLang="zh-CN" sz="2400" dirty="0" smtClean="0">
                <a:latin typeface="宋体" charset="-122"/>
              </a:rPr>
              <a:t>Large scale integration)</a:t>
            </a:r>
            <a:r>
              <a:rPr lang="zh-CN" altLang="en-US" sz="2400" dirty="0" smtClean="0">
                <a:latin typeface="宋体" charset="-122"/>
              </a:rPr>
              <a:t>和</a:t>
            </a:r>
          </a:p>
          <a:p>
            <a:pPr lvl="1" eaLnBrk="1" hangingPunct="1">
              <a:lnSpc>
                <a:spcPct val="90000"/>
              </a:lnSpc>
              <a:buFontTx/>
              <a:buNone/>
            </a:pPr>
            <a:r>
              <a:rPr lang="en-US" altLang="zh-CN" sz="2400" dirty="0" smtClean="0">
                <a:latin typeface="宋体" charset="-122"/>
              </a:rPr>
              <a:t>VLSI</a:t>
            </a:r>
            <a:r>
              <a:rPr lang="zh-CN" altLang="en-US" sz="2400" dirty="0" smtClean="0">
                <a:latin typeface="宋体" charset="-122"/>
              </a:rPr>
              <a:t>（</a:t>
            </a:r>
            <a:r>
              <a:rPr lang="en-US" altLang="zh-CN" sz="2400" dirty="0" smtClean="0">
                <a:latin typeface="宋体" charset="-122"/>
              </a:rPr>
              <a:t>very large </a:t>
            </a:r>
            <a:r>
              <a:rPr lang="en-US" altLang="zh-CN" sz="2400" dirty="0" smtClean="0">
                <a:solidFill>
                  <a:srgbClr val="FF0000"/>
                </a:solidFill>
                <a:latin typeface="宋体" charset="-122"/>
              </a:rPr>
              <a:t>scale integration)</a:t>
            </a:r>
          </a:p>
          <a:p>
            <a:pPr lvl="2" eaLnBrk="1" hangingPunct="1">
              <a:lnSpc>
                <a:spcPct val="90000"/>
              </a:lnSpc>
            </a:pPr>
            <a:r>
              <a:rPr lang="zh-CN" altLang="en-US" dirty="0" smtClean="0">
                <a:solidFill>
                  <a:srgbClr val="FF0000"/>
                </a:solidFill>
                <a:latin typeface="宋体" charset="-122"/>
              </a:rPr>
              <a:t>体积小、重量轻、价格低</a:t>
            </a:r>
          </a:p>
          <a:p>
            <a:pPr lvl="2" eaLnBrk="1" hangingPunct="1">
              <a:lnSpc>
                <a:spcPct val="90000"/>
              </a:lnSpc>
            </a:pPr>
            <a:r>
              <a:rPr lang="zh-CN" altLang="en-US" dirty="0" smtClean="0">
                <a:latin typeface="宋体" charset="-122"/>
              </a:rPr>
              <a:t>可靠性高、结构灵活</a:t>
            </a:r>
          </a:p>
          <a:p>
            <a:pPr lvl="2" eaLnBrk="1" hangingPunct="1">
              <a:lnSpc>
                <a:spcPct val="90000"/>
              </a:lnSpc>
            </a:pPr>
            <a:r>
              <a:rPr lang="zh-CN" altLang="en-US" dirty="0" smtClean="0">
                <a:latin typeface="宋体" charset="-122"/>
              </a:rPr>
              <a:t>应用领域广</a:t>
            </a:r>
          </a:p>
          <a:p>
            <a:pPr lvl="2" eaLnBrk="1" hangingPunct="1">
              <a:lnSpc>
                <a:spcPct val="90000"/>
              </a:lnSpc>
              <a:buFontTx/>
              <a:buNone/>
            </a:pPr>
            <a:r>
              <a:rPr lang="zh-CN" altLang="en-US" dirty="0" smtClean="0">
                <a:latin typeface="宋体" charset="-122"/>
              </a:rPr>
              <a:t>  科学计算、网络、过程控制、嵌入式系统</a:t>
            </a:r>
            <a:endParaRPr lang="zh-CN" altLang="en-US" sz="2000" dirty="0" smtClean="0">
              <a:latin typeface="宋体" charset="-122"/>
            </a:endParaRPr>
          </a:p>
          <a:p>
            <a:pPr lvl="1" eaLnBrk="1" hangingPunct="1">
              <a:lnSpc>
                <a:spcPct val="90000"/>
              </a:lnSpc>
            </a:pPr>
            <a:r>
              <a:rPr lang="zh-CN" altLang="en-US" b="1" dirty="0" smtClean="0">
                <a:latin typeface="宋体" charset="-122"/>
              </a:rPr>
              <a:t>微型计算机发展史</a:t>
            </a:r>
            <a:r>
              <a:rPr lang="zh-CN" altLang="en-US" sz="2400" dirty="0" smtClean="0">
                <a:latin typeface="宋体" charset="-122"/>
              </a:rPr>
              <a:t>： </a:t>
            </a:r>
            <a:endParaRPr lang="zh-CN" altLang="en-US" dirty="0" smtClean="0">
              <a:latin typeface="宋体" charset="-122"/>
            </a:endParaRPr>
          </a:p>
          <a:p>
            <a:pPr lvl="2" eaLnBrk="1" hangingPunct="1">
              <a:lnSpc>
                <a:spcPct val="90000"/>
              </a:lnSpc>
            </a:pPr>
            <a:r>
              <a:rPr lang="en-US" altLang="zh-CN" dirty="0" smtClean="0">
                <a:latin typeface="宋体" charset="-122"/>
              </a:rPr>
              <a:t>CPU-</a:t>
            </a:r>
            <a:r>
              <a:rPr lang="zh-CN" altLang="en-US" dirty="0" smtClean="0">
                <a:latin typeface="宋体" charset="-122"/>
              </a:rPr>
              <a:t>微处理器</a:t>
            </a:r>
            <a:r>
              <a:rPr lang="en-US" altLang="zh-CN" dirty="0" smtClean="0">
                <a:latin typeface="宋体" charset="-122"/>
              </a:rPr>
              <a:t>/</a:t>
            </a:r>
            <a:r>
              <a:rPr lang="zh-CN" altLang="en-US" dirty="0" smtClean="0">
                <a:latin typeface="宋体" charset="-122"/>
              </a:rPr>
              <a:t>中央处理器</a:t>
            </a:r>
            <a:r>
              <a:rPr lang="en-US" altLang="zh-CN" dirty="0" smtClean="0">
                <a:latin typeface="宋体" charset="-122"/>
              </a:rPr>
              <a:t>(</a:t>
            </a:r>
            <a:r>
              <a:rPr lang="zh-CN" altLang="zh-CN" dirty="0" smtClean="0">
                <a:latin typeface="宋体" charset="-122"/>
              </a:rPr>
              <a:t>微机系统的核心部件</a:t>
            </a:r>
            <a:r>
              <a:rPr lang="zh-CN" altLang="en-US" dirty="0" smtClean="0">
                <a:latin typeface="宋体" charset="-122"/>
              </a:rPr>
              <a:t>）</a:t>
            </a:r>
          </a:p>
          <a:p>
            <a:pPr lvl="2" eaLnBrk="1" hangingPunct="1">
              <a:lnSpc>
                <a:spcPct val="90000"/>
              </a:lnSpc>
            </a:pPr>
            <a:r>
              <a:rPr lang="zh-CN" altLang="en-US" dirty="0" smtClean="0">
                <a:latin typeface="宋体" charset="-122"/>
              </a:rPr>
              <a:t>微机发展史</a:t>
            </a:r>
            <a:r>
              <a:rPr lang="en-US" altLang="zh-CN" dirty="0" smtClean="0">
                <a:latin typeface="宋体" charset="-122"/>
              </a:rPr>
              <a:t>--CPU</a:t>
            </a:r>
            <a:r>
              <a:rPr lang="zh-CN" altLang="en-US" dirty="0" smtClean="0">
                <a:latin typeface="宋体" charset="-122"/>
              </a:rPr>
              <a:t>的发展史</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0955" y="150495"/>
            <a:ext cx="7772400" cy="791210"/>
          </a:xfrm>
        </p:spPr>
        <p:txBody>
          <a:bodyPr/>
          <a:lstStyle/>
          <a:p>
            <a:pPr algn="ctr"/>
            <a:r>
              <a:rPr lang="zh-CN" altLang="en-US" i="0">
                <a:solidFill>
                  <a:schemeClr val="tx1"/>
                </a:solidFill>
              </a:rPr>
              <a:t>问题</a:t>
            </a:r>
          </a:p>
        </p:txBody>
      </p:sp>
      <p:sp>
        <p:nvSpPr>
          <p:cNvPr id="3" name="内容占位符 2"/>
          <p:cNvSpPr>
            <a:spLocks noGrp="1"/>
          </p:cNvSpPr>
          <p:nvPr>
            <p:ph idx="1"/>
          </p:nvPr>
        </p:nvSpPr>
        <p:spPr>
          <a:xfrm>
            <a:off x="1009650" y="1190943"/>
            <a:ext cx="7772400" cy="4114800"/>
          </a:xfrm>
        </p:spPr>
        <p:txBody>
          <a:bodyPr/>
          <a:lstStyle/>
          <a:p>
            <a:pPr>
              <a:lnSpc>
                <a:spcPct val="150000"/>
              </a:lnSpc>
            </a:pPr>
            <a:r>
              <a:rPr lang="zh-CN" altLang="en-US"/>
              <a:t>1.这门课都讲些什么？</a:t>
            </a:r>
          </a:p>
          <a:p>
            <a:pPr>
              <a:lnSpc>
                <a:spcPct val="150000"/>
              </a:lnSpc>
            </a:pPr>
            <a:r>
              <a:rPr lang="zh-CN" altLang="en-US"/>
              <a:t>2.我在这门课程当中能学到什么？</a:t>
            </a:r>
          </a:p>
          <a:p>
            <a:pPr>
              <a:lnSpc>
                <a:spcPct val="150000"/>
              </a:lnSpc>
            </a:pPr>
            <a:r>
              <a:rPr lang="zh-CN" altLang="en-US"/>
              <a:t>3.如何学好这门课？</a:t>
            </a:r>
          </a:p>
          <a:p>
            <a:pPr>
              <a:lnSpc>
                <a:spcPct val="150000"/>
              </a:lnSpc>
            </a:pPr>
            <a:r>
              <a:rPr lang="zh-CN" altLang="en-US"/>
              <a:t>4.对我们有哪些要求？</a:t>
            </a:r>
          </a:p>
          <a:p>
            <a:pPr>
              <a:lnSpc>
                <a:spcPct val="150000"/>
              </a:lnSpc>
            </a:pPr>
            <a:r>
              <a:rPr lang="zh-CN" altLang="en-US"/>
              <a:t>5.我能行吗？</a:t>
            </a:r>
          </a:p>
        </p:txBody>
      </p:sp>
      <p:sp>
        <p:nvSpPr>
          <p:cNvPr id="4" name="灯片编号占位符 3"/>
          <p:cNvSpPr>
            <a:spLocks noGrp="1"/>
          </p:cNvSpPr>
          <p:nvPr>
            <p:ph type="sldNum" sz="quarter" idx="12"/>
          </p:nvPr>
        </p:nvSpPr>
        <p:spPr/>
        <p:txBody>
          <a:bodyPr/>
          <a:lstStyle/>
          <a:p>
            <a:pPr>
              <a:defRPr/>
            </a:pPr>
            <a:fld id="{402A6024-698E-4E53-8410-79FB5AAD454C}" type="slidenum">
              <a:rPr lang="en-US" altLang="zh-CN"/>
              <a:t>3</a:t>
            </a:fld>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234A"/>
        </a:solidFill>
        <a:effectLst/>
      </p:bgPr>
    </p:bg>
    <p:spTree>
      <p:nvGrpSpPr>
        <p:cNvPr id="1" name=""/>
        <p:cNvGrpSpPr/>
        <p:nvPr/>
      </p:nvGrpSpPr>
      <p:grpSpPr>
        <a:xfrm>
          <a:off x="0" y="0"/>
          <a:ext cx="0" cy="0"/>
          <a:chOff x="0" y="0"/>
          <a:chExt cx="0" cy="0"/>
        </a:xfrm>
      </p:grpSpPr>
      <p:sp>
        <p:nvSpPr>
          <p:cNvPr id="43010" name="灯片编号占位符 3"/>
          <p:cNvSpPr>
            <a:spLocks noGrp="1"/>
          </p:cNvSpPr>
          <p:nvPr>
            <p:ph type="sldNum" sz="quarter" idx="11"/>
          </p:nvPr>
        </p:nvSpPr>
        <p:spPr>
          <a:noFill/>
        </p:spPr>
        <p:txBody>
          <a:bodyPr/>
          <a:lstStyle/>
          <a:p>
            <a:fld id="{F93A8BDA-1D90-4422-8168-E2A8BF192C5E}" type="slidenum">
              <a:rPr lang="en-US" altLang="zh-CN" smtClean="0">
                <a:ea typeface="宋体" charset="-122"/>
              </a:rPr>
              <a:t>30</a:t>
            </a:fld>
            <a:endParaRPr lang="en-US" altLang="zh-CN" smtClean="0">
              <a:ea typeface="宋体" charset="-122"/>
            </a:endParaRPr>
          </a:p>
        </p:txBody>
      </p:sp>
      <p:graphicFrame>
        <p:nvGraphicFramePr>
          <p:cNvPr id="234498" name="Group 2"/>
          <p:cNvGraphicFramePr>
            <a:graphicFrameLocks noGrp="1"/>
          </p:cNvGraphicFramePr>
          <p:nvPr>
            <p:ph/>
            <p:extLst>
              <p:ext uri="{D42A27DB-BD31-4B8C-83A1-F6EECF244321}">
                <p14:modId xmlns:p14="http://schemas.microsoft.com/office/powerpoint/2010/main" val="436409803"/>
              </p:ext>
            </p:extLst>
          </p:nvPr>
        </p:nvGraphicFramePr>
        <p:xfrm>
          <a:off x="468313" y="620713"/>
          <a:ext cx="8229600" cy="5975352"/>
        </p:xfrm>
        <a:graphic>
          <a:graphicData uri="http://schemas.openxmlformats.org/drawingml/2006/table">
            <a:tbl>
              <a:tblPr/>
              <a:tblGrid>
                <a:gridCol w="574675">
                  <a:extLst>
                    <a:ext uri="{9D8B030D-6E8A-4147-A177-3AD203B41FA5}">
                      <a16:colId xmlns:a16="http://schemas.microsoft.com/office/drawing/2014/main" val="20000"/>
                    </a:ext>
                  </a:extLst>
                </a:gridCol>
                <a:gridCol w="792162">
                  <a:extLst>
                    <a:ext uri="{9D8B030D-6E8A-4147-A177-3AD203B41FA5}">
                      <a16:colId xmlns:a16="http://schemas.microsoft.com/office/drawing/2014/main" val="20001"/>
                    </a:ext>
                  </a:extLst>
                </a:gridCol>
                <a:gridCol w="866775">
                  <a:extLst>
                    <a:ext uri="{9D8B030D-6E8A-4147-A177-3AD203B41FA5}">
                      <a16:colId xmlns:a16="http://schemas.microsoft.com/office/drawing/2014/main" val="20002"/>
                    </a:ext>
                  </a:extLst>
                </a:gridCol>
                <a:gridCol w="1149350">
                  <a:extLst>
                    <a:ext uri="{9D8B030D-6E8A-4147-A177-3AD203B41FA5}">
                      <a16:colId xmlns:a16="http://schemas.microsoft.com/office/drawing/2014/main" val="20003"/>
                    </a:ext>
                  </a:extLst>
                </a:gridCol>
                <a:gridCol w="1155700">
                  <a:extLst>
                    <a:ext uri="{9D8B030D-6E8A-4147-A177-3AD203B41FA5}">
                      <a16:colId xmlns:a16="http://schemas.microsoft.com/office/drawing/2014/main" val="20004"/>
                    </a:ext>
                  </a:extLst>
                </a:gridCol>
                <a:gridCol w="1155700">
                  <a:extLst>
                    <a:ext uri="{9D8B030D-6E8A-4147-A177-3AD203B41FA5}">
                      <a16:colId xmlns:a16="http://schemas.microsoft.com/office/drawing/2014/main" val="20005"/>
                    </a:ext>
                  </a:extLst>
                </a:gridCol>
                <a:gridCol w="1614488">
                  <a:extLst>
                    <a:ext uri="{9D8B030D-6E8A-4147-A177-3AD203B41FA5}">
                      <a16:colId xmlns:a16="http://schemas.microsoft.com/office/drawing/2014/main" val="20006"/>
                    </a:ext>
                  </a:extLst>
                </a:gridCol>
                <a:gridCol w="920750">
                  <a:extLst>
                    <a:ext uri="{9D8B030D-6E8A-4147-A177-3AD203B41FA5}">
                      <a16:colId xmlns:a16="http://schemas.microsoft.com/office/drawing/2014/main" val="20007"/>
                    </a:ext>
                  </a:extLst>
                </a:gridCol>
              </a:tblGrid>
              <a:tr h="936625">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代</a:t>
                      </a:r>
                      <a:endParaRPr kumimoji="1" lang="zh-CN" altLang="en-GB"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28575"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28575"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发表</a:t>
                      </a:r>
                      <a:endParaRPr kumimoji="1" lang="zh-CN" altLang="en-US"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年份</a:t>
                      </a:r>
                      <a:endParaRPr kumimoji="1" lang="zh-CN" altLang="en-GB"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28575"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字长</a:t>
                      </a:r>
                      <a:endParaRPr kumimoji="1" lang="zh-CN" altLang="en-US"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600" b="0" i="0" u="none" strike="noStrike" cap="none" normalizeH="0" baseline="0" smtClean="0">
                          <a:ln>
                            <a:noFill/>
                          </a:ln>
                          <a:solidFill>
                            <a:srgbClr val="FFFFCC"/>
                          </a:solidFill>
                          <a:effectLst/>
                          <a:latin typeface="宋体" pitchFamily="2" charset="-122"/>
                          <a:ea typeface="宋体" pitchFamily="2" charset="-122"/>
                        </a:rPr>
                        <a:t>(bits)</a:t>
                      </a:r>
                      <a:endParaRPr kumimoji="1" lang="en-GB" altLang="zh-CN" sz="16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28575"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型号</a:t>
                      </a:r>
                      <a:endParaRPr kumimoji="1" lang="zh-CN" altLang="en-GB"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28575"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线宽</a:t>
                      </a:r>
                      <a:endParaRPr kumimoji="1" lang="zh-CN" altLang="en-US"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a:t>
                      </a:r>
                      <a:r>
                        <a:rPr kumimoji="1" lang="en-GB" altLang="zh-CN" sz="1800" b="0" i="0" u="none" strike="noStrike" cap="none" normalizeH="0" baseline="0" smtClean="0">
                          <a:ln>
                            <a:noFill/>
                          </a:ln>
                          <a:solidFill>
                            <a:srgbClr val="FFFFCC"/>
                          </a:solidFill>
                          <a:effectLst/>
                          <a:latin typeface="宋体" pitchFamily="2" charset="-122"/>
                          <a:ea typeface="宋体" pitchFamily="2" charset="-122"/>
                          <a:sym typeface="Symbol" pitchFamily="18" charset="2"/>
                        </a:rPr>
                        <a:t></a:t>
                      </a:r>
                      <a:r>
                        <a:rPr kumimoji="1" lang="en-GB" altLang="zh-CN" sz="1800" b="0" i="0" u="none" strike="noStrike" cap="none" normalizeH="0" baseline="0" smtClean="0">
                          <a:ln>
                            <a:noFill/>
                          </a:ln>
                          <a:solidFill>
                            <a:srgbClr val="FFFFCC"/>
                          </a:solidFill>
                          <a:effectLst/>
                          <a:latin typeface="宋体" pitchFamily="2" charset="-122"/>
                          <a:ea typeface="宋体" pitchFamily="2" charset="-122"/>
                        </a:rPr>
                        <a:t>m)</a:t>
                      </a:r>
                      <a:endParaRPr kumimoji="1" lang="en-GB" altLang="zh-CN" sz="1800" b="0" i="0" u="none" strike="noStrike" cap="none" normalizeH="0" baseline="0" smtClean="0">
                        <a:ln>
                          <a:noFill/>
                        </a:ln>
                        <a:solidFill>
                          <a:srgbClr val="FFFFCC"/>
                        </a:solidFill>
                        <a:effectLst/>
                        <a:latin typeface="宋体" pitchFamily="2" charset="-122"/>
                        <a:ea typeface="宋体" pitchFamily="2" charset="-122"/>
                        <a:sym typeface="Symbol" pitchFamily="18" charset="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28575"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晶体管数</a:t>
                      </a:r>
                      <a:endParaRPr kumimoji="1" lang="zh-CN" altLang="en-US"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a:t>
                      </a:r>
                      <a:r>
                        <a:rPr kumimoji="1" lang="zh-CN" altLang="en-GB" sz="1800" b="0" i="0" u="none" strike="noStrike" cap="none" normalizeH="0" baseline="0" smtClean="0">
                          <a:ln>
                            <a:noFill/>
                          </a:ln>
                          <a:solidFill>
                            <a:srgbClr val="FFFFCC"/>
                          </a:solidFill>
                          <a:effectLst/>
                          <a:latin typeface="宋体" pitchFamily="2" charset="-122"/>
                          <a:ea typeface="宋体" pitchFamily="2" charset="-122"/>
                        </a:rPr>
                        <a:t>万个</a:t>
                      </a:r>
                      <a:r>
                        <a:rPr kumimoji="1" lang="en-GB" altLang="zh-CN" sz="1800" b="0" i="0" u="none" strike="noStrike" cap="none" normalizeH="0" baseline="0" smtClean="0">
                          <a:ln>
                            <a:noFill/>
                          </a:ln>
                          <a:solidFill>
                            <a:srgbClr val="FFFFCC"/>
                          </a:solidFill>
                          <a:effectLst/>
                          <a:latin typeface="宋体" pitchFamily="2" charset="-122"/>
                          <a:ea typeface="宋体" pitchFamily="2" charset="-122"/>
                        </a:rPr>
                        <a:t>)</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28575"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时钟频率</a:t>
                      </a:r>
                      <a:endParaRPr kumimoji="1" lang="zh-CN" altLang="en-US"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(MHz)</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28575"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速度</a:t>
                      </a:r>
                      <a:endParaRPr kumimoji="1" lang="zh-CN" altLang="en-US"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(MIPS)</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28575" cap="flat" cmpd="sng" algn="ctr">
                      <a:solidFill>
                        <a:schemeClr val="bg1"/>
                      </a:solidFill>
                      <a:prstDash val="solid"/>
                      <a:miter lim="800000"/>
                      <a:headEnd type="none" w="med" len="med"/>
                      <a:tailEnd type="none" w="med" len="med"/>
                    </a:lnR>
                    <a:lnT w="28575"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14363">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一</a:t>
                      </a:r>
                      <a:endParaRPr kumimoji="1" lang="zh-CN" altLang="en-GB"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28575"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1971</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1972</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4</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8</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4004</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8008</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50</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0.2</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0.3</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&lt;1</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0.05</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28575"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5950">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二</a:t>
                      </a:r>
                      <a:endParaRPr kumimoji="1" lang="zh-CN" altLang="en-GB"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28575"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1974</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8</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8080</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20</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0.5</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2-4</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0.5</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28575"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15950">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三</a:t>
                      </a:r>
                      <a:endParaRPr kumimoji="1" lang="zh-CN" altLang="en-GB"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28575"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1978</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1982</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16</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8086/8088</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80286</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2-3</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2.9</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13</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4.77-10</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8-20</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&lt;1</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1-2</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28575"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01663">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四</a:t>
                      </a:r>
                      <a:endParaRPr kumimoji="1" lang="zh-CN" altLang="en-GB"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28575"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1985</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1989</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32</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80386</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80486</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1-2</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27.5</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120</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12-33</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25-66</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6-12</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20-40</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28575"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14363">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五</a:t>
                      </a:r>
                      <a:endParaRPr kumimoji="1" lang="zh-CN" altLang="en-GB"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28575"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1993</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32</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Pentium</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600" b="0" i="0" u="none" strike="noStrike" cap="none" normalizeH="0" baseline="0" smtClean="0">
                          <a:ln>
                            <a:noFill/>
                          </a:ln>
                          <a:solidFill>
                            <a:srgbClr val="FFFFCC"/>
                          </a:solidFill>
                          <a:effectLst/>
                          <a:latin typeface="宋体" pitchFamily="2" charset="-122"/>
                          <a:ea typeface="宋体" pitchFamily="2" charset="-122"/>
                        </a:rPr>
                        <a:t>0.6-0.8</a:t>
                      </a:r>
                      <a:endParaRPr kumimoji="1" lang="en-GB" altLang="zh-CN" sz="16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330</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60-200</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600" b="0" i="0" u="none" strike="noStrike" cap="none" normalizeH="0" baseline="0" smtClean="0">
                          <a:ln>
                            <a:noFill/>
                          </a:ln>
                          <a:solidFill>
                            <a:srgbClr val="FFFFCC"/>
                          </a:solidFill>
                          <a:effectLst/>
                          <a:latin typeface="宋体" pitchFamily="2" charset="-122"/>
                          <a:ea typeface="宋体" pitchFamily="2" charset="-122"/>
                        </a:rPr>
                        <a:t>100-200</a:t>
                      </a:r>
                      <a:endParaRPr kumimoji="1" lang="en-GB" altLang="zh-CN" sz="16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28575"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108075">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六</a:t>
                      </a:r>
                      <a:endParaRPr kumimoji="1" lang="zh-CN" altLang="en-GB"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28575"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1995</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1996</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1997</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1999</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2001</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32</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P/Pro</a:t>
                      </a:r>
                      <a:endParaRPr kumimoji="1" lang="en-US" altLang="zh-CN" sz="1800" b="0" i="0" u="none" strike="noStrike" cap="none" normalizeH="0" baseline="0" smtClean="0">
                        <a:ln>
                          <a:noFill/>
                        </a:ln>
                        <a:solidFill>
                          <a:srgbClr val="FFFFCC"/>
                        </a:solidFill>
                        <a:effectLst/>
                        <a:latin typeface="宋体" pitchFamily="2" charset="-122"/>
                        <a:ea typeface="宋体" pitchFamily="2" charset="-122"/>
                      </a:endParaRPr>
                    </a:p>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P/MMX</a:t>
                      </a:r>
                      <a:endParaRPr kumimoji="1" lang="en-US" altLang="zh-CN" sz="1800" b="0" i="0" u="none" strike="noStrike" cap="none" normalizeH="0" baseline="0" smtClean="0">
                        <a:ln>
                          <a:noFill/>
                        </a:ln>
                        <a:solidFill>
                          <a:srgbClr val="FFFFCC"/>
                        </a:solidFill>
                        <a:effectLst/>
                        <a:latin typeface="宋体" pitchFamily="2" charset="-122"/>
                        <a:ea typeface="宋体" pitchFamily="2" charset="-122"/>
                      </a:endParaRPr>
                    </a:p>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PII</a:t>
                      </a:r>
                      <a:endParaRPr kumimoji="1" lang="en-US" altLang="zh-CN" sz="1800" b="0" i="0" u="none" strike="noStrike" cap="none" normalizeH="0" baseline="0" smtClean="0">
                        <a:ln>
                          <a:noFill/>
                        </a:ln>
                        <a:solidFill>
                          <a:srgbClr val="FFFFCC"/>
                        </a:solidFill>
                        <a:effectLst/>
                        <a:latin typeface="宋体" pitchFamily="2" charset="-122"/>
                        <a:ea typeface="宋体" pitchFamily="2" charset="-122"/>
                      </a:endParaRPr>
                    </a:p>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PIII</a:t>
                      </a:r>
                      <a:endParaRPr kumimoji="1" lang="en-US" altLang="zh-CN" sz="1800" b="0" i="0" u="none" strike="noStrike" cap="none" normalizeH="0" baseline="0" smtClean="0">
                        <a:ln>
                          <a:noFill/>
                        </a:ln>
                        <a:solidFill>
                          <a:srgbClr val="FFFFCC"/>
                        </a:solidFill>
                        <a:effectLst/>
                        <a:latin typeface="宋体" pitchFamily="2" charset="-122"/>
                        <a:ea typeface="宋体" pitchFamily="2" charset="-122"/>
                      </a:endParaRPr>
                    </a:p>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P4</a:t>
                      </a: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600" b="0" i="0" u="none" strike="noStrike" cap="none" normalizeH="0" baseline="0" smtClean="0">
                          <a:ln>
                            <a:noFill/>
                          </a:ln>
                          <a:solidFill>
                            <a:srgbClr val="FFFFCC"/>
                          </a:solidFill>
                          <a:effectLst/>
                          <a:latin typeface="宋体" pitchFamily="2" charset="-122"/>
                          <a:ea typeface="宋体" pitchFamily="2" charset="-122"/>
                        </a:rPr>
                        <a:t>0.6</a:t>
                      </a:r>
                      <a:endParaRPr kumimoji="1" lang="en-US" altLang="zh-CN" sz="16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600" b="0" i="0" u="none" strike="noStrike" cap="none" normalizeH="0" baseline="0" smtClean="0">
                          <a:ln>
                            <a:noFill/>
                          </a:ln>
                          <a:solidFill>
                            <a:srgbClr val="FFFFCC"/>
                          </a:solidFill>
                          <a:effectLst/>
                          <a:latin typeface="宋体" pitchFamily="2" charset="-122"/>
                          <a:ea typeface="宋体" pitchFamily="2" charset="-122"/>
                        </a:rPr>
                        <a:t>0.6</a:t>
                      </a:r>
                      <a:endParaRPr kumimoji="1" lang="en-US" altLang="zh-CN" sz="16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600" b="0" i="0" u="none" strike="noStrike" cap="none" normalizeH="0" baseline="0" smtClean="0">
                          <a:ln>
                            <a:noFill/>
                          </a:ln>
                          <a:solidFill>
                            <a:srgbClr val="FFFFCC"/>
                          </a:solidFill>
                          <a:effectLst/>
                          <a:latin typeface="宋体" pitchFamily="2" charset="-122"/>
                          <a:ea typeface="宋体" pitchFamily="2" charset="-122"/>
                        </a:rPr>
                        <a:t>0.35</a:t>
                      </a:r>
                      <a:endParaRPr kumimoji="1" lang="en-US" altLang="zh-CN" sz="16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600" b="0" i="0" u="none" strike="noStrike" cap="none" normalizeH="0" baseline="0" smtClean="0">
                          <a:ln>
                            <a:noFill/>
                          </a:ln>
                          <a:solidFill>
                            <a:srgbClr val="FFFFCC"/>
                          </a:solidFill>
                          <a:effectLst/>
                          <a:latin typeface="宋体" pitchFamily="2" charset="-122"/>
                          <a:ea typeface="宋体" pitchFamily="2" charset="-122"/>
                        </a:rPr>
                        <a:t>.25-.13</a:t>
                      </a:r>
                      <a:endParaRPr kumimoji="1" lang="en-US" altLang="zh-CN" sz="16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600" b="0" i="0" u="none" strike="noStrike" cap="none" normalizeH="0" baseline="0" smtClean="0">
                          <a:ln>
                            <a:noFill/>
                          </a:ln>
                          <a:solidFill>
                            <a:srgbClr val="FFFFCC"/>
                          </a:solidFill>
                          <a:effectLst/>
                          <a:latin typeface="宋体" pitchFamily="2" charset="-122"/>
                          <a:ea typeface="宋体" pitchFamily="2" charset="-122"/>
                        </a:rPr>
                        <a:t>.18-.13</a:t>
                      </a:r>
                      <a:endParaRPr kumimoji="1" lang="en-GB" altLang="zh-CN" sz="16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550</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450</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750</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850</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3000</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133-200</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166-233</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233-450</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450-1200</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1300-3000</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&gt;300</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28575"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12700" cap="flat" cmpd="sng" algn="ctr">
                      <a:solidFill>
                        <a:schemeClr val="bg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604838">
                <a:tc>
                  <a:txBody>
                    <a:bodyPr/>
                    <a:lstStyle/>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七</a:t>
                      </a:r>
                      <a:endParaRPr kumimoji="1" lang="zh-CN" altLang="en-GB"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28575"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28575"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2002</a:t>
                      </a:r>
                    </a:p>
                    <a:p>
                      <a:pPr marL="342900" marR="0" lvl="0" indent="-342900" algn="ctr" defTabSz="914400" rtl="0" eaLnBrk="0" fontAlgn="base" latinLnBrk="0" hangingPunct="0">
                        <a:spcBef>
                          <a:spcPct val="0"/>
                        </a:spcBef>
                        <a:spcAft>
                          <a:spcPct val="0"/>
                        </a:spcAft>
                        <a:buClrTx/>
                        <a:buSzTx/>
                        <a:buFontTx/>
                        <a:buNone/>
                      </a:pPr>
                      <a:r>
                        <a:rPr kumimoji="1" lang="zh-CN" altLang="en-GB" sz="1800" b="0" i="0" u="none" strike="noStrike" cap="none" normalizeH="0" baseline="0" smtClean="0">
                          <a:ln>
                            <a:noFill/>
                          </a:ln>
                          <a:solidFill>
                            <a:srgbClr val="FFFFCC"/>
                          </a:solidFill>
                          <a:effectLst/>
                          <a:latin typeface="宋体" pitchFamily="2" charset="-122"/>
                          <a:ea typeface="宋体" pitchFamily="2" charset="-122"/>
                        </a:rPr>
                        <a:t>？</a:t>
                      </a:r>
                      <a:endParaRPr kumimoji="1" lang="zh-CN" altLang="en-GB" sz="1800" b="0" i="0" u="none" strike="noStrike" cap="none" normalizeH="0" baseline="0" smtClean="0">
                        <a:ln>
                          <a:noFill/>
                        </a:ln>
                        <a:solidFill>
                          <a:srgbClr val="FFFFCC"/>
                        </a:solidFill>
                        <a:effectLst/>
                        <a:latin typeface="Times New Roman" pitchFamily="18" charset="0"/>
                        <a:ea typeface="宋体" pitchFamily="2" charset="-122"/>
                      </a:endParaRPr>
                    </a:p>
                  </a:txBody>
                  <a:tcPr marL="18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28575"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dirty="0" smtClean="0">
                          <a:ln>
                            <a:noFill/>
                          </a:ln>
                          <a:solidFill>
                            <a:srgbClr val="FFFFCC"/>
                          </a:solidFill>
                          <a:effectLst/>
                          <a:latin typeface="宋体" pitchFamily="2" charset="-122"/>
                          <a:ea typeface="宋体" pitchFamily="2" charset="-122"/>
                        </a:rPr>
                        <a:t>64</a:t>
                      </a:r>
                      <a:endParaRPr kumimoji="1" lang="en-GB" altLang="zh-CN" sz="1800" b="0" i="0" u="none" strike="noStrike" cap="none" normalizeH="0" baseline="0" dirty="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28575"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spcBef>
                          <a:spcPct val="0"/>
                        </a:spcBef>
                        <a:spcAft>
                          <a:spcPct val="0"/>
                        </a:spcAft>
                        <a:buClrTx/>
                        <a:buSzTx/>
                        <a:buFontTx/>
                        <a:buNone/>
                      </a:pPr>
                      <a:r>
                        <a:rPr kumimoji="1" lang="en-GB" altLang="zh-CN" sz="1800" b="0" i="0" u="none" strike="noStrike" cap="none" normalizeH="0" baseline="0" dirty="0" smtClean="0">
                          <a:ln>
                            <a:noFill/>
                          </a:ln>
                          <a:solidFill>
                            <a:srgbClr val="FFFFCC"/>
                          </a:solidFill>
                          <a:effectLst/>
                          <a:latin typeface="宋体" pitchFamily="2" charset="-122"/>
                          <a:ea typeface="宋体" pitchFamily="2" charset="-122"/>
                        </a:rPr>
                        <a:t>Itanium</a:t>
                      </a:r>
                    </a:p>
                    <a:p>
                      <a:pPr marL="342900" marR="0" lvl="0" indent="-342900" algn="l" defTabSz="914400" rtl="0" eaLnBrk="0" fontAlgn="base" latinLnBrk="0" hangingPunct="0">
                        <a:spcBef>
                          <a:spcPct val="0"/>
                        </a:spcBef>
                        <a:spcAft>
                          <a:spcPct val="0"/>
                        </a:spcAft>
                        <a:buClrTx/>
                        <a:buSzTx/>
                        <a:buFontTx/>
                        <a:buNone/>
                      </a:pPr>
                      <a:r>
                        <a:rPr kumimoji="1" lang="zh-CN" altLang="en-GB" sz="1800" b="0" i="0" u="none" strike="noStrike" cap="none" normalizeH="0" baseline="0" dirty="0" smtClean="0">
                          <a:ln>
                            <a:noFill/>
                          </a:ln>
                          <a:solidFill>
                            <a:srgbClr val="FFFFCC"/>
                          </a:solidFill>
                          <a:effectLst/>
                          <a:latin typeface="宋体" pitchFamily="2" charset="-122"/>
                          <a:ea typeface="宋体" pitchFamily="2" charset="-122"/>
                        </a:rPr>
                        <a:t>   </a:t>
                      </a:r>
                      <a:r>
                        <a:rPr kumimoji="1" lang="zh-CN" altLang="en-US" sz="1800" b="0" i="0" u="none" strike="noStrike" cap="none" normalizeH="0" baseline="0" dirty="0" smtClean="0">
                          <a:ln>
                            <a:noFill/>
                          </a:ln>
                          <a:solidFill>
                            <a:srgbClr val="FFFFCC"/>
                          </a:solidFill>
                          <a:effectLst/>
                          <a:latin typeface="宋体" pitchFamily="2" charset="-122"/>
                          <a:ea typeface="宋体" pitchFamily="2" charset="-122"/>
                        </a:rPr>
                        <a:t>安腾</a:t>
                      </a:r>
                      <a:endParaRPr kumimoji="1" lang="zh-CN" altLang="en-GB" sz="1800" b="0" i="0" u="none" strike="noStrike" cap="none" normalizeH="0" baseline="0" dirty="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28575"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0.08</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28575"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CPU:2.5K</a:t>
                      </a:r>
                      <a:endParaRPr kumimoji="1" lang="en-US" altLang="zh-CN" sz="1800" b="0" i="0" u="none" strike="noStrike" cap="none" normalizeH="0" baseline="0" smtClean="0">
                        <a:ln>
                          <a:noFill/>
                        </a:ln>
                        <a:solidFill>
                          <a:srgbClr val="FFFFCC"/>
                        </a:solidFill>
                        <a:effectLst/>
                        <a:latin typeface="Times New Roman" pitchFamily="18" charset="0"/>
                        <a:ea typeface="宋体" pitchFamily="2" charset="-122"/>
                        <a:cs typeface="Times New Roman" pitchFamily="18" charset="0"/>
                      </a:endParaRPr>
                    </a:p>
                    <a:p>
                      <a:pPr marL="342900" marR="0" lvl="0" indent="-342900" algn="ctr" defTabSz="914400" rtl="0" eaLnBrk="0" fontAlgn="base" latinLnBrk="0" hangingPunct="0">
                        <a:spcBef>
                          <a:spcPct val="0"/>
                        </a:spcBef>
                        <a:spcAft>
                          <a:spcPct val="0"/>
                        </a:spcAft>
                        <a:buClrTx/>
                        <a:buSzTx/>
                        <a:buFontTx/>
                        <a:buNone/>
                      </a:pPr>
                      <a:r>
                        <a:rPr kumimoji="1" lang="en-GB" altLang="zh-CN" sz="1600" b="0" i="0" u="none" strike="noStrike" cap="none" normalizeH="0" baseline="0" smtClean="0">
                          <a:ln>
                            <a:noFill/>
                          </a:ln>
                          <a:solidFill>
                            <a:srgbClr val="FFFFCC"/>
                          </a:solidFill>
                          <a:effectLst/>
                          <a:latin typeface="宋体" pitchFamily="2" charset="-122"/>
                          <a:ea typeface="宋体" pitchFamily="2" charset="-122"/>
                        </a:rPr>
                        <a:t>Cache:30K</a:t>
                      </a:r>
                      <a:endParaRPr kumimoji="1" lang="en-GB" altLang="zh-CN" sz="16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28575"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spcBef>
                          <a:spcPct val="0"/>
                        </a:spcBef>
                        <a:spcAft>
                          <a:spcPct val="0"/>
                        </a:spcAft>
                        <a:buClrTx/>
                        <a:buSzTx/>
                        <a:buFontTx/>
                        <a:buNone/>
                      </a:pPr>
                      <a:r>
                        <a:rPr kumimoji="1" lang="en-GB" altLang="zh-CN" sz="1800" b="0" i="0" u="none" strike="noStrike" cap="none" normalizeH="0" baseline="0" smtClean="0">
                          <a:ln>
                            <a:noFill/>
                          </a:ln>
                          <a:solidFill>
                            <a:srgbClr val="FFFFCC"/>
                          </a:solidFill>
                          <a:effectLst/>
                          <a:latin typeface="宋体" pitchFamily="2" charset="-122"/>
                          <a:ea typeface="宋体" pitchFamily="2" charset="-122"/>
                        </a:rPr>
                        <a:t>800(20</a:t>
                      </a:r>
                      <a:r>
                        <a:rPr kumimoji="1" lang="zh-CN" altLang="en-GB" sz="1800" b="0" i="0" u="none" strike="noStrike" cap="none" normalizeH="0" baseline="0" smtClean="0">
                          <a:ln>
                            <a:noFill/>
                          </a:ln>
                          <a:solidFill>
                            <a:srgbClr val="FFFFCC"/>
                          </a:solidFill>
                          <a:effectLst/>
                          <a:latin typeface="宋体" pitchFamily="2" charset="-122"/>
                          <a:ea typeface="宋体" pitchFamily="2" charset="-122"/>
                        </a:rPr>
                        <a:t>条指令</a:t>
                      </a:r>
                      <a:r>
                        <a:rPr kumimoji="1" lang="en-GB" altLang="zh-CN" sz="1800" b="0" i="0" u="none" strike="noStrike" cap="none" normalizeH="0" baseline="0" smtClean="0">
                          <a:ln>
                            <a:noFill/>
                          </a:ln>
                          <a:solidFill>
                            <a:srgbClr val="FFFFCC"/>
                          </a:solidFill>
                          <a:effectLst/>
                          <a:latin typeface="宋体" pitchFamily="2" charset="-122"/>
                          <a:ea typeface="宋体" pitchFamily="2" charset="-122"/>
                        </a:rPr>
                        <a:t>/</a:t>
                      </a:r>
                      <a:r>
                        <a:rPr kumimoji="1" lang="zh-CN" altLang="en-GB" sz="1800" b="0" i="0" u="none" strike="noStrike" cap="none" normalizeH="0" baseline="0" smtClean="0">
                          <a:ln>
                            <a:noFill/>
                          </a:ln>
                          <a:solidFill>
                            <a:srgbClr val="FFFFCC"/>
                          </a:solidFill>
                          <a:effectLst/>
                          <a:latin typeface="宋体" pitchFamily="2" charset="-122"/>
                          <a:ea typeface="宋体" pitchFamily="2" charset="-122"/>
                        </a:rPr>
                        <a:t>时钟周期</a:t>
                      </a:r>
                      <a:r>
                        <a:rPr kumimoji="1" lang="en-GB" altLang="zh-CN" sz="1800" b="0" i="0" u="none" strike="noStrike" cap="none" normalizeH="0" baseline="0" smtClean="0">
                          <a:ln>
                            <a:noFill/>
                          </a:ln>
                          <a:solidFill>
                            <a:srgbClr val="FFFFCC"/>
                          </a:solidFill>
                          <a:effectLst/>
                          <a:latin typeface="宋体" pitchFamily="2" charset="-122"/>
                          <a:ea typeface="宋体" pitchFamily="2" charset="-122"/>
                        </a:rPr>
                        <a:t>)</a:t>
                      </a:r>
                      <a:endParaRPr kumimoji="1" lang="en-GB" altLang="zh-CN" sz="1800" b="0" i="0" u="none" strike="noStrike" cap="none" normalizeH="0" baseline="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12700"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28575" cap="flat" cmpd="sng" algn="ctr">
                      <a:solidFill>
                        <a:schemeClr val="bg1"/>
                      </a:solidFill>
                      <a:prstDash val="solid"/>
                      <a:miter lim="800000"/>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spcBef>
                          <a:spcPct val="0"/>
                        </a:spcBef>
                        <a:spcAft>
                          <a:spcPct val="0"/>
                        </a:spcAft>
                        <a:buClrTx/>
                        <a:buSzTx/>
                        <a:buFontTx/>
                        <a:buNone/>
                      </a:pPr>
                      <a:r>
                        <a:rPr kumimoji="1" lang="en-GB" altLang="zh-CN" sz="1800" b="0" i="0" u="none" strike="noStrike" cap="none" normalizeH="0" baseline="0" dirty="0" smtClean="0">
                          <a:ln>
                            <a:noFill/>
                          </a:ln>
                          <a:solidFill>
                            <a:srgbClr val="FFFFCC"/>
                          </a:solidFill>
                          <a:effectLst/>
                          <a:latin typeface="宋体" pitchFamily="2" charset="-122"/>
                          <a:ea typeface="宋体" pitchFamily="2" charset="-122"/>
                        </a:rPr>
                        <a:t>&gt;3000</a:t>
                      </a:r>
                      <a:endParaRPr kumimoji="1" lang="en-GB" altLang="zh-CN" sz="1800" b="0" i="0" u="none" strike="noStrike" cap="none" normalizeH="0" baseline="0" dirty="0" smtClean="0">
                        <a:ln>
                          <a:noFill/>
                        </a:ln>
                        <a:solidFill>
                          <a:srgbClr val="FFFFCC"/>
                        </a:solidFill>
                        <a:effectLst/>
                        <a:latin typeface="Times New Roman" pitchFamily="18" charset="0"/>
                        <a:ea typeface="宋体" pitchFamily="2" charset="-122"/>
                      </a:endParaRPr>
                    </a:p>
                  </a:txBody>
                  <a:tcPr marL="54000" marR="0" marT="0" marB="0" anchor="ctr" horzOverflow="overflow">
                    <a:lnL w="12700" cap="flat" cmpd="sng" algn="ctr">
                      <a:solidFill>
                        <a:schemeClr val="bg1"/>
                      </a:solidFill>
                      <a:prstDash val="solid"/>
                      <a:miter lim="800000"/>
                      <a:headEnd type="none" w="med" len="med"/>
                      <a:tailEnd type="none" w="med" len="med"/>
                    </a:lnL>
                    <a:lnR w="28575" cap="flat" cmpd="sng" algn="ctr">
                      <a:solidFill>
                        <a:schemeClr val="bg1"/>
                      </a:solidFill>
                      <a:prstDash val="solid"/>
                      <a:miter lim="800000"/>
                      <a:headEnd type="none" w="med" len="med"/>
                      <a:tailEnd type="none" w="med" len="med"/>
                    </a:lnR>
                    <a:lnT w="12700" cap="flat" cmpd="sng" algn="ctr">
                      <a:solidFill>
                        <a:schemeClr val="bg1"/>
                      </a:solidFill>
                      <a:prstDash val="solid"/>
                      <a:miter lim="800000"/>
                      <a:headEnd type="none" w="med" len="med"/>
                      <a:tailEnd type="none" w="med" len="med"/>
                    </a:lnT>
                    <a:lnB w="28575" cap="flat" cmpd="sng" algn="ctr">
                      <a:solidFill>
                        <a:schemeClr val="bg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p:transition>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3" name="灯片编号占位符 5"/>
          <p:cNvSpPr>
            <a:spLocks noGrp="1"/>
          </p:cNvSpPr>
          <p:nvPr>
            <p:ph type="sldNum" sz="quarter" idx="12"/>
          </p:nvPr>
        </p:nvSpPr>
        <p:spPr>
          <a:noFill/>
        </p:spPr>
        <p:txBody>
          <a:bodyPr/>
          <a:lstStyle/>
          <a:p>
            <a:fld id="{02770DC8-E8E1-46F1-BC1D-411164473EE1}" type="slidenum">
              <a:rPr lang="en-US" altLang="zh-CN" smtClean="0">
                <a:ea typeface="宋体" charset="-122"/>
              </a:rPr>
              <a:t>31</a:t>
            </a:fld>
            <a:endParaRPr lang="en-US" altLang="zh-CN" smtClean="0">
              <a:ea typeface="宋体" charset="-122"/>
            </a:endParaRPr>
          </a:p>
        </p:txBody>
      </p:sp>
      <p:sp>
        <p:nvSpPr>
          <p:cNvPr id="44034" name="Rectangle 2"/>
          <p:cNvSpPr>
            <a:spLocks noGrp="1" noChangeArrowheads="1"/>
          </p:cNvSpPr>
          <p:nvPr>
            <p:ph type="title"/>
          </p:nvPr>
        </p:nvSpPr>
        <p:spPr>
          <a:xfrm>
            <a:off x="1206500" y="180975"/>
            <a:ext cx="7485063" cy="593725"/>
          </a:xfrm>
        </p:spPr>
        <p:txBody>
          <a:bodyPr/>
          <a:lstStyle/>
          <a:p>
            <a:pPr algn="ctr" eaLnBrk="1" hangingPunct="1"/>
            <a:r>
              <a:rPr lang="en-US" altLang="en-US" sz="3200" b="1" i="0" smtClean="0">
                <a:solidFill>
                  <a:schemeClr val="tx1"/>
                </a:solidFill>
                <a:ea typeface="楷体_GB2312" pitchFamily="49" charset="-122"/>
              </a:rPr>
              <a:t>CPU的发展史</a:t>
            </a:r>
            <a:r>
              <a:rPr lang="en-US" altLang="zh-CN" sz="3200" b="1" i="0" smtClean="0">
                <a:solidFill>
                  <a:schemeClr val="tx1"/>
                </a:solidFill>
                <a:ea typeface="楷体_GB2312" pitchFamily="49" charset="-122"/>
              </a:rPr>
              <a:t>--</a:t>
            </a:r>
            <a:r>
              <a:rPr lang="zh-CN" altLang="en-US" sz="3200" b="1" i="0" smtClean="0">
                <a:solidFill>
                  <a:schemeClr val="tx1"/>
                </a:solidFill>
                <a:ea typeface="楷体_GB2312" pitchFamily="49" charset="-122"/>
              </a:rPr>
              <a:t>第一代微处理器</a:t>
            </a:r>
          </a:p>
        </p:txBody>
      </p:sp>
      <p:grpSp>
        <p:nvGrpSpPr>
          <p:cNvPr id="2" name="Group 24"/>
          <p:cNvGrpSpPr/>
          <p:nvPr/>
        </p:nvGrpSpPr>
        <p:grpSpPr bwMode="auto">
          <a:xfrm>
            <a:off x="6753225" y="3978275"/>
            <a:ext cx="2055813" cy="1511300"/>
            <a:chOff x="2697" y="2482"/>
            <a:chExt cx="1295" cy="952"/>
          </a:xfrm>
        </p:grpSpPr>
        <p:pic>
          <p:nvPicPr>
            <p:cNvPr id="44040" name="Picture 8" descr="8008"/>
            <p:cNvPicPr>
              <a:picLocks noChangeAspect="1" noChangeArrowheads="1"/>
            </p:cNvPicPr>
            <p:nvPr/>
          </p:nvPicPr>
          <p:blipFill>
            <a:blip r:embed="rId2"/>
            <a:srcRect/>
            <a:stretch>
              <a:fillRect/>
            </a:stretch>
          </p:blipFill>
          <p:spPr bwMode="auto">
            <a:xfrm>
              <a:off x="2697" y="2482"/>
              <a:ext cx="1272" cy="952"/>
            </a:xfrm>
            <a:prstGeom prst="rect">
              <a:avLst/>
            </a:prstGeom>
            <a:noFill/>
            <a:ln w="9525">
              <a:noFill/>
              <a:miter lim="800000"/>
              <a:headEnd/>
              <a:tailEnd/>
            </a:ln>
          </p:spPr>
        </p:pic>
        <p:sp>
          <p:nvSpPr>
            <p:cNvPr id="44041" name="Text Box 9"/>
            <p:cNvSpPr txBox="1">
              <a:spLocks noChangeArrowheads="1"/>
            </p:cNvSpPr>
            <p:nvPr/>
          </p:nvSpPr>
          <p:spPr bwMode="auto">
            <a:xfrm rot="-1737388">
              <a:off x="3331" y="3157"/>
              <a:ext cx="661" cy="212"/>
            </a:xfrm>
            <a:prstGeom prst="rect">
              <a:avLst/>
            </a:prstGeom>
            <a:noFill/>
            <a:ln w="38100">
              <a:noFill/>
              <a:miter lim="800000"/>
            </a:ln>
          </p:spPr>
          <p:txBody>
            <a:bodyPr wrap="none">
              <a:spAutoFit/>
            </a:bodyPr>
            <a:lstStyle/>
            <a:p>
              <a:pPr eaLnBrk="0" hangingPunct="0"/>
              <a:r>
                <a:rPr lang="en-US" altLang="zh-CN" sz="1600" b="1"/>
                <a:t>Intel 8008</a:t>
              </a:r>
            </a:p>
          </p:txBody>
        </p:sp>
      </p:grpSp>
      <p:sp>
        <p:nvSpPr>
          <p:cNvPr id="143376" name="Text Box 16"/>
          <p:cNvSpPr txBox="1">
            <a:spLocks noChangeArrowheads="1"/>
          </p:cNvSpPr>
          <p:nvPr/>
        </p:nvSpPr>
        <p:spPr bwMode="auto">
          <a:xfrm>
            <a:off x="200025" y="1044575"/>
            <a:ext cx="6515100" cy="4803775"/>
          </a:xfrm>
          <a:prstGeom prst="rect">
            <a:avLst/>
          </a:prstGeom>
          <a:noFill/>
          <a:ln w="9525">
            <a:noFill/>
            <a:miter lim="800000"/>
          </a:ln>
          <a:effectLst/>
        </p:spPr>
        <p:txBody>
          <a:bodyPr lIns="54000" rIns="54000">
            <a:spAutoFit/>
          </a:bodyPr>
          <a:lstStyle/>
          <a:p>
            <a:pPr eaLnBrk="0" hangingPunct="0">
              <a:lnSpc>
                <a:spcPct val="140000"/>
              </a:lnSpc>
              <a:defRPr/>
            </a:pPr>
            <a:r>
              <a:rPr lang="en-US" altLang="zh-CN" sz="2400" dirty="0">
                <a:ea typeface="楷体_GB2312" pitchFamily="49" charset="-122"/>
              </a:rPr>
              <a:t>Intel 4004 — 4 </a:t>
            </a:r>
            <a:r>
              <a:rPr lang="zh-CN" altLang="en-US" sz="2400" dirty="0">
                <a:ea typeface="楷体_GB2312" pitchFamily="49" charset="-122"/>
              </a:rPr>
              <a:t>位微处理器</a:t>
            </a:r>
          </a:p>
          <a:p>
            <a:pPr marL="358775" lvl="1" algn="just">
              <a:buFont typeface="Wingdings" pitchFamily="2" charset="2"/>
              <a:buChar char="ü"/>
              <a:defRPr/>
            </a:pPr>
            <a:r>
              <a:rPr kumimoji="0" lang="en-US" altLang="zh-CN" sz="2400" dirty="0">
                <a:solidFill>
                  <a:srgbClr val="993300"/>
                </a:solidFill>
                <a:effectLst>
                  <a:outerShdw blurRad="38100" dist="38100" dir="2700000" algn="tl">
                    <a:srgbClr val="C0C0C0"/>
                  </a:outerShdw>
                </a:effectLst>
                <a:ea typeface="宋体" pitchFamily="2" charset="-122"/>
              </a:rPr>
              <a:t>4-bit microprocessor.</a:t>
            </a:r>
          </a:p>
          <a:p>
            <a:pPr marL="538480" lvl="2" algn="just">
              <a:buFont typeface="Wingdings" pitchFamily="2" charset="2"/>
              <a:buChar char="ü"/>
              <a:defRPr/>
            </a:pPr>
            <a:r>
              <a:rPr kumimoji="0" lang="en-US" altLang="zh-CN" sz="2400" dirty="0" err="1">
                <a:solidFill>
                  <a:srgbClr val="993300"/>
                </a:solidFill>
                <a:effectLst>
                  <a:outerShdw blurRad="38100" dist="38100" dir="2700000" algn="tl">
                    <a:srgbClr val="C0C0C0"/>
                  </a:outerShdw>
                </a:effectLst>
                <a:ea typeface="宋体" pitchFamily="2" charset="-122"/>
              </a:rPr>
              <a:t>4KB</a:t>
            </a:r>
            <a:r>
              <a:rPr kumimoji="0" lang="en-US" altLang="zh-CN" sz="2400" dirty="0">
                <a:solidFill>
                  <a:srgbClr val="993300"/>
                </a:solidFill>
                <a:effectLst>
                  <a:outerShdw blurRad="38100" dist="38100" dir="2700000" algn="tl">
                    <a:srgbClr val="C0C0C0"/>
                  </a:outerShdw>
                </a:effectLst>
                <a:ea typeface="宋体" pitchFamily="2" charset="-122"/>
              </a:rPr>
              <a:t> main memory.</a:t>
            </a:r>
          </a:p>
          <a:p>
            <a:pPr marL="538480" lvl="2" algn="just">
              <a:buFont typeface="Wingdings" pitchFamily="2" charset="2"/>
              <a:buChar char="ü"/>
              <a:defRPr/>
            </a:pPr>
            <a:r>
              <a:rPr kumimoji="0" lang="en-US" altLang="zh-CN" sz="2400" dirty="0">
                <a:solidFill>
                  <a:srgbClr val="993300"/>
                </a:solidFill>
                <a:effectLst>
                  <a:outerShdw blurRad="38100" dist="38100" dir="2700000" algn="tl">
                    <a:srgbClr val="C0C0C0"/>
                  </a:outerShdw>
                </a:effectLst>
                <a:ea typeface="宋体" pitchFamily="2" charset="-122"/>
              </a:rPr>
              <a:t>45 instructions.</a:t>
            </a:r>
          </a:p>
          <a:p>
            <a:pPr marL="538480" lvl="2" algn="just">
              <a:buFont typeface="Wingdings" pitchFamily="2" charset="2"/>
              <a:buChar char="ü"/>
              <a:defRPr/>
            </a:pPr>
            <a:r>
              <a:rPr kumimoji="0" lang="en-US" altLang="zh-CN" sz="2400" dirty="0">
                <a:solidFill>
                  <a:srgbClr val="993300"/>
                </a:solidFill>
                <a:effectLst>
                  <a:outerShdw blurRad="38100" dist="38100" dir="2700000" algn="tl">
                    <a:srgbClr val="C0C0C0"/>
                  </a:outerShdw>
                </a:effectLst>
                <a:ea typeface="宋体" pitchFamily="2" charset="-122"/>
              </a:rPr>
              <a:t>P-Channel MOS technology.</a:t>
            </a:r>
          </a:p>
          <a:p>
            <a:pPr marL="538480" lvl="2" algn="just">
              <a:buFont typeface="Wingdings" pitchFamily="2" charset="2"/>
              <a:buChar char="ü"/>
              <a:defRPr/>
            </a:pPr>
            <a:r>
              <a:rPr kumimoji="0" lang="en-US" altLang="zh-CN" sz="2400" dirty="0">
                <a:solidFill>
                  <a:srgbClr val="993300"/>
                </a:solidFill>
                <a:effectLst>
                  <a:outerShdw blurRad="38100" dist="38100" dir="2700000" algn="tl">
                    <a:srgbClr val="C0C0C0"/>
                  </a:outerShdw>
                </a:effectLst>
                <a:ea typeface="宋体" pitchFamily="2" charset="-122"/>
              </a:rPr>
              <a:t>50 KIPS (kilo-Instructions per second)</a:t>
            </a:r>
          </a:p>
          <a:p>
            <a:pPr marL="538480" lvl="2" algn="just">
              <a:buFont typeface="Wingdings" pitchFamily="2" charset="2"/>
              <a:buChar char="ü"/>
              <a:defRPr/>
            </a:pPr>
            <a:r>
              <a:rPr kumimoji="0" lang="en-US" altLang="zh-CN" sz="2400" dirty="0" err="1">
                <a:solidFill>
                  <a:srgbClr val="993300"/>
                </a:solidFill>
                <a:effectLst>
                  <a:outerShdw blurRad="38100" dist="38100" dir="2700000" algn="tl">
                    <a:srgbClr val="C0C0C0"/>
                  </a:outerShdw>
                </a:effectLst>
                <a:ea typeface="宋体" pitchFamily="2" charset="-122"/>
              </a:rPr>
              <a:t>740KHz</a:t>
            </a:r>
            <a:endParaRPr kumimoji="0" lang="en-US" altLang="zh-CN" sz="2400" dirty="0">
              <a:solidFill>
                <a:srgbClr val="993300"/>
              </a:solidFill>
              <a:effectLst>
                <a:outerShdw blurRad="38100" dist="38100" dir="2700000" algn="tl">
                  <a:srgbClr val="C0C0C0"/>
                </a:outerShdw>
              </a:effectLst>
              <a:ea typeface="宋体" pitchFamily="2" charset="-122"/>
            </a:endParaRPr>
          </a:p>
          <a:p>
            <a:pPr marL="538480" lvl="2" algn="just">
              <a:buFont typeface="Wingdings" pitchFamily="2" charset="2"/>
              <a:buChar char="ü"/>
              <a:defRPr/>
            </a:pPr>
            <a:r>
              <a:rPr kumimoji="0" lang="en-US" altLang="zh-CN" sz="2400" dirty="0" err="1">
                <a:solidFill>
                  <a:srgbClr val="993300"/>
                </a:solidFill>
                <a:effectLst>
                  <a:outerShdw blurRad="38100" dist="38100" dir="2700000" algn="tl">
                    <a:srgbClr val="C0C0C0"/>
                  </a:outerShdw>
                </a:effectLst>
                <a:ea typeface="宋体" pitchFamily="2" charset="-122"/>
              </a:rPr>
              <a:t>F14</a:t>
            </a:r>
            <a:r>
              <a:rPr kumimoji="0" lang="en-US" altLang="zh-CN" sz="2400" dirty="0">
                <a:solidFill>
                  <a:srgbClr val="993300"/>
                </a:solidFill>
                <a:effectLst>
                  <a:outerShdw blurRad="38100" dist="38100" dir="2700000" algn="tl">
                    <a:srgbClr val="C0C0C0"/>
                  </a:outerShdw>
                </a:effectLst>
                <a:ea typeface="宋体" pitchFamily="2" charset="-122"/>
              </a:rPr>
              <a:t> </a:t>
            </a:r>
            <a:r>
              <a:rPr kumimoji="0" lang="en-US" altLang="zh-CN" sz="2400" dirty="0" err="1">
                <a:solidFill>
                  <a:srgbClr val="993300"/>
                </a:solidFill>
                <a:effectLst>
                  <a:outerShdw blurRad="38100" dist="38100" dir="2700000" algn="tl">
                    <a:srgbClr val="C0C0C0"/>
                  </a:outerShdw>
                </a:effectLst>
                <a:ea typeface="宋体" pitchFamily="2" charset="-122"/>
              </a:rPr>
              <a:t>CADC</a:t>
            </a:r>
            <a:r>
              <a:rPr kumimoji="0" lang="en-US" altLang="zh-CN" sz="2400" dirty="0">
                <a:solidFill>
                  <a:srgbClr val="993300"/>
                </a:solidFill>
                <a:effectLst>
                  <a:outerShdw blurRad="38100" dist="38100" dir="2700000" algn="tl">
                    <a:srgbClr val="C0C0C0"/>
                  </a:outerShdw>
                </a:effectLst>
                <a:ea typeface="宋体" pitchFamily="2" charset="-122"/>
              </a:rPr>
              <a:t> (1970) </a:t>
            </a:r>
            <a:r>
              <a:rPr kumimoji="0" lang="en-US" altLang="zh-CN" sz="2400" dirty="0">
                <a:solidFill>
                  <a:srgbClr val="993300"/>
                </a:solidFill>
                <a:effectLst>
                  <a:outerShdw blurRad="38100" dist="38100" dir="2700000" algn="tl">
                    <a:srgbClr val="C0C0C0"/>
                  </a:outerShdw>
                </a:effectLst>
                <a:ea typeface="宋体" pitchFamily="2" charset="-122"/>
                <a:sym typeface="Wingdings" pitchFamily="2" charset="2"/>
              </a:rPr>
              <a:t> </a:t>
            </a:r>
            <a:r>
              <a:rPr kumimoji="0" lang="en-US" altLang="zh-CN" sz="2400" dirty="0" err="1">
                <a:solidFill>
                  <a:srgbClr val="993300"/>
                </a:solidFill>
                <a:effectLst>
                  <a:outerShdw blurRad="38100" dist="38100" dir="2700000" algn="tl">
                    <a:srgbClr val="C0C0C0"/>
                  </a:outerShdw>
                </a:effectLst>
                <a:ea typeface="宋体" pitchFamily="2" charset="-122"/>
                <a:sym typeface="Wingdings" pitchFamily="2" charset="2"/>
              </a:rPr>
              <a:t>ALU</a:t>
            </a:r>
            <a:endParaRPr kumimoji="0" lang="en-US" altLang="zh-CN" sz="2400" dirty="0">
              <a:solidFill>
                <a:srgbClr val="993300"/>
              </a:solidFill>
              <a:effectLst>
                <a:outerShdw blurRad="38100" dist="38100" dir="2700000" algn="tl">
                  <a:srgbClr val="C0C0C0"/>
                </a:outerShdw>
              </a:effectLst>
              <a:ea typeface="宋体" pitchFamily="2" charset="-122"/>
            </a:endParaRPr>
          </a:p>
          <a:p>
            <a:pPr marL="719455" lvl="3" algn="just">
              <a:buFont typeface="Tw Cen MT" pitchFamily="34" charset="0"/>
              <a:buNone/>
              <a:defRPr/>
            </a:pPr>
            <a:r>
              <a:rPr kumimoji="0" lang="en-US" altLang="zh-CN" sz="2400" dirty="0" err="1">
                <a:effectLst>
                  <a:outerShdw blurRad="38100" dist="38100" dir="2700000" algn="tl">
                    <a:srgbClr val="C0C0C0"/>
                  </a:outerShdw>
                </a:effectLst>
                <a:ea typeface="宋体" pitchFamily="2" charset="-122"/>
              </a:rPr>
              <a:t>F14</a:t>
            </a:r>
            <a:r>
              <a:rPr kumimoji="0" lang="zh-CN" altLang="en-US" sz="2400" dirty="0">
                <a:effectLst>
                  <a:outerShdw blurRad="38100" dist="38100" dir="2700000" algn="tl">
                    <a:srgbClr val="C0C0C0"/>
                  </a:outerShdw>
                </a:effectLst>
                <a:ea typeface="楷体_GB2312" pitchFamily="49" charset="-122"/>
              </a:rPr>
              <a:t>熊猫战斗机主控芯片</a:t>
            </a:r>
          </a:p>
          <a:p>
            <a:pPr marL="719455" lvl="3" algn="just">
              <a:buFont typeface="Tw Cen MT" pitchFamily="34" charset="0"/>
              <a:buNone/>
              <a:defRPr/>
            </a:pPr>
            <a:r>
              <a:rPr kumimoji="0" lang="en-US" altLang="zh-CN" sz="2400" dirty="0">
                <a:effectLst>
                  <a:outerShdw blurRad="38100" dist="38100" dir="2700000" algn="tl">
                    <a:srgbClr val="C0C0C0"/>
                  </a:outerShdw>
                </a:effectLst>
                <a:ea typeface="宋体" pitchFamily="2" charset="-122"/>
              </a:rPr>
              <a:t>Military secrets,  open to public in 1998</a:t>
            </a:r>
          </a:p>
          <a:p>
            <a:pPr>
              <a:lnSpc>
                <a:spcPct val="125000"/>
              </a:lnSpc>
              <a:defRPr/>
            </a:pPr>
            <a:r>
              <a:rPr lang="en-US" altLang="zh-CN" sz="2400" dirty="0">
                <a:ea typeface="楷体_GB2312" pitchFamily="49" charset="-122"/>
              </a:rPr>
              <a:t>Intel 8008 — 8 </a:t>
            </a:r>
            <a:r>
              <a:rPr lang="zh-CN" altLang="en-US" sz="2400" dirty="0">
                <a:ea typeface="楷体_GB2312" pitchFamily="49" charset="-122"/>
              </a:rPr>
              <a:t>位微处理器</a:t>
            </a:r>
          </a:p>
          <a:p>
            <a:pPr>
              <a:lnSpc>
                <a:spcPct val="125000"/>
              </a:lnSpc>
              <a:defRPr/>
            </a:pPr>
            <a:r>
              <a:rPr lang="zh-CN" altLang="en-US" sz="2400" dirty="0">
                <a:ea typeface="楷体_GB2312" pitchFamily="49" charset="-122"/>
              </a:rPr>
              <a:t>没有配套的程序语言，使用机器语言编写指令。</a:t>
            </a:r>
          </a:p>
        </p:txBody>
      </p:sp>
      <p:grpSp>
        <p:nvGrpSpPr>
          <p:cNvPr id="3" name="Group 26"/>
          <p:cNvGrpSpPr/>
          <p:nvPr/>
        </p:nvGrpSpPr>
        <p:grpSpPr bwMode="auto">
          <a:xfrm>
            <a:off x="6624638" y="1628775"/>
            <a:ext cx="2206625" cy="1511300"/>
            <a:chOff x="2528" y="822"/>
            <a:chExt cx="1390" cy="952"/>
          </a:xfrm>
        </p:grpSpPr>
        <p:pic>
          <p:nvPicPr>
            <p:cNvPr id="44038" name="Picture 19" descr="4004"/>
            <p:cNvPicPr>
              <a:picLocks noChangeAspect="1" noChangeArrowheads="1"/>
            </p:cNvPicPr>
            <p:nvPr/>
          </p:nvPicPr>
          <p:blipFill>
            <a:blip r:embed="rId3"/>
            <a:srcRect/>
            <a:stretch>
              <a:fillRect/>
            </a:stretch>
          </p:blipFill>
          <p:spPr bwMode="auto">
            <a:xfrm>
              <a:off x="2569" y="822"/>
              <a:ext cx="1349" cy="952"/>
            </a:xfrm>
            <a:prstGeom prst="rect">
              <a:avLst/>
            </a:prstGeom>
            <a:noFill/>
            <a:ln w="9525">
              <a:noFill/>
              <a:miter lim="800000"/>
              <a:headEnd/>
              <a:tailEnd/>
            </a:ln>
          </p:spPr>
        </p:pic>
        <p:sp>
          <p:nvSpPr>
            <p:cNvPr id="44039" name="Text Box 20"/>
            <p:cNvSpPr txBox="1">
              <a:spLocks noChangeArrowheads="1"/>
            </p:cNvSpPr>
            <p:nvPr/>
          </p:nvSpPr>
          <p:spPr bwMode="auto">
            <a:xfrm rot="2016638">
              <a:off x="2528" y="1497"/>
              <a:ext cx="661" cy="212"/>
            </a:xfrm>
            <a:prstGeom prst="rect">
              <a:avLst/>
            </a:prstGeom>
            <a:noFill/>
            <a:ln w="38100">
              <a:noFill/>
              <a:miter lim="800000"/>
            </a:ln>
          </p:spPr>
          <p:txBody>
            <a:bodyPr wrap="none">
              <a:spAutoFit/>
            </a:bodyPr>
            <a:lstStyle/>
            <a:p>
              <a:pPr eaLnBrk="0" hangingPunct="0"/>
              <a:r>
                <a:rPr lang="en-US" altLang="zh-CN" sz="1600" b="1"/>
                <a:t>Intel 4004</a:t>
              </a:r>
            </a:p>
          </p:txBody>
        </p:sp>
      </p:grpSp>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3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76"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7" name="灯片编号占位符 5"/>
          <p:cNvSpPr>
            <a:spLocks noGrp="1"/>
          </p:cNvSpPr>
          <p:nvPr>
            <p:ph type="sldNum" sz="quarter" idx="12"/>
          </p:nvPr>
        </p:nvSpPr>
        <p:spPr>
          <a:noFill/>
        </p:spPr>
        <p:txBody>
          <a:bodyPr/>
          <a:lstStyle/>
          <a:p>
            <a:fld id="{1F2CE7AA-066D-4800-B4F1-2E0775BCFCC8}" type="slidenum">
              <a:rPr lang="en-US" altLang="zh-CN" smtClean="0">
                <a:ea typeface="宋体" charset="-122"/>
              </a:rPr>
              <a:t>32</a:t>
            </a:fld>
            <a:endParaRPr lang="en-US" altLang="zh-CN" smtClean="0">
              <a:ea typeface="宋体" charset="-122"/>
            </a:endParaRPr>
          </a:p>
        </p:txBody>
      </p:sp>
      <p:sp>
        <p:nvSpPr>
          <p:cNvPr id="45058" name="Rectangle 2"/>
          <p:cNvSpPr>
            <a:spLocks noGrp="1" noChangeArrowheads="1"/>
          </p:cNvSpPr>
          <p:nvPr>
            <p:ph type="title"/>
          </p:nvPr>
        </p:nvSpPr>
        <p:spPr>
          <a:xfrm>
            <a:off x="1206500" y="180975"/>
            <a:ext cx="7485063" cy="593725"/>
          </a:xfrm>
        </p:spPr>
        <p:txBody>
          <a:bodyPr/>
          <a:lstStyle/>
          <a:p>
            <a:pPr algn="ctr" eaLnBrk="1" hangingPunct="1"/>
            <a:r>
              <a:rPr lang="en-US" altLang="en-US" sz="3200" b="1" i="0" smtClean="0">
                <a:solidFill>
                  <a:schemeClr val="tx1"/>
                </a:solidFill>
                <a:ea typeface="楷体_GB2312" pitchFamily="49" charset="-122"/>
              </a:rPr>
              <a:t>CPU的发展史</a:t>
            </a:r>
            <a:r>
              <a:rPr lang="en-US" altLang="zh-CN" sz="3200" b="1" i="0" smtClean="0">
                <a:solidFill>
                  <a:schemeClr val="tx1"/>
                </a:solidFill>
                <a:ea typeface="楷体_GB2312" pitchFamily="49" charset="-122"/>
              </a:rPr>
              <a:t>--</a:t>
            </a:r>
            <a:r>
              <a:rPr lang="zh-CN" altLang="en-US" sz="3200" b="1" i="0" smtClean="0">
                <a:solidFill>
                  <a:schemeClr val="tx1"/>
                </a:solidFill>
                <a:ea typeface="楷体_GB2312" pitchFamily="49" charset="-122"/>
              </a:rPr>
              <a:t>第二代微处理器</a:t>
            </a:r>
          </a:p>
        </p:txBody>
      </p:sp>
      <p:grpSp>
        <p:nvGrpSpPr>
          <p:cNvPr id="2" name="Group 10"/>
          <p:cNvGrpSpPr/>
          <p:nvPr/>
        </p:nvGrpSpPr>
        <p:grpSpPr bwMode="auto">
          <a:xfrm>
            <a:off x="6110288" y="2600325"/>
            <a:ext cx="2332037" cy="2159000"/>
            <a:chOff x="4380" y="2364"/>
            <a:chExt cx="1225" cy="919"/>
          </a:xfrm>
        </p:grpSpPr>
        <p:pic>
          <p:nvPicPr>
            <p:cNvPr id="45061" name="Picture 11" descr="8085"/>
            <p:cNvPicPr>
              <a:picLocks noChangeArrowheads="1"/>
            </p:cNvPicPr>
            <p:nvPr/>
          </p:nvPicPr>
          <p:blipFill>
            <a:blip r:embed="rId2"/>
            <a:srcRect/>
            <a:stretch>
              <a:fillRect/>
            </a:stretch>
          </p:blipFill>
          <p:spPr bwMode="auto">
            <a:xfrm>
              <a:off x="4380" y="2364"/>
              <a:ext cx="1225" cy="919"/>
            </a:xfrm>
            <a:prstGeom prst="rect">
              <a:avLst/>
            </a:prstGeom>
            <a:noFill/>
            <a:ln w="9525">
              <a:noFill/>
              <a:miter lim="800000"/>
              <a:headEnd/>
              <a:tailEnd/>
            </a:ln>
          </p:spPr>
        </p:pic>
        <p:sp>
          <p:nvSpPr>
            <p:cNvPr id="45062" name="Text Box 12"/>
            <p:cNvSpPr txBox="1">
              <a:spLocks noChangeArrowheads="1"/>
            </p:cNvSpPr>
            <p:nvPr/>
          </p:nvSpPr>
          <p:spPr bwMode="auto">
            <a:xfrm rot="983481">
              <a:off x="4493" y="2943"/>
              <a:ext cx="551" cy="143"/>
            </a:xfrm>
            <a:prstGeom prst="rect">
              <a:avLst/>
            </a:prstGeom>
            <a:noFill/>
            <a:ln w="38100">
              <a:noFill/>
              <a:miter lim="800000"/>
            </a:ln>
          </p:spPr>
          <p:txBody>
            <a:bodyPr wrap="none">
              <a:spAutoFit/>
            </a:bodyPr>
            <a:lstStyle/>
            <a:p>
              <a:pPr eaLnBrk="0" hangingPunct="0"/>
              <a:r>
                <a:rPr lang="en-US" altLang="zh-CN" sz="1600" b="1"/>
                <a:t>Intel 8085</a:t>
              </a:r>
            </a:p>
          </p:txBody>
        </p:sp>
      </p:grpSp>
      <p:sp>
        <p:nvSpPr>
          <p:cNvPr id="236557" name="Text Box 13"/>
          <p:cNvSpPr txBox="1">
            <a:spLocks noChangeArrowheads="1"/>
          </p:cNvSpPr>
          <p:nvPr/>
        </p:nvSpPr>
        <p:spPr bwMode="auto">
          <a:xfrm>
            <a:off x="327025" y="1576388"/>
            <a:ext cx="4471988" cy="3871829"/>
          </a:xfrm>
          <a:prstGeom prst="rect">
            <a:avLst/>
          </a:prstGeom>
          <a:noFill/>
          <a:ln w="9525">
            <a:noFill/>
            <a:miter lim="800000"/>
          </a:ln>
        </p:spPr>
        <p:txBody>
          <a:bodyPr>
            <a:spAutoFit/>
          </a:bodyPr>
          <a:lstStyle/>
          <a:p>
            <a:pPr>
              <a:lnSpc>
                <a:spcPct val="140000"/>
              </a:lnSpc>
              <a:spcBef>
                <a:spcPct val="20000"/>
              </a:spcBef>
            </a:pPr>
            <a:r>
              <a:rPr lang="en-US" altLang="zh-CN" sz="2400" dirty="0">
                <a:ea typeface="楷体_GB2312" pitchFamily="49" charset="-122"/>
              </a:rPr>
              <a:t>Intel 8080 — 8 </a:t>
            </a:r>
            <a:r>
              <a:rPr lang="zh-CN" altLang="en-US" sz="2400" dirty="0">
                <a:ea typeface="楷体_GB2312" pitchFamily="49" charset="-122"/>
              </a:rPr>
              <a:t>位微处理器</a:t>
            </a:r>
          </a:p>
          <a:p>
            <a:pPr>
              <a:lnSpc>
                <a:spcPct val="140000"/>
              </a:lnSpc>
              <a:spcBef>
                <a:spcPct val="20000"/>
              </a:spcBef>
            </a:pPr>
            <a:r>
              <a:rPr lang="en-US" altLang="zh-CN" sz="2400" dirty="0">
                <a:ea typeface="楷体_GB2312" pitchFamily="49" charset="-122"/>
              </a:rPr>
              <a:t>Intel 8085 — </a:t>
            </a:r>
            <a:r>
              <a:rPr lang="zh-CN" altLang="en-US" sz="2400" dirty="0">
                <a:ea typeface="楷体_GB2312" pitchFamily="49" charset="-122"/>
              </a:rPr>
              <a:t>高档 </a:t>
            </a:r>
            <a:r>
              <a:rPr lang="en-US" altLang="zh-CN" sz="2400" dirty="0">
                <a:ea typeface="楷体_GB2312" pitchFamily="49" charset="-122"/>
              </a:rPr>
              <a:t>8 </a:t>
            </a:r>
            <a:r>
              <a:rPr lang="zh-CN" altLang="en-US" sz="2400" dirty="0">
                <a:ea typeface="楷体_GB2312" pitchFamily="49" charset="-122"/>
              </a:rPr>
              <a:t>位微处理器</a:t>
            </a:r>
          </a:p>
          <a:p>
            <a:pPr>
              <a:lnSpc>
                <a:spcPct val="140000"/>
              </a:lnSpc>
            </a:pPr>
            <a:r>
              <a:rPr lang="zh-CN" altLang="en-US" sz="2400" dirty="0">
                <a:ea typeface="楷体_GB2312" pitchFamily="49" charset="-122"/>
              </a:rPr>
              <a:t>指令比较</a:t>
            </a:r>
            <a:r>
              <a:rPr lang="zh-CN" altLang="en-US" sz="2400" dirty="0" smtClean="0">
                <a:ea typeface="楷体_GB2312" pitchFamily="49" charset="-122"/>
              </a:rPr>
              <a:t>完善。</a:t>
            </a:r>
            <a:endParaRPr lang="zh-CN" altLang="en-US" sz="2400" dirty="0">
              <a:ea typeface="楷体_GB2312" pitchFamily="49" charset="-122"/>
            </a:endParaRPr>
          </a:p>
          <a:p>
            <a:pPr>
              <a:lnSpc>
                <a:spcPct val="140000"/>
              </a:lnSpc>
            </a:pPr>
            <a:r>
              <a:rPr lang="zh-CN" altLang="en-US" sz="2400" dirty="0">
                <a:ea typeface="楷体_GB2312" pitchFamily="49" charset="-122"/>
              </a:rPr>
              <a:t>有了中断系统与 </a:t>
            </a:r>
            <a:r>
              <a:rPr lang="en-US" altLang="zh-CN" sz="2400" dirty="0">
                <a:ea typeface="楷体_GB2312" pitchFamily="49" charset="-122"/>
              </a:rPr>
              <a:t>DMA </a:t>
            </a:r>
            <a:r>
              <a:rPr lang="zh-CN" altLang="en-US" sz="2400" dirty="0" smtClean="0">
                <a:ea typeface="楷体_GB2312" pitchFamily="49" charset="-122"/>
              </a:rPr>
              <a:t>操作。</a:t>
            </a:r>
            <a:endParaRPr lang="zh-CN" altLang="en-US" sz="2400" dirty="0">
              <a:ea typeface="楷体_GB2312" pitchFamily="49" charset="-122"/>
            </a:endParaRPr>
          </a:p>
          <a:p>
            <a:pPr>
              <a:lnSpc>
                <a:spcPct val="140000"/>
              </a:lnSpc>
            </a:pPr>
            <a:r>
              <a:rPr lang="zh-CN" altLang="en-US" sz="2400" dirty="0">
                <a:ea typeface="楷体_GB2312" pitchFamily="49" charset="-122"/>
              </a:rPr>
              <a:t>采用</a:t>
            </a:r>
            <a:r>
              <a:rPr lang="zh-CN" altLang="en-US" sz="2800" b="1" dirty="0">
                <a:ea typeface="楷体_GB2312" pitchFamily="49" charset="-122"/>
              </a:rPr>
              <a:t>汇编语言</a:t>
            </a:r>
            <a:r>
              <a:rPr lang="zh-CN" altLang="en-US" sz="2400" dirty="0">
                <a:ea typeface="楷体_GB2312" pitchFamily="49" charset="-122"/>
              </a:rPr>
              <a:t>，以及 </a:t>
            </a:r>
            <a:r>
              <a:rPr lang="en-US" altLang="zh-CN" sz="2400" dirty="0">
                <a:ea typeface="楷体_GB2312" pitchFamily="49" charset="-122"/>
              </a:rPr>
              <a:t>BASIC</a:t>
            </a:r>
            <a:r>
              <a:rPr lang="zh-CN" altLang="en-US" sz="2400" dirty="0">
                <a:ea typeface="楷体_GB2312" pitchFamily="49" charset="-122"/>
              </a:rPr>
              <a:t>，</a:t>
            </a:r>
            <a:r>
              <a:rPr lang="en-US" altLang="zh-CN" sz="2400" dirty="0">
                <a:ea typeface="楷体_GB2312" pitchFamily="49" charset="-122"/>
              </a:rPr>
              <a:t>FORTRAN </a:t>
            </a:r>
            <a:r>
              <a:rPr lang="zh-CN" altLang="en-US" sz="2400" dirty="0">
                <a:ea typeface="楷体_GB2312" pitchFamily="49" charset="-122"/>
              </a:rPr>
              <a:t>等</a:t>
            </a:r>
            <a:r>
              <a:rPr lang="zh-CN" altLang="en-US" sz="2400" dirty="0" smtClean="0">
                <a:ea typeface="楷体_GB2312" pitchFamily="49" charset="-122"/>
              </a:rPr>
              <a:t>算法语言。</a:t>
            </a:r>
            <a:endParaRPr lang="zh-CN" altLang="en-US" sz="2400" dirty="0">
              <a:ea typeface="楷体_GB2312" pitchFamily="49" charset="-122"/>
            </a:endParaRPr>
          </a:p>
          <a:p>
            <a:pPr>
              <a:lnSpc>
                <a:spcPct val="140000"/>
              </a:lnSpc>
            </a:pPr>
            <a:r>
              <a:rPr lang="zh-CN" altLang="en-US" sz="2400" dirty="0">
                <a:ea typeface="楷体_GB2312" pitchFamily="49" charset="-122"/>
              </a:rPr>
              <a:t>后期配备初级</a:t>
            </a:r>
            <a:r>
              <a:rPr lang="zh-CN" altLang="en-US" sz="2400" dirty="0" smtClean="0">
                <a:ea typeface="楷体_GB2312" pitchFamily="49" charset="-122"/>
              </a:rPr>
              <a:t>操作系统。</a:t>
            </a:r>
            <a:endParaRPr lang="zh-CN" altLang="en-US" sz="2400" dirty="0">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65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57"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7" name="灯片编号占位符 5"/>
          <p:cNvSpPr>
            <a:spLocks noGrp="1"/>
          </p:cNvSpPr>
          <p:nvPr>
            <p:ph type="sldNum" sz="quarter" idx="12"/>
          </p:nvPr>
        </p:nvSpPr>
        <p:spPr>
          <a:noFill/>
        </p:spPr>
        <p:txBody>
          <a:bodyPr/>
          <a:lstStyle/>
          <a:p>
            <a:fld id="{1F2CE7AA-066D-4800-B4F1-2E0775BCFCC8}" type="slidenum">
              <a:rPr lang="en-US" altLang="zh-CN" smtClean="0">
                <a:ea typeface="宋体" charset="-122"/>
              </a:rPr>
              <a:t>33</a:t>
            </a:fld>
            <a:endParaRPr lang="en-US" altLang="zh-CN" smtClean="0">
              <a:ea typeface="宋体" charset="-122"/>
            </a:endParaRPr>
          </a:p>
        </p:txBody>
      </p:sp>
      <p:sp>
        <p:nvSpPr>
          <p:cNvPr id="45058" name="Rectangle 2"/>
          <p:cNvSpPr>
            <a:spLocks noGrp="1" noChangeArrowheads="1"/>
          </p:cNvSpPr>
          <p:nvPr>
            <p:ph type="title"/>
          </p:nvPr>
        </p:nvSpPr>
        <p:spPr>
          <a:xfrm>
            <a:off x="1206500" y="180975"/>
            <a:ext cx="7485063" cy="593725"/>
          </a:xfrm>
        </p:spPr>
        <p:txBody>
          <a:bodyPr/>
          <a:lstStyle/>
          <a:p>
            <a:pPr algn="ctr" eaLnBrk="1" hangingPunct="1"/>
            <a:r>
              <a:rPr lang="en-US" altLang="en-US" sz="3200" b="1" i="0" smtClean="0">
                <a:solidFill>
                  <a:schemeClr val="tx1"/>
                </a:solidFill>
                <a:ea typeface="楷体_GB2312" pitchFamily="49" charset="-122"/>
              </a:rPr>
              <a:t>CPU的发展史</a:t>
            </a:r>
            <a:r>
              <a:rPr lang="en-US" altLang="zh-CN" sz="3200" b="1" i="0" smtClean="0">
                <a:solidFill>
                  <a:schemeClr val="tx1"/>
                </a:solidFill>
                <a:ea typeface="楷体_GB2312" pitchFamily="49" charset="-122"/>
              </a:rPr>
              <a:t>--</a:t>
            </a:r>
            <a:r>
              <a:rPr lang="zh-CN" altLang="en-US" sz="3200" b="1" i="0" smtClean="0">
                <a:solidFill>
                  <a:schemeClr val="tx1"/>
                </a:solidFill>
                <a:ea typeface="楷体_GB2312" pitchFamily="49" charset="-122"/>
              </a:rPr>
              <a:t>第二代微处理器</a:t>
            </a:r>
          </a:p>
        </p:txBody>
      </p:sp>
      <p:sp>
        <p:nvSpPr>
          <p:cNvPr id="8" name="矩形 7"/>
          <p:cNvSpPr/>
          <p:nvPr/>
        </p:nvSpPr>
        <p:spPr>
          <a:xfrm>
            <a:off x="554659" y="1589451"/>
            <a:ext cx="4254648" cy="4493538"/>
          </a:xfrm>
          <a:prstGeom prst="rect">
            <a:avLst/>
          </a:prstGeom>
        </p:spPr>
        <p:txBody>
          <a:bodyPr wrap="square">
            <a:spAutoFit/>
          </a:bodyPr>
          <a:lstStyle/>
          <a:p>
            <a:pPr indent="504000" algn="just"/>
            <a:r>
              <a:rPr lang="zh-CN" altLang="en-US" sz="2200" dirty="0">
                <a:latin typeface="华文楷体" panose="02010600040101010101" pitchFamily="2" charset="-122"/>
                <a:ea typeface="华文楷体" panose="02010600040101010101" pitchFamily="2" charset="-122"/>
              </a:rPr>
              <a:t>汇编语言（</a:t>
            </a:r>
            <a:r>
              <a:rPr lang="en-US" altLang="zh-CN" sz="2200" dirty="0">
                <a:latin typeface="华文楷体" panose="02010600040101010101" pitchFamily="2" charset="-122"/>
                <a:ea typeface="华文楷体" panose="02010600040101010101" pitchFamily="2" charset="-122"/>
              </a:rPr>
              <a:t>assembly language</a:t>
            </a:r>
            <a:r>
              <a:rPr lang="zh-CN" altLang="en-US" sz="2200" dirty="0">
                <a:latin typeface="华文楷体" panose="02010600040101010101" pitchFamily="2" charset="-122"/>
                <a:ea typeface="华文楷体" panose="02010600040101010101" pitchFamily="2" charset="-122"/>
              </a:rPr>
              <a:t>）是一种汇编语言是一种符号式程序设计语言</a:t>
            </a:r>
            <a:r>
              <a:rPr lang="zh-CN" altLang="en-US" sz="2200" dirty="0" smtClean="0">
                <a:latin typeface="华文楷体" panose="02010600040101010101" pitchFamily="2" charset="-122"/>
                <a:ea typeface="华文楷体" panose="02010600040101010101" pitchFamily="2" charset="-122"/>
              </a:rPr>
              <a:t>。通过用</a:t>
            </a:r>
            <a:r>
              <a:rPr lang="zh-CN" altLang="en-US" sz="2200" dirty="0">
                <a:latin typeface="华文楷体" panose="02010600040101010101" pitchFamily="2" charset="-122"/>
                <a:ea typeface="华文楷体" panose="02010600040101010101" pitchFamily="2" charset="-122"/>
              </a:rPr>
              <a:t>助记符（</a:t>
            </a:r>
            <a:r>
              <a:rPr lang="en-US" altLang="zh-CN" sz="2200" dirty="0">
                <a:latin typeface="华文楷体" panose="02010600040101010101" pitchFamily="2" charset="-122"/>
                <a:ea typeface="华文楷体" panose="02010600040101010101" pitchFamily="2" charset="-122"/>
              </a:rPr>
              <a:t>Mnemonics</a:t>
            </a:r>
            <a:r>
              <a:rPr lang="zh-CN" altLang="en-US" sz="2200" dirty="0">
                <a:latin typeface="华文楷体" panose="02010600040101010101" pitchFamily="2" charset="-122"/>
                <a:ea typeface="华文楷体" panose="02010600040101010101" pitchFamily="2" charset="-122"/>
              </a:rPr>
              <a:t>）代替机器指令的操作码，用地址符号（</a:t>
            </a:r>
            <a:r>
              <a:rPr lang="en-US" altLang="zh-CN" sz="2200" dirty="0">
                <a:latin typeface="华文楷体" panose="02010600040101010101" pitchFamily="2" charset="-122"/>
                <a:ea typeface="华文楷体" panose="02010600040101010101" pitchFamily="2" charset="-122"/>
              </a:rPr>
              <a:t>Symbol</a:t>
            </a:r>
            <a:r>
              <a:rPr lang="zh-CN" altLang="en-US" sz="2200" dirty="0">
                <a:latin typeface="华文楷体" panose="02010600040101010101" pitchFamily="2" charset="-122"/>
                <a:ea typeface="华文楷体" panose="02010600040101010101" pitchFamily="2" charset="-122"/>
              </a:rPr>
              <a:t>）或标号（</a:t>
            </a:r>
            <a:r>
              <a:rPr lang="en-US" altLang="zh-CN" sz="2200" dirty="0">
                <a:latin typeface="华文楷体" panose="02010600040101010101" pitchFamily="2" charset="-122"/>
                <a:ea typeface="华文楷体" panose="02010600040101010101" pitchFamily="2" charset="-122"/>
              </a:rPr>
              <a:t>Label</a:t>
            </a:r>
            <a:r>
              <a:rPr lang="zh-CN" altLang="en-US" sz="2200" dirty="0">
                <a:latin typeface="华文楷体" panose="02010600040101010101" pitchFamily="2" charset="-122"/>
                <a:ea typeface="华文楷体" panose="02010600040101010101" pitchFamily="2" charset="-122"/>
              </a:rPr>
              <a:t>）代替指令或</a:t>
            </a:r>
            <a:r>
              <a:rPr lang="zh-CN" altLang="en-US" sz="2200" dirty="0" smtClean="0">
                <a:latin typeface="华文楷体" panose="02010600040101010101" pitchFamily="2" charset="-122"/>
                <a:ea typeface="华文楷体" panose="02010600040101010101" pitchFamily="2" charset="-122"/>
              </a:rPr>
              <a:t>操作数地址。</a:t>
            </a:r>
            <a:endParaRPr lang="en-US" altLang="zh-CN" sz="2200" dirty="0" smtClean="0">
              <a:latin typeface="华文楷体" panose="02010600040101010101" pitchFamily="2" charset="-122"/>
              <a:ea typeface="华文楷体" panose="02010600040101010101" pitchFamily="2" charset="-122"/>
            </a:endParaRPr>
          </a:p>
          <a:p>
            <a:pPr indent="504000" algn="just"/>
            <a:r>
              <a:rPr lang="zh-CN" altLang="en-US" sz="2200" dirty="0" smtClean="0">
                <a:latin typeface="华文楷体" panose="02010600040101010101" pitchFamily="2" charset="-122"/>
                <a:ea typeface="华文楷体" panose="02010600040101010101" pitchFamily="2" charset="-122"/>
              </a:rPr>
              <a:t>在</a:t>
            </a:r>
            <a:r>
              <a:rPr lang="zh-CN" altLang="en-US" sz="2200" dirty="0">
                <a:latin typeface="华文楷体" panose="02010600040101010101" pitchFamily="2" charset="-122"/>
                <a:ea typeface="华文楷体" panose="02010600040101010101" pitchFamily="2" charset="-122"/>
              </a:rPr>
              <a:t>不同的设备中，汇编语言对应着不同的机器语言指令集，通过汇编过程转换成机器指令。普遍地说，特定的汇编语言和特定的机器语言指令集是一一对应</a:t>
            </a:r>
            <a:r>
              <a:rPr lang="zh-CN" altLang="en-US" sz="2200" dirty="0" smtClean="0">
                <a:latin typeface="华文楷体" panose="02010600040101010101" pitchFamily="2" charset="-122"/>
                <a:ea typeface="华文楷体" panose="02010600040101010101" pitchFamily="2" charset="-122"/>
              </a:rPr>
              <a:t>的，不同</a:t>
            </a:r>
            <a:r>
              <a:rPr lang="zh-CN" altLang="en-US" sz="2200" dirty="0">
                <a:latin typeface="华文楷体" panose="02010600040101010101" pitchFamily="2" charset="-122"/>
                <a:ea typeface="华文楷体" panose="02010600040101010101" pitchFamily="2" charset="-122"/>
              </a:rPr>
              <a:t>平台之间不可直接移植。</a:t>
            </a:r>
          </a:p>
        </p:txBody>
      </p:sp>
      <p:pic>
        <p:nvPicPr>
          <p:cNvPr id="9" name="Picture 2" descr="https://gss2.bdstatic.com/9fo3dSag_xI4khGkpoWK1HF6hhy/baike/w%3D268%3Bg%3D0/sign=d423ba833e87e9504217f46a2803347e/e7cd7b899e510fb36d07c2d7dd33c895d1430c57.jp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5667227" y="1589451"/>
            <a:ext cx="3024336" cy="4536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8578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灯片编号占位符 5"/>
          <p:cNvSpPr>
            <a:spLocks noGrp="1"/>
          </p:cNvSpPr>
          <p:nvPr>
            <p:ph type="sldNum" sz="quarter" idx="12"/>
          </p:nvPr>
        </p:nvSpPr>
        <p:spPr>
          <a:noFill/>
        </p:spPr>
        <p:txBody>
          <a:bodyPr/>
          <a:lstStyle/>
          <a:p>
            <a:fld id="{BA1EC289-B55E-4AAB-B880-798AA3F9C32F}" type="slidenum">
              <a:rPr lang="en-US" altLang="zh-CN" smtClean="0">
                <a:ea typeface="宋体" charset="-122"/>
              </a:rPr>
              <a:t>34</a:t>
            </a:fld>
            <a:endParaRPr lang="en-US" altLang="zh-CN" smtClean="0">
              <a:ea typeface="宋体" charset="-122"/>
            </a:endParaRPr>
          </a:p>
        </p:txBody>
      </p:sp>
      <p:pic>
        <p:nvPicPr>
          <p:cNvPr id="144388" name="Picture 4" descr="8086"/>
          <p:cNvPicPr>
            <a:picLocks noChangeAspect="1" noChangeArrowheads="1"/>
          </p:cNvPicPr>
          <p:nvPr/>
        </p:nvPicPr>
        <p:blipFill>
          <a:blip r:embed="rId2">
            <a:lum bright="24000"/>
          </a:blip>
          <a:srcRect/>
          <a:stretch>
            <a:fillRect/>
          </a:stretch>
        </p:blipFill>
        <p:spPr bwMode="auto">
          <a:xfrm>
            <a:off x="5659438" y="1047750"/>
            <a:ext cx="3030537" cy="1800225"/>
          </a:xfrm>
          <a:prstGeom prst="rect">
            <a:avLst/>
          </a:prstGeom>
          <a:noFill/>
          <a:ln w="9525">
            <a:noFill/>
            <a:miter lim="800000"/>
            <a:headEnd/>
            <a:tailEnd/>
          </a:ln>
        </p:spPr>
      </p:pic>
      <p:pic>
        <p:nvPicPr>
          <p:cNvPr id="144390" name="Picture 6" descr="80286"/>
          <p:cNvPicPr>
            <a:picLocks noChangeAspect="1" noChangeArrowheads="1"/>
          </p:cNvPicPr>
          <p:nvPr/>
        </p:nvPicPr>
        <p:blipFill>
          <a:blip r:embed="rId3">
            <a:lum bright="12000"/>
          </a:blip>
          <a:srcRect/>
          <a:stretch>
            <a:fillRect/>
          </a:stretch>
        </p:blipFill>
        <p:spPr bwMode="auto">
          <a:xfrm>
            <a:off x="6097588" y="3451225"/>
            <a:ext cx="2497137" cy="1800225"/>
          </a:xfrm>
          <a:prstGeom prst="rect">
            <a:avLst/>
          </a:prstGeom>
          <a:noFill/>
          <a:ln w="9525">
            <a:noFill/>
            <a:miter lim="800000"/>
            <a:headEnd/>
            <a:tailEnd/>
          </a:ln>
        </p:spPr>
      </p:pic>
      <p:sp>
        <p:nvSpPr>
          <p:cNvPr id="144391" name="Text Box 7"/>
          <p:cNvSpPr txBox="1">
            <a:spLocks noChangeArrowheads="1"/>
          </p:cNvSpPr>
          <p:nvPr/>
        </p:nvSpPr>
        <p:spPr bwMode="auto">
          <a:xfrm>
            <a:off x="0" y="3586163"/>
            <a:ext cx="8178800" cy="3031599"/>
          </a:xfrm>
          <a:prstGeom prst="rect">
            <a:avLst/>
          </a:prstGeom>
          <a:noFill/>
          <a:ln w="9525">
            <a:noFill/>
            <a:miter lim="800000"/>
          </a:ln>
        </p:spPr>
        <p:txBody>
          <a:bodyPr>
            <a:spAutoFit/>
          </a:bodyPr>
          <a:lstStyle/>
          <a:p>
            <a:pPr>
              <a:lnSpc>
                <a:spcPct val="125000"/>
              </a:lnSpc>
              <a:spcBef>
                <a:spcPct val="20000"/>
              </a:spcBef>
            </a:pPr>
            <a:r>
              <a:rPr lang="en-US" altLang="zh-CN" dirty="0"/>
              <a:t>        </a:t>
            </a:r>
            <a:r>
              <a:rPr lang="en-US" altLang="zh-CN" dirty="0">
                <a:latin typeface="宋体" charset="-122"/>
              </a:rPr>
              <a:t>Intel 80286 — 16 </a:t>
            </a:r>
            <a:r>
              <a:rPr lang="zh-CN" altLang="en-US" dirty="0">
                <a:latin typeface="宋体" charset="-122"/>
              </a:rPr>
              <a:t>位微处理器</a:t>
            </a:r>
          </a:p>
          <a:p>
            <a:pPr>
              <a:lnSpc>
                <a:spcPct val="125000"/>
              </a:lnSpc>
              <a:spcBef>
                <a:spcPct val="20000"/>
              </a:spcBef>
            </a:pPr>
            <a:r>
              <a:rPr lang="zh-CN" altLang="en-US" dirty="0" smtClean="0">
                <a:latin typeface="宋体" charset="-122"/>
              </a:rPr>
              <a:t>    用于 </a:t>
            </a:r>
            <a:r>
              <a:rPr lang="en-US" altLang="zh-CN" dirty="0">
                <a:latin typeface="宋体" charset="-122"/>
              </a:rPr>
              <a:t>IBM – PC / AT</a:t>
            </a:r>
            <a:r>
              <a:rPr lang="zh-CN" altLang="en-US" dirty="0">
                <a:latin typeface="宋体" charset="-122"/>
              </a:rPr>
              <a:t>。内、外数据总线 </a:t>
            </a:r>
            <a:r>
              <a:rPr lang="en-US" altLang="zh-CN" dirty="0">
                <a:latin typeface="宋体" charset="-122"/>
              </a:rPr>
              <a:t>16</a:t>
            </a:r>
          </a:p>
          <a:p>
            <a:pPr>
              <a:lnSpc>
                <a:spcPct val="125000"/>
              </a:lnSpc>
              <a:spcBef>
                <a:spcPct val="20000"/>
              </a:spcBef>
            </a:pPr>
            <a:r>
              <a:rPr lang="zh-CN" altLang="en-US" dirty="0">
                <a:latin typeface="宋体" charset="-122"/>
              </a:rPr>
              <a:t>位，地址总线 </a:t>
            </a:r>
            <a:r>
              <a:rPr lang="en-US" altLang="zh-CN" dirty="0">
                <a:latin typeface="宋体" charset="-122"/>
              </a:rPr>
              <a:t>24 </a:t>
            </a:r>
            <a:r>
              <a:rPr lang="zh-CN" altLang="en-US" dirty="0">
                <a:latin typeface="宋体" charset="-122"/>
              </a:rPr>
              <a:t>位。具有实模式（物理地址）</a:t>
            </a:r>
          </a:p>
          <a:p>
            <a:pPr>
              <a:lnSpc>
                <a:spcPct val="125000"/>
              </a:lnSpc>
              <a:spcBef>
                <a:spcPct val="20000"/>
              </a:spcBef>
            </a:pPr>
            <a:r>
              <a:rPr lang="zh-CN" altLang="en-US" dirty="0">
                <a:latin typeface="宋体" charset="-122"/>
              </a:rPr>
              <a:t>和保护模式（虚拟地址）两种工作模式。</a:t>
            </a:r>
          </a:p>
          <a:p>
            <a:pPr>
              <a:lnSpc>
                <a:spcPct val="125000"/>
              </a:lnSpc>
              <a:spcBef>
                <a:spcPct val="20000"/>
              </a:spcBef>
            </a:pPr>
            <a:r>
              <a:rPr lang="zh-CN" altLang="en-US" dirty="0" smtClean="0">
                <a:latin typeface="宋体" charset="-122"/>
              </a:rPr>
              <a:t>    实</a:t>
            </a:r>
            <a:r>
              <a:rPr lang="zh-CN" altLang="en-US" dirty="0">
                <a:latin typeface="宋体" charset="-122"/>
              </a:rPr>
              <a:t>模式兼容 </a:t>
            </a:r>
            <a:r>
              <a:rPr lang="en-US" altLang="zh-CN" dirty="0">
                <a:latin typeface="宋体" charset="-122"/>
              </a:rPr>
              <a:t>8086 </a:t>
            </a:r>
            <a:r>
              <a:rPr lang="zh-CN" altLang="en-US" dirty="0">
                <a:latin typeface="宋体" charset="-122"/>
              </a:rPr>
              <a:t>全部功能，</a:t>
            </a:r>
            <a:r>
              <a:rPr lang="en-US" altLang="zh-CN" dirty="0">
                <a:latin typeface="宋体" charset="-122"/>
              </a:rPr>
              <a:t>20 </a:t>
            </a:r>
            <a:r>
              <a:rPr lang="zh-CN" altLang="en-US" dirty="0">
                <a:latin typeface="宋体" charset="-122"/>
              </a:rPr>
              <a:t>位地址，寻址空间 </a:t>
            </a:r>
            <a:r>
              <a:rPr lang="en-US" altLang="zh-CN" dirty="0" err="1">
                <a:latin typeface="宋体" charset="-122"/>
              </a:rPr>
              <a:t>1MB</a:t>
            </a:r>
            <a:r>
              <a:rPr lang="zh-CN" altLang="en-US" dirty="0">
                <a:latin typeface="宋体" charset="-122"/>
              </a:rPr>
              <a:t>。保护模式使用 </a:t>
            </a:r>
            <a:r>
              <a:rPr lang="en-US" altLang="zh-CN" dirty="0">
                <a:latin typeface="宋体" charset="-122"/>
              </a:rPr>
              <a:t>24 </a:t>
            </a:r>
            <a:r>
              <a:rPr lang="zh-CN" altLang="en-US" dirty="0">
                <a:latin typeface="宋体" charset="-122"/>
              </a:rPr>
              <a:t>位地址，可将每个任务的 </a:t>
            </a:r>
            <a:r>
              <a:rPr lang="en-US" altLang="zh-CN" dirty="0" err="1">
                <a:latin typeface="宋体" charset="-122"/>
              </a:rPr>
              <a:t>1GB</a:t>
            </a:r>
            <a:r>
              <a:rPr lang="en-US" altLang="zh-CN" dirty="0">
                <a:latin typeface="宋体" charset="-122"/>
              </a:rPr>
              <a:t> </a:t>
            </a:r>
            <a:r>
              <a:rPr lang="zh-CN" altLang="en-US" dirty="0">
                <a:latin typeface="宋体" charset="-122"/>
              </a:rPr>
              <a:t>虚拟地址映射到 </a:t>
            </a:r>
            <a:r>
              <a:rPr lang="en-US" altLang="zh-CN" dirty="0" err="1">
                <a:latin typeface="宋体" charset="-122"/>
              </a:rPr>
              <a:t>16M</a:t>
            </a:r>
            <a:r>
              <a:rPr lang="en-US" altLang="zh-CN" dirty="0">
                <a:latin typeface="宋体" charset="-122"/>
              </a:rPr>
              <a:t> </a:t>
            </a:r>
            <a:r>
              <a:rPr lang="zh-CN" altLang="en-US" dirty="0">
                <a:latin typeface="宋体" charset="-122"/>
              </a:rPr>
              <a:t>物理地址中去，虚拟地址模式可寻址 </a:t>
            </a:r>
            <a:r>
              <a:rPr lang="en-US" altLang="zh-CN" dirty="0" err="1">
                <a:latin typeface="宋体" charset="-122"/>
              </a:rPr>
              <a:t>1GB</a:t>
            </a:r>
            <a:r>
              <a:rPr lang="en-US" altLang="zh-CN" dirty="0">
                <a:latin typeface="宋体" charset="-122"/>
              </a:rPr>
              <a:t> </a:t>
            </a:r>
            <a:r>
              <a:rPr lang="zh-CN" altLang="en-US" dirty="0">
                <a:latin typeface="宋体" charset="-122"/>
              </a:rPr>
              <a:t>虚拟地址空间。</a:t>
            </a:r>
          </a:p>
        </p:txBody>
      </p:sp>
      <p:sp>
        <p:nvSpPr>
          <p:cNvPr id="144392" name="Text Box 8"/>
          <p:cNvSpPr txBox="1">
            <a:spLocks noChangeArrowheads="1"/>
          </p:cNvSpPr>
          <p:nvPr/>
        </p:nvSpPr>
        <p:spPr bwMode="auto">
          <a:xfrm>
            <a:off x="236538" y="1169988"/>
            <a:ext cx="7935912" cy="2357568"/>
          </a:xfrm>
          <a:prstGeom prst="rect">
            <a:avLst/>
          </a:prstGeom>
          <a:noFill/>
          <a:ln w="9525">
            <a:noFill/>
            <a:miter lim="800000"/>
          </a:ln>
        </p:spPr>
        <p:txBody>
          <a:bodyPr>
            <a:spAutoFit/>
          </a:bodyPr>
          <a:lstStyle/>
          <a:p>
            <a:pPr indent="476250">
              <a:lnSpc>
                <a:spcPct val="130000"/>
              </a:lnSpc>
              <a:spcBef>
                <a:spcPct val="20000"/>
              </a:spcBef>
            </a:pPr>
            <a:r>
              <a:rPr lang="en-US" altLang="zh-CN" b="1" dirty="0">
                <a:latin typeface="宋体" charset="-122"/>
              </a:rPr>
              <a:t>Intel 8086 — 16 </a:t>
            </a:r>
            <a:r>
              <a:rPr lang="zh-CN" altLang="en-US" b="1" dirty="0">
                <a:latin typeface="宋体" charset="-122"/>
              </a:rPr>
              <a:t>位微处理器</a:t>
            </a:r>
          </a:p>
          <a:p>
            <a:pPr indent="476250">
              <a:lnSpc>
                <a:spcPct val="130000"/>
              </a:lnSpc>
              <a:spcBef>
                <a:spcPct val="20000"/>
              </a:spcBef>
            </a:pPr>
            <a:r>
              <a:rPr lang="zh-CN" altLang="en-US" b="1" dirty="0">
                <a:latin typeface="宋体" charset="-122"/>
              </a:rPr>
              <a:t>内、外数据总线 </a:t>
            </a:r>
            <a:r>
              <a:rPr lang="en-US" altLang="zh-CN" b="1" dirty="0">
                <a:latin typeface="宋体" charset="-122"/>
              </a:rPr>
              <a:t>16 </a:t>
            </a:r>
            <a:r>
              <a:rPr lang="zh-CN" altLang="en-US" b="1" dirty="0">
                <a:latin typeface="宋体" charset="-122"/>
              </a:rPr>
              <a:t>位，地址总线 </a:t>
            </a:r>
            <a:r>
              <a:rPr lang="en-US" altLang="zh-CN" b="1" dirty="0">
                <a:latin typeface="宋体" charset="-122"/>
              </a:rPr>
              <a:t>20 </a:t>
            </a:r>
            <a:r>
              <a:rPr lang="zh-CN" altLang="en-US" b="1" dirty="0">
                <a:latin typeface="宋体" charset="-122"/>
              </a:rPr>
              <a:t>位</a:t>
            </a:r>
          </a:p>
          <a:p>
            <a:pPr indent="476250">
              <a:lnSpc>
                <a:spcPct val="130000"/>
              </a:lnSpc>
              <a:spcBef>
                <a:spcPct val="20000"/>
              </a:spcBef>
            </a:pPr>
            <a:r>
              <a:rPr lang="en-US" altLang="zh-CN" dirty="0">
                <a:latin typeface="宋体" charset="-122"/>
              </a:rPr>
              <a:t>Intel 8088 — </a:t>
            </a:r>
            <a:r>
              <a:rPr lang="zh-CN" altLang="en-US" dirty="0">
                <a:latin typeface="宋体" charset="-122"/>
              </a:rPr>
              <a:t>准 </a:t>
            </a:r>
            <a:r>
              <a:rPr lang="en-US" altLang="zh-CN" dirty="0">
                <a:latin typeface="宋体" charset="-122"/>
              </a:rPr>
              <a:t>16 </a:t>
            </a:r>
            <a:r>
              <a:rPr lang="zh-CN" altLang="en-US" dirty="0">
                <a:latin typeface="宋体" charset="-122"/>
              </a:rPr>
              <a:t>位微处理器</a:t>
            </a:r>
          </a:p>
          <a:p>
            <a:pPr indent="476250">
              <a:lnSpc>
                <a:spcPct val="130000"/>
              </a:lnSpc>
              <a:spcBef>
                <a:spcPct val="20000"/>
              </a:spcBef>
            </a:pPr>
            <a:r>
              <a:rPr lang="en-US" altLang="zh-CN" dirty="0">
                <a:latin typeface="宋体" charset="-122"/>
              </a:rPr>
              <a:t>8088 </a:t>
            </a:r>
            <a:r>
              <a:rPr lang="zh-CN" altLang="en-US" dirty="0">
                <a:latin typeface="宋体" charset="-122"/>
              </a:rPr>
              <a:t>用于 </a:t>
            </a:r>
            <a:r>
              <a:rPr lang="en-US" altLang="zh-CN" dirty="0">
                <a:latin typeface="宋体" charset="-122"/>
              </a:rPr>
              <a:t>IBM – PC</a:t>
            </a:r>
            <a:r>
              <a:rPr lang="zh-CN" altLang="en-US" dirty="0">
                <a:latin typeface="宋体" charset="-122"/>
              </a:rPr>
              <a:t>。内部数据总线 </a:t>
            </a:r>
            <a:r>
              <a:rPr lang="en-US" altLang="zh-CN" dirty="0">
                <a:latin typeface="宋体" charset="-122"/>
              </a:rPr>
              <a:t>16 </a:t>
            </a:r>
            <a:r>
              <a:rPr lang="zh-CN" altLang="en-US" dirty="0">
                <a:latin typeface="宋体" charset="-122"/>
              </a:rPr>
              <a:t>位，外部数据总线 </a:t>
            </a:r>
            <a:r>
              <a:rPr lang="en-US" altLang="zh-CN" dirty="0">
                <a:latin typeface="宋体" charset="-122"/>
              </a:rPr>
              <a:t>8 </a:t>
            </a:r>
            <a:r>
              <a:rPr lang="zh-CN" altLang="en-US" dirty="0">
                <a:latin typeface="宋体" charset="-122"/>
              </a:rPr>
              <a:t>位，地址总线 </a:t>
            </a:r>
            <a:r>
              <a:rPr lang="en-US" altLang="zh-CN" dirty="0">
                <a:latin typeface="宋体" charset="-122"/>
              </a:rPr>
              <a:t>20 </a:t>
            </a:r>
            <a:r>
              <a:rPr lang="zh-CN" altLang="en-US" dirty="0">
                <a:latin typeface="宋体" charset="-122"/>
              </a:rPr>
              <a:t>位，</a:t>
            </a:r>
            <a:r>
              <a:rPr lang="zh-CN" altLang="en-US" sz="2400" b="1" dirty="0">
                <a:solidFill>
                  <a:srgbClr val="0033CC"/>
                </a:solidFill>
                <a:latin typeface="宋体" charset="-122"/>
              </a:rPr>
              <a:t>寻址空间 </a:t>
            </a:r>
            <a:r>
              <a:rPr lang="en-US" altLang="zh-CN" sz="2400" b="1" dirty="0" err="1">
                <a:solidFill>
                  <a:srgbClr val="0033CC"/>
                </a:solidFill>
                <a:latin typeface="宋体" charset="-122"/>
              </a:rPr>
              <a:t>1MB</a:t>
            </a:r>
            <a:r>
              <a:rPr lang="zh-CN" altLang="en-US" dirty="0">
                <a:latin typeface="宋体" charset="-122"/>
              </a:rPr>
              <a:t>。</a:t>
            </a:r>
          </a:p>
        </p:txBody>
      </p:sp>
      <p:sp>
        <p:nvSpPr>
          <p:cNvPr id="46086" name="Rectangle 11"/>
          <p:cNvSpPr>
            <a:spLocks noGrp="1" noChangeArrowheads="1"/>
          </p:cNvSpPr>
          <p:nvPr>
            <p:ph type="title"/>
          </p:nvPr>
        </p:nvSpPr>
        <p:spPr>
          <a:xfrm>
            <a:off x="1206500" y="180975"/>
            <a:ext cx="7485063" cy="593725"/>
          </a:xfrm>
        </p:spPr>
        <p:txBody>
          <a:bodyPr/>
          <a:lstStyle/>
          <a:p>
            <a:pPr algn="ctr" eaLnBrk="1" hangingPunct="1"/>
            <a:r>
              <a:rPr lang="en-US" altLang="en-US" sz="3200" b="1" i="0" smtClean="0">
                <a:solidFill>
                  <a:schemeClr val="tx1"/>
                </a:solidFill>
                <a:ea typeface="楷体_GB2312" pitchFamily="49" charset="-122"/>
              </a:rPr>
              <a:t>CPU的发展史</a:t>
            </a:r>
            <a:r>
              <a:rPr lang="en-US" altLang="zh-CN" sz="3200" b="1" i="0" smtClean="0">
                <a:solidFill>
                  <a:schemeClr val="tx1"/>
                </a:solidFill>
                <a:ea typeface="楷体_GB2312" pitchFamily="49" charset="-122"/>
              </a:rPr>
              <a:t>--</a:t>
            </a:r>
            <a:r>
              <a:rPr lang="zh-CN" altLang="en-US" sz="3200" b="1" i="0" smtClean="0">
                <a:solidFill>
                  <a:schemeClr val="tx1"/>
                </a:solidFill>
                <a:ea typeface="楷体_GB2312" pitchFamily="49" charset="-122"/>
              </a:rPr>
              <a:t>第三代微处理器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443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43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4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44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91" grpId="0" autoUpdateAnimBg="0"/>
      <p:bldP spid="144392"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灯片编号占位符 5"/>
          <p:cNvSpPr>
            <a:spLocks noGrp="1"/>
          </p:cNvSpPr>
          <p:nvPr>
            <p:ph type="sldNum" sz="quarter" idx="12"/>
          </p:nvPr>
        </p:nvSpPr>
        <p:spPr>
          <a:noFill/>
        </p:spPr>
        <p:txBody>
          <a:bodyPr/>
          <a:lstStyle/>
          <a:p>
            <a:fld id="{1CDAD0F8-7621-43FE-9167-43CFA221C212}" type="slidenum">
              <a:rPr lang="en-US" altLang="zh-CN" smtClean="0">
                <a:ea typeface="宋体" charset="-122"/>
              </a:rPr>
              <a:t>35</a:t>
            </a:fld>
            <a:endParaRPr lang="en-US" altLang="zh-CN" smtClean="0">
              <a:ea typeface="宋体" charset="-122"/>
            </a:endParaRPr>
          </a:p>
        </p:txBody>
      </p:sp>
      <p:pic>
        <p:nvPicPr>
          <p:cNvPr id="145412" name="Picture 4" descr="80386"/>
          <p:cNvPicPr>
            <a:picLocks noChangeAspect="1" noChangeArrowheads="1"/>
          </p:cNvPicPr>
          <p:nvPr/>
        </p:nvPicPr>
        <p:blipFill>
          <a:blip r:embed="rId2">
            <a:lum bright="12000"/>
          </a:blip>
          <a:srcRect/>
          <a:stretch>
            <a:fillRect/>
          </a:stretch>
        </p:blipFill>
        <p:spPr bwMode="auto">
          <a:xfrm>
            <a:off x="6108700" y="996950"/>
            <a:ext cx="2533650" cy="1800225"/>
          </a:xfrm>
          <a:prstGeom prst="rect">
            <a:avLst/>
          </a:prstGeom>
          <a:noFill/>
          <a:ln w="9525">
            <a:noFill/>
            <a:miter lim="800000"/>
            <a:headEnd/>
            <a:tailEnd/>
          </a:ln>
        </p:spPr>
      </p:pic>
      <p:grpSp>
        <p:nvGrpSpPr>
          <p:cNvPr id="2" name="Group 8"/>
          <p:cNvGrpSpPr/>
          <p:nvPr/>
        </p:nvGrpSpPr>
        <p:grpSpPr bwMode="auto">
          <a:xfrm>
            <a:off x="1635125" y="5114925"/>
            <a:ext cx="5851525" cy="1644650"/>
            <a:chOff x="1030" y="3240"/>
            <a:chExt cx="3686" cy="960"/>
          </a:xfrm>
        </p:grpSpPr>
        <p:pic>
          <p:nvPicPr>
            <p:cNvPr id="47111" name="Picture 5" descr="486"/>
            <p:cNvPicPr>
              <a:picLocks noChangeAspect="1" noChangeArrowheads="1"/>
            </p:cNvPicPr>
            <p:nvPr/>
          </p:nvPicPr>
          <p:blipFill>
            <a:blip r:embed="rId3"/>
            <a:srcRect/>
            <a:stretch>
              <a:fillRect/>
            </a:stretch>
          </p:blipFill>
          <p:spPr bwMode="auto">
            <a:xfrm>
              <a:off x="1030" y="3248"/>
              <a:ext cx="961" cy="952"/>
            </a:xfrm>
            <a:prstGeom prst="rect">
              <a:avLst/>
            </a:prstGeom>
            <a:noFill/>
            <a:ln w="9525">
              <a:noFill/>
              <a:miter lim="800000"/>
              <a:headEnd/>
              <a:tailEnd/>
            </a:ln>
          </p:spPr>
        </p:pic>
        <p:pic>
          <p:nvPicPr>
            <p:cNvPr id="47112" name="Picture 6" descr="486 DX2"/>
            <p:cNvPicPr>
              <a:picLocks noChangeAspect="1" noChangeArrowheads="1"/>
            </p:cNvPicPr>
            <p:nvPr/>
          </p:nvPicPr>
          <p:blipFill>
            <a:blip r:embed="rId4"/>
            <a:srcRect/>
            <a:stretch>
              <a:fillRect/>
            </a:stretch>
          </p:blipFill>
          <p:spPr bwMode="auto">
            <a:xfrm>
              <a:off x="2393" y="3240"/>
              <a:ext cx="963" cy="952"/>
            </a:xfrm>
            <a:prstGeom prst="rect">
              <a:avLst/>
            </a:prstGeom>
            <a:noFill/>
            <a:ln w="9525">
              <a:noFill/>
              <a:miter lim="800000"/>
              <a:headEnd/>
              <a:tailEnd/>
            </a:ln>
          </p:spPr>
        </p:pic>
        <p:pic>
          <p:nvPicPr>
            <p:cNvPr id="47113" name="Picture 7" descr="486 DX4"/>
            <p:cNvPicPr>
              <a:picLocks noChangeAspect="1" noChangeArrowheads="1"/>
            </p:cNvPicPr>
            <p:nvPr/>
          </p:nvPicPr>
          <p:blipFill>
            <a:blip r:embed="rId5"/>
            <a:srcRect/>
            <a:stretch>
              <a:fillRect/>
            </a:stretch>
          </p:blipFill>
          <p:spPr bwMode="auto">
            <a:xfrm>
              <a:off x="3783" y="3240"/>
              <a:ext cx="933" cy="952"/>
            </a:xfrm>
            <a:prstGeom prst="rect">
              <a:avLst/>
            </a:prstGeom>
            <a:noFill/>
            <a:ln w="9525">
              <a:noFill/>
              <a:miter lim="800000"/>
              <a:headEnd/>
              <a:tailEnd/>
            </a:ln>
          </p:spPr>
        </p:pic>
      </p:grpSp>
      <p:sp>
        <p:nvSpPr>
          <p:cNvPr id="145417" name="Text Box 9"/>
          <p:cNvSpPr txBox="1">
            <a:spLocks noChangeArrowheads="1"/>
          </p:cNvSpPr>
          <p:nvPr/>
        </p:nvSpPr>
        <p:spPr bwMode="auto">
          <a:xfrm>
            <a:off x="0" y="3429000"/>
            <a:ext cx="8216900" cy="1616075"/>
          </a:xfrm>
          <a:prstGeom prst="rect">
            <a:avLst/>
          </a:prstGeom>
          <a:noFill/>
          <a:ln w="9525">
            <a:noFill/>
            <a:miter lim="800000"/>
          </a:ln>
          <a:effectLst/>
        </p:spPr>
        <p:txBody>
          <a:bodyPr>
            <a:spAutoFit/>
          </a:bodyPr>
          <a:lstStyle/>
          <a:p>
            <a:pPr indent="476250">
              <a:lnSpc>
                <a:spcPct val="125000"/>
              </a:lnSpc>
              <a:spcBef>
                <a:spcPct val="20000"/>
              </a:spcBef>
              <a:defRPr/>
            </a:pPr>
            <a:r>
              <a:rPr lang="en-US" altLang="zh-CN" dirty="0">
                <a:latin typeface="宋体" pitchFamily="2" charset="-122"/>
                <a:ea typeface="宋体" pitchFamily="2" charset="-122"/>
              </a:rPr>
              <a:t>Intel 80486 — 32 </a:t>
            </a:r>
            <a:r>
              <a:rPr lang="zh-CN" altLang="en-US" dirty="0">
                <a:latin typeface="宋体" pitchFamily="2" charset="-122"/>
                <a:ea typeface="宋体" pitchFamily="2" charset="-122"/>
              </a:rPr>
              <a:t>位微处理器</a:t>
            </a:r>
          </a:p>
          <a:p>
            <a:pPr indent="476250">
              <a:lnSpc>
                <a:spcPct val="125000"/>
              </a:lnSpc>
              <a:defRPr/>
            </a:pPr>
            <a:r>
              <a:rPr lang="zh-CN" altLang="en-US" dirty="0">
                <a:effectLst>
                  <a:outerShdw blurRad="38100" dist="38100" dir="2700000" algn="tl">
                    <a:srgbClr val="C0C0C0"/>
                  </a:outerShdw>
                </a:effectLst>
                <a:latin typeface="宋体" pitchFamily="2" charset="-122"/>
                <a:ea typeface="宋体" pitchFamily="2" charset="-122"/>
              </a:rPr>
              <a:t>相当于 </a:t>
            </a:r>
            <a:r>
              <a:rPr lang="en-US" altLang="zh-CN" dirty="0">
                <a:effectLst>
                  <a:outerShdw blurRad="38100" dist="38100" dir="2700000" algn="tl">
                    <a:srgbClr val="C0C0C0"/>
                  </a:outerShdw>
                </a:effectLst>
                <a:latin typeface="宋体" pitchFamily="2" charset="-122"/>
                <a:ea typeface="宋体" pitchFamily="2" charset="-122"/>
              </a:rPr>
              <a:t>80386 + 80387 + </a:t>
            </a:r>
            <a:r>
              <a:rPr lang="en-US" altLang="zh-CN" dirty="0" err="1">
                <a:effectLst>
                  <a:outerShdw blurRad="38100" dist="38100" dir="2700000" algn="tl">
                    <a:srgbClr val="C0C0C0"/>
                  </a:outerShdw>
                </a:effectLst>
                <a:latin typeface="宋体" pitchFamily="2" charset="-122"/>
                <a:ea typeface="宋体" pitchFamily="2" charset="-122"/>
              </a:rPr>
              <a:t>8KB</a:t>
            </a:r>
            <a:r>
              <a:rPr lang="en-US" altLang="zh-CN" dirty="0">
                <a:effectLst>
                  <a:outerShdw blurRad="38100" dist="38100" dir="2700000" algn="tl">
                    <a:srgbClr val="C0C0C0"/>
                  </a:outerShdw>
                </a:effectLst>
                <a:latin typeface="宋体" pitchFamily="2" charset="-122"/>
                <a:ea typeface="宋体" pitchFamily="2" charset="-122"/>
              </a:rPr>
              <a:t> </a:t>
            </a:r>
            <a:r>
              <a:rPr lang="en-US" altLang="zh-CN" dirty="0" err="1">
                <a:effectLst>
                  <a:outerShdw blurRad="38100" dist="38100" dir="2700000" algn="tl">
                    <a:srgbClr val="C0C0C0"/>
                  </a:outerShdw>
                </a:effectLst>
                <a:latin typeface="宋体" pitchFamily="2" charset="-122"/>
                <a:ea typeface="宋体" pitchFamily="2" charset="-122"/>
              </a:rPr>
              <a:t>L1</a:t>
            </a:r>
            <a:r>
              <a:rPr lang="en-US" altLang="zh-CN" dirty="0">
                <a:effectLst>
                  <a:outerShdw blurRad="38100" dist="38100" dir="2700000" algn="tl">
                    <a:srgbClr val="C0C0C0"/>
                  </a:outerShdw>
                </a:effectLst>
                <a:latin typeface="宋体" pitchFamily="2" charset="-122"/>
                <a:ea typeface="宋体" pitchFamily="2" charset="-122"/>
              </a:rPr>
              <a:t> Cache</a:t>
            </a:r>
            <a:r>
              <a:rPr lang="zh-CN" altLang="en-US" dirty="0">
                <a:effectLst>
                  <a:outerShdw blurRad="38100" dist="38100" dir="2700000" algn="tl">
                    <a:srgbClr val="C0C0C0"/>
                  </a:outerShdw>
                </a:effectLst>
                <a:latin typeface="宋体" pitchFamily="2" charset="-122"/>
                <a:ea typeface="宋体" pitchFamily="2" charset="-122"/>
              </a:rPr>
              <a:t>，采用总线突发传送方式。</a:t>
            </a:r>
          </a:p>
          <a:p>
            <a:pPr indent="476250">
              <a:lnSpc>
                <a:spcPct val="125000"/>
              </a:lnSpc>
              <a:defRPr/>
            </a:pPr>
            <a:r>
              <a:rPr lang="en-US" altLang="zh-CN" dirty="0">
                <a:latin typeface="宋体" pitchFamily="2" charset="-122"/>
                <a:ea typeface="宋体" pitchFamily="2" charset="-122"/>
              </a:rPr>
              <a:t>80486 </a:t>
            </a:r>
            <a:r>
              <a:rPr lang="en-US" altLang="zh-CN" dirty="0" err="1">
                <a:latin typeface="宋体" pitchFamily="2" charset="-122"/>
                <a:ea typeface="宋体" pitchFamily="2" charset="-122"/>
              </a:rPr>
              <a:t>DX2</a:t>
            </a:r>
            <a:r>
              <a:rPr lang="en-US" altLang="zh-CN" dirty="0">
                <a:latin typeface="宋体" pitchFamily="2" charset="-122"/>
                <a:ea typeface="宋体" pitchFamily="2" charset="-122"/>
              </a:rPr>
              <a:t> — 32 </a:t>
            </a:r>
            <a:r>
              <a:rPr lang="zh-CN" altLang="en-US" dirty="0">
                <a:latin typeface="宋体" pitchFamily="2" charset="-122"/>
                <a:ea typeface="宋体" pitchFamily="2" charset="-122"/>
              </a:rPr>
              <a:t>位微处理器，采用固定 </a:t>
            </a:r>
            <a:r>
              <a:rPr lang="en-US" altLang="zh-CN" dirty="0">
                <a:latin typeface="宋体" pitchFamily="2" charset="-122"/>
                <a:ea typeface="宋体" pitchFamily="2" charset="-122"/>
              </a:rPr>
              <a:t>2 </a:t>
            </a:r>
            <a:r>
              <a:rPr lang="zh-CN" altLang="en-US" dirty="0">
                <a:latin typeface="宋体" pitchFamily="2" charset="-122"/>
                <a:ea typeface="宋体" pitchFamily="2" charset="-122"/>
              </a:rPr>
              <a:t>倍频 </a:t>
            </a:r>
          </a:p>
          <a:p>
            <a:pPr indent="476250">
              <a:lnSpc>
                <a:spcPct val="125000"/>
              </a:lnSpc>
              <a:defRPr/>
            </a:pPr>
            <a:r>
              <a:rPr lang="en-US" altLang="zh-CN" dirty="0">
                <a:latin typeface="宋体" pitchFamily="2" charset="-122"/>
                <a:ea typeface="宋体" pitchFamily="2" charset="-122"/>
              </a:rPr>
              <a:t>80486 </a:t>
            </a:r>
            <a:r>
              <a:rPr lang="en-US" altLang="zh-CN" dirty="0" err="1">
                <a:latin typeface="宋体" pitchFamily="2" charset="-122"/>
                <a:ea typeface="宋体" pitchFamily="2" charset="-122"/>
              </a:rPr>
              <a:t>DX4</a:t>
            </a:r>
            <a:r>
              <a:rPr lang="en-US" altLang="zh-CN" dirty="0">
                <a:latin typeface="宋体" pitchFamily="2" charset="-122"/>
                <a:ea typeface="宋体" pitchFamily="2" charset="-122"/>
              </a:rPr>
              <a:t> — 32 </a:t>
            </a:r>
            <a:r>
              <a:rPr lang="zh-CN" altLang="en-US" dirty="0">
                <a:latin typeface="宋体" pitchFamily="2" charset="-122"/>
                <a:ea typeface="宋体" pitchFamily="2" charset="-122"/>
              </a:rPr>
              <a:t>位微处理器，采用固定 </a:t>
            </a:r>
            <a:r>
              <a:rPr lang="en-US" altLang="zh-CN" dirty="0">
                <a:latin typeface="宋体" pitchFamily="2" charset="-122"/>
                <a:ea typeface="宋体" pitchFamily="2" charset="-122"/>
              </a:rPr>
              <a:t>3 </a:t>
            </a:r>
            <a:r>
              <a:rPr lang="zh-CN" altLang="en-US" dirty="0">
                <a:latin typeface="宋体" pitchFamily="2" charset="-122"/>
                <a:ea typeface="宋体" pitchFamily="2" charset="-122"/>
              </a:rPr>
              <a:t>倍频</a:t>
            </a:r>
          </a:p>
        </p:txBody>
      </p:sp>
      <p:sp>
        <p:nvSpPr>
          <p:cNvPr id="145418" name="Text Box 10"/>
          <p:cNvSpPr txBox="1">
            <a:spLocks noChangeArrowheads="1"/>
          </p:cNvSpPr>
          <p:nvPr/>
        </p:nvSpPr>
        <p:spPr bwMode="auto">
          <a:xfrm>
            <a:off x="0" y="1039813"/>
            <a:ext cx="6286500" cy="2098675"/>
          </a:xfrm>
          <a:prstGeom prst="rect">
            <a:avLst/>
          </a:prstGeom>
          <a:noFill/>
          <a:ln w="9525">
            <a:noFill/>
            <a:miter lim="800000"/>
          </a:ln>
        </p:spPr>
        <p:txBody>
          <a:bodyPr>
            <a:spAutoFit/>
          </a:bodyPr>
          <a:lstStyle/>
          <a:p>
            <a:pPr indent="476250">
              <a:lnSpc>
                <a:spcPct val="120000"/>
              </a:lnSpc>
              <a:spcBef>
                <a:spcPct val="20000"/>
              </a:spcBef>
            </a:pPr>
            <a:r>
              <a:rPr lang="en-US" altLang="zh-CN">
                <a:latin typeface="宋体" charset="-122"/>
              </a:rPr>
              <a:t>Intel 80386 — 32 </a:t>
            </a:r>
            <a:r>
              <a:rPr lang="zh-CN" altLang="en-US">
                <a:latin typeface="宋体" charset="-122"/>
              </a:rPr>
              <a:t>位微处理器</a:t>
            </a:r>
          </a:p>
          <a:p>
            <a:pPr indent="476250">
              <a:lnSpc>
                <a:spcPct val="120000"/>
              </a:lnSpc>
              <a:spcBef>
                <a:spcPct val="20000"/>
              </a:spcBef>
            </a:pPr>
            <a:r>
              <a:rPr lang="zh-CN" altLang="en-US">
                <a:latin typeface="宋体" charset="-122"/>
              </a:rPr>
              <a:t>数据总线、地址总线均为 </a:t>
            </a:r>
            <a:r>
              <a:rPr lang="en-US" altLang="zh-CN">
                <a:latin typeface="宋体" charset="-122"/>
              </a:rPr>
              <a:t>32 </a:t>
            </a:r>
            <a:r>
              <a:rPr lang="zh-CN" altLang="en-US">
                <a:latin typeface="宋体" charset="-122"/>
              </a:rPr>
              <a:t>位</a:t>
            </a:r>
          </a:p>
          <a:p>
            <a:pPr indent="476250">
              <a:lnSpc>
                <a:spcPct val="120000"/>
              </a:lnSpc>
              <a:spcBef>
                <a:spcPct val="20000"/>
              </a:spcBef>
            </a:pPr>
            <a:r>
              <a:rPr lang="zh-CN" altLang="en-US">
                <a:latin typeface="宋体" charset="-122"/>
              </a:rPr>
              <a:t>实地址模式、虚拟地址保护模式和虚拟 </a:t>
            </a:r>
            <a:r>
              <a:rPr lang="en-US" altLang="zh-CN">
                <a:latin typeface="宋体" charset="-122"/>
              </a:rPr>
              <a:t>8086 </a:t>
            </a:r>
            <a:r>
              <a:rPr lang="zh-CN" altLang="en-US">
                <a:latin typeface="宋体" charset="-122"/>
              </a:rPr>
              <a:t>模式</a:t>
            </a:r>
          </a:p>
          <a:p>
            <a:pPr indent="476250">
              <a:lnSpc>
                <a:spcPct val="120000"/>
              </a:lnSpc>
              <a:spcBef>
                <a:spcPct val="20000"/>
              </a:spcBef>
            </a:pPr>
            <a:r>
              <a:rPr lang="zh-CN" altLang="en-US">
                <a:latin typeface="宋体" charset="-122"/>
              </a:rPr>
              <a:t>虚拟地址保护模式可寻址 </a:t>
            </a:r>
            <a:r>
              <a:rPr lang="en-US" altLang="zh-CN">
                <a:latin typeface="宋体" charset="-122"/>
              </a:rPr>
              <a:t>4GB</a:t>
            </a:r>
            <a:r>
              <a:rPr lang="zh-CN" altLang="en-US">
                <a:latin typeface="宋体" charset="-122"/>
              </a:rPr>
              <a:t>（</a:t>
            </a:r>
            <a:r>
              <a:rPr lang="en-US" altLang="zh-CN">
                <a:latin typeface="宋体" charset="-122"/>
              </a:rPr>
              <a:t>2</a:t>
            </a:r>
            <a:r>
              <a:rPr lang="en-US" altLang="zh-CN" baseline="30000">
                <a:latin typeface="宋体" charset="-122"/>
              </a:rPr>
              <a:t>32</a:t>
            </a:r>
            <a:r>
              <a:rPr lang="zh-CN" altLang="en-US">
                <a:latin typeface="宋体" charset="-122"/>
              </a:rPr>
              <a:t>）物理地址和 </a:t>
            </a:r>
            <a:r>
              <a:rPr lang="en-US" altLang="zh-CN">
                <a:latin typeface="宋体" charset="-122"/>
              </a:rPr>
              <a:t>64TB</a:t>
            </a:r>
            <a:r>
              <a:rPr lang="zh-CN" altLang="en-US">
                <a:latin typeface="宋体" charset="-122"/>
              </a:rPr>
              <a:t>（</a:t>
            </a:r>
            <a:r>
              <a:rPr lang="en-US" altLang="zh-CN">
                <a:latin typeface="宋体" charset="-122"/>
              </a:rPr>
              <a:t>2</a:t>
            </a:r>
            <a:r>
              <a:rPr lang="en-US" altLang="zh-CN" baseline="30000">
                <a:latin typeface="宋体" charset="-122"/>
              </a:rPr>
              <a:t>46</a:t>
            </a:r>
            <a:r>
              <a:rPr lang="zh-CN" altLang="en-US">
                <a:latin typeface="宋体" charset="-122"/>
              </a:rPr>
              <a:t>）虚拟地址空间。</a:t>
            </a:r>
          </a:p>
        </p:txBody>
      </p:sp>
      <p:sp>
        <p:nvSpPr>
          <p:cNvPr id="47110" name="Rectangle 13"/>
          <p:cNvSpPr>
            <a:spLocks noGrp="1" noChangeArrowheads="1"/>
          </p:cNvSpPr>
          <p:nvPr>
            <p:ph type="title"/>
          </p:nvPr>
        </p:nvSpPr>
        <p:spPr>
          <a:xfrm>
            <a:off x="1206500" y="180975"/>
            <a:ext cx="7485063" cy="593725"/>
          </a:xfrm>
        </p:spPr>
        <p:txBody>
          <a:bodyPr/>
          <a:lstStyle/>
          <a:p>
            <a:pPr algn="ctr" eaLnBrk="1" hangingPunct="1"/>
            <a:r>
              <a:rPr lang="en-US" altLang="en-US" sz="3200" b="1" i="0" smtClean="0">
                <a:solidFill>
                  <a:schemeClr val="tx1"/>
                </a:solidFill>
                <a:ea typeface="楷体_GB2312" pitchFamily="49" charset="-122"/>
              </a:rPr>
              <a:t>CPU的发展史</a:t>
            </a:r>
            <a:r>
              <a:rPr lang="en-US" altLang="zh-CN" sz="3200" b="1" i="0" smtClean="0">
                <a:solidFill>
                  <a:schemeClr val="tx1"/>
                </a:solidFill>
                <a:ea typeface="楷体_GB2312" pitchFamily="49" charset="-122"/>
              </a:rPr>
              <a:t>-</a:t>
            </a:r>
            <a:r>
              <a:rPr lang="zh-CN" altLang="en-US" sz="3200" b="1" i="0" smtClean="0">
                <a:solidFill>
                  <a:schemeClr val="tx1"/>
                </a:solidFill>
                <a:ea typeface="楷体_GB2312" pitchFamily="49" charset="-122"/>
              </a:rPr>
              <a:t>第四代微处理器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454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54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54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7" grpId="0" autoUpdateAnimBg="0"/>
      <p:bldP spid="145418"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灯片编号占位符 5"/>
          <p:cNvSpPr>
            <a:spLocks noGrp="1"/>
          </p:cNvSpPr>
          <p:nvPr>
            <p:ph type="sldNum" sz="quarter" idx="12"/>
          </p:nvPr>
        </p:nvSpPr>
        <p:spPr>
          <a:noFill/>
        </p:spPr>
        <p:txBody>
          <a:bodyPr/>
          <a:lstStyle/>
          <a:p>
            <a:fld id="{2ADE637A-75A5-430F-ABAE-BFA29064CA00}" type="slidenum">
              <a:rPr lang="en-US" altLang="zh-CN" smtClean="0">
                <a:ea typeface="宋体" charset="-122"/>
              </a:rPr>
              <a:t>36</a:t>
            </a:fld>
            <a:endParaRPr lang="en-US" altLang="zh-CN" smtClean="0">
              <a:ea typeface="宋体" charset="-122"/>
            </a:endParaRPr>
          </a:p>
        </p:txBody>
      </p:sp>
      <p:pic>
        <p:nvPicPr>
          <p:cNvPr id="146436" name="Picture 4" descr="pentium"/>
          <p:cNvPicPr>
            <a:picLocks noChangeAspect="1" noChangeArrowheads="1"/>
          </p:cNvPicPr>
          <p:nvPr/>
        </p:nvPicPr>
        <p:blipFill>
          <a:blip r:embed="rId2"/>
          <a:srcRect/>
          <a:stretch>
            <a:fillRect/>
          </a:stretch>
        </p:blipFill>
        <p:spPr bwMode="auto">
          <a:xfrm>
            <a:off x="6935788" y="903288"/>
            <a:ext cx="1763712" cy="1800225"/>
          </a:xfrm>
          <a:prstGeom prst="rect">
            <a:avLst/>
          </a:prstGeom>
          <a:noFill/>
          <a:ln w="9525">
            <a:noFill/>
            <a:miter lim="800000"/>
            <a:headEnd/>
            <a:tailEnd/>
          </a:ln>
        </p:spPr>
      </p:pic>
      <p:sp>
        <p:nvSpPr>
          <p:cNvPr id="146437" name="Text Box 5"/>
          <p:cNvSpPr txBox="1">
            <a:spLocks noChangeArrowheads="1"/>
          </p:cNvSpPr>
          <p:nvPr/>
        </p:nvSpPr>
        <p:spPr bwMode="auto">
          <a:xfrm>
            <a:off x="287338" y="3325813"/>
            <a:ext cx="5884862" cy="1860550"/>
          </a:xfrm>
          <a:prstGeom prst="rect">
            <a:avLst/>
          </a:prstGeom>
          <a:noFill/>
          <a:ln w="9525">
            <a:noFill/>
            <a:miter lim="800000"/>
          </a:ln>
        </p:spPr>
        <p:txBody>
          <a:bodyPr>
            <a:spAutoFit/>
          </a:bodyPr>
          <a:lstStyle/>
          <a:p>
            <a:pPr indent="476250">
              <a:lnSpc>
                <a:spcPct val="140000"/>
              </a:lnSpc>
              <a:spcBef>
                <a:spcPct val="20000"/>
              </a:spcBef>
            </a:pPr>
            <a:r>
              <a:rPr lang="en-US" altLang="zh-CN">
                <a:latin typeface="宋体" charset="-122"/>
              </a:rPr>
              <a:t>Pentium MMX</a:t>
            </a:r>
            <a:r>
              <a:rPr lang="zh-CN" altLang="en-US">
                <a:latin typeface="宋体" charset="-122"/>
              </a:rPr>
              <a:t>（多能奔腾） </a:t>
            </a:r>
            <a:r>
              <a:rPr lang="en-US" altLang="zh-CN">
                <a:latin typeface="宋体" charset="-122"/>
              </a:rPr>
              <a:t>— 32 </a:t>
            </a:r>
            <a:r>
              <a:rPr lang="zh-CN" altLang="en-US">
                <a:latin typeface="宋体" charset="-122"/>
              </a:rPr>
              <a:t>位微处理器</a:t>
            </a:r>
          </a:p>
          <a:p>
            <a:pPr indent="476250">
              <a:lnSpc>
                <a:spcPct val="140000"/>
              </a:lnSpc>
              <a:spcBef>
                <a:spcPct val="20000"/>
              </a:spcBef>
            </a:pPr>
            <a:r>
              <a:rPr lang="zh-CN" altLang="en-US">
                <a:latin typeface="宋体" charset="-122"/>
              </a:rPr>
              <a:t>采用多媒体增强指令集技术，在 </a:t>
            </a:r>
            <a:r>
              <a:rPr lang="en-US" altLang="zh-CN">
                <a:latin typeface="宋体" charset="-122"/>
              </a:rPr>
              <a:t>Pentium </a:t>
            </a:r>
            <a:r>
              <a:rPr lang="zh-CN" altLang="en-US">
                <a:latin typeface="宋体" charset="-122"/>
              </a:rPr>
              <a:t>基础上，首次对 </a:t>
            </a:r>
            <a:r>
              <a:rPr lang="en-US" altLang="zh-CN">
                <a:latin typeface="宋体" charset="-122"/>
              </a:rPr>
              <a:t>x86 </a:t>
            </a:r>
            <a:r>
              <a:rPr lang="zh-CN" altLang="en-US">
                <a:latin typeface="宋体" charset="-122"/>
              </a:rPr>
              <a:t>指令系统进行多媒体扩展，新增 </a:t>
            </a:r>
            <a:r>
              <a:rPr lang="en-US" altLang="zh-CN">
                <a:latin typeface="宋体" charset="-122"/>
              </a:rPr>
              <a:t>57 </a:t>
            </a:r>
            <a:r>
              <a:rPr lang="zh-CN" altLang="en-US">
                <a:latin typeface="宋体" charset="-122"/>
              </a:rPr>
              <a:t>条多媒体指令，包括视频、音频和图象处理。</a:t>
            </a:r>
          </a:p>
        </p:txBody>
      </p:sp>
      <p:sp>
        <p:nvSpPr>
          <p:cNvPr id="146439" name="Text Box 7"/>
          <p:cNvSpPr txBox="1">
            <a:spLocks noChangeArrowheads="1"/>
          </p:cNvSpPr>
          <p:nvPr/>
        </p:nvSpPr>
        <p:spPr bwMode="auto">
          <a:xfrm>
            <a:off x="0" y="981075"/>
            <a:ext cx="6253163" cy="2408238"/>
          </a:xfrm>
          <a:prstGeom prst="rect">
            <a:avLst/>
          </a:prstGeom>
          <a:noFill/>
          <a:ln w="9525">
            <a:noFill/>
            <a:miter lim="800000"/>
          </a:ln>
        </p:spPr>
        <p:txBody>
          <a:bodyPr>
            <a:spAutoFit/>
          </a:bodyPr>
          <a:lstStyle/>
          <a:p>
            <a:pPr indent="476250">
              <a:lnSpc>
                <a:spcPct val="140000"/>
              </a:lnSpc>
              <a:spcBef>
                <a:spcPct val="20000"/>
              </a:spcBef>
            </a:pPr>
            <a:r>
              <a:rPr lang="zh-CN" altLang="en-US">
                <a:latin typeface="宋体" charset="-122"/>
              </a:rPr>
              <a:t>第五代微处理器：</a:t>
            </a:r>
          </a:p>
          <a:p>
            <a:pPr indent="476250">
              <a:lnSpc>
                <a:spcPct val="140000"/>
              </a:lnSpc>
              <a:spcBef>
                <a:spcPct val="20000"/>
              </a:spcBef>
            </a:pPr>
            <a:r>
              <a:rPr lang="en-US" altLang="zh-CN">
                <a:latin typeface="宋体" charset="-122"/>
              </a:rPr>
              <a:t>Pentium</a:t>
            </a:r>
            <a:r>
              <a:rPr lang="zh-CN" altLang="en-US">
                <a:latin typeface="宋体" charset="-122"/>
              </a:rPr>
              <a:t>（奔腾）</a:t>
            </a:r>
            <a:r>
              <a:rPr lang="en-US" altLang="zh-CN">
                <a:latin typeface="宋体" charset="-122"/>
              </a:rPr>
              <a:t>— 32 </a:t>
            </a:r>
            <a:r>
              <a:rPr lang="zh-CN" altLang="en-US">
                <a:latin typeface="宋体" charset="-122"/>
              </a:rPr>
              <a:t>位微处理器</a:t>
            </a:r>
          </a:p>
          <a:p>
            <a:pPr indent="476250">
              <a:lnSpc>
                <a:spcPct val="140000"/>
              </a:lnSpc>
              <a:spcBef>
                <a:spcPct val="20000"/>
              </a:spcBef>
            </a:pPr>
            <a:r>
              <a:rPr lang="zh-CN" altLang="en-US">
                <a:latin typeface="宋体" charset="-122"/>
              </a:rPr>
              <a:t>正式引入 “外频” 和 “倍频” 概念。</a:t>
            </a:r>
          </a:p>
          <a:p>
            <a:pPr indent="476250">
              <a:lnSpc>
                <a:spcPct val="140000"/>
              </a:lnSpc>
              <a:spcBef>
                <a:spcPct val="20000"/>
              </a:spcBef>
            </a:pPr>
            <a:r>
              <a:rPr lang="zh-CN" altLang="en-US">
                <a:latin typeface="宋体" charset="-122"/>
              </a:rPr>
              <a:t>系统频率称为 “外频”，</a:t>
            </a:r>
            <a:r>
              <a:rPr lang="en-US" altLang="zh-CN">
                <a:latin typeface="宋体" charset="-122"/>
              </a:rPr>
              <a:t>CPU </a:t>
            </a:r>
            <a:r>
              <a:rPr lang="zh-CN" altLang="en-US">
                <a:latin typeface="宋体" charset="-122"/>
              </a:rPr>
              <a:t>运行频率与外频的倍率称为 “倍频”，</a:t>
            </a:r>
            <a:r>
              <a:rPr lang="en-US" altLang="zh-CN" b="1" u="sng">
                <a:solidFill>
                  <a:srgbClr val="FF3300"/>
                </a:solidFill>
                <a:latin typeface="宋体" charset="-122"/>
              </a:rPr>
              <a:t>CPU </a:t>
            </a:r>
            <a:r>
              <a:rPr lang="zh-CN" altLang="en-US" b="1" u="sng">
                <a:solidFill>
                  <a:srgbClr val="FF3300"/>
                </a:solidFill>
                <a:latin typeface="宋体" charset="-122"/>
              </a:rPr>
              <a:t>工作频率 </a:t>
            </a:r>
            <a:r>
              <a:rPr lang="en-US" altLang="zh-CN" b="1" u="sng">
                <a:solidFill>
                  <a:srgbClr val="FF3300"/>
                </a:solidFill>
                <a:latin typeface="宋体" charset="-122"/>
              </a:rPr>
              <a:t>= </a:t>
            </a:r>
            <a:r>
              <a:rPr lang="zh-CN" altLang="en-US" b="1" u="sng">
                <a:solidFill>
                  <a:srgbClr val="FF3300"/>
                </a:solidFill>
                <a:latin typeface="宋体" charset="-122"/>
              </a:rPr>
              <a:t>外频</a:t>
            </a:r>
            <a:r>
              <a:rPr lang="en-US" altLang="zh-CN" b="1" u="sng">
                <a:solidFill>
                  <a:srgbClr val="FF3300"/>
                </a:solidFill>
                <a:latin typeface="宋体" charset="-122"/>
              </a:rPr>
              <a:t>×</a:t>
            </a:r>
            <a:r>
              <a:rPr lang="zh-CN" altLang="en-US" b="1" u="sng">
                <a:solidFill>
                  <a:srgbClr val="FF3300"/>
                </a:solidFill>
                <a:latin typeface="宋体" charset="-122"/>
              </a:rPr>
              <a:t>倍频</a:t>
            </a:r>
            <a:r>
              <a:rPr lang="zh-CN" altLang="en-US">
                <a:latin typeface="宋体" charset="-122"/>
              </a:rPr>
              <a:t>。</a:t>
            </a:r>
          </a:p>
        </p:txBody>
      </p:sp>
      <p:sp>
        <p:nvSpPr>
          <p:cNvPr id="146440" name="Text Box 8"/>
          <p:cNvSpPr txBox="1">
            <a:spLocks noChangeArrowheads="1"/>
          </p:cNvSpPr>
          <p:nvPr/>
        </p:nvSpPr>
        <p:spPr bwMode="auto">
          <a:xfrm>
            <a:off x="230188" y="5191125"/>
            <a:ext cx="6026150" cy="1433513"/>
          </a:xfrm>
          <a:prstGeom prst="rect">
            <a:avLst/>
          </a:prstGeom>
          <a:noFill/>
          <a:ln w="9525">
            <a:noFill/>
            <a:miter lim="800000"/>
          </a:ln>
        </p:spPr>
        <p:txBody>
          <a:bodyPr>
            <a:spAutoFit/>
          </a:bodyPr>
          <a:lstStyle/>
          <a:p>
            <a:pPr indent="476250">
              <a:lnSpc>
                <a:spcPct val="140000"/>
              </a:lnSpc>
              <a:spcBef>
                <a:spcPct val="20000"/>
              </a:spcBef>
            </a:pPr>
            <a:r>
              <a:rPr lang="en-US" altLang="zh-CN">
                <a:latin typeface="宋体" charset="-122"/>
              </a:rPr>
              <a:t>Pentium Pro</a:t>
            </a:r>
            <a:r>
              <a:rPr lang="zh-CN" altLang="en-US">
                <a:latin typeface="宋体" charset="-122"/>
              </a:rPr>
              <a:t>（高能奔腾） </a:t>
            </a:r>
            <a:r>
              <a:rPr lang="en-US" altLang="zh-CN">
                <a:latin typeface="宋体" charset="-122"/>
              </a:rPr>
              <a:t>— 32 </a:t>
            </a:r>
            <a:r>
              <a:rPr lang="zh-CN" altLang="en-US">
                <a:latin typeface="宋体" charset="-122"/>
              </a:rPr>
              <a:t>位微处理器</a:t>
            </a:r>
          </a:p>
          <a:p>
            <a:pPr indent="476250">
              <a:lnSpc>
                <a:spcPct val="140000"/>
              </a:lnSpc>
              <a:spcBef>
                <a:spcPct val="20000"/>
              </a:spcBef>
            </a:pPr>
            <a:r>
              <a:rPr lang="zh-CN" altLang="en-US">
                <a:latin typeface="宋体" charset="-122"/>
              </a:rPr>
              <a:t>采用双穴封装技术，将 </a:t>
            </a:r>
            <a:r>
              <a:rPr lang="en-US" altLang="zh-CN">
                <a:latin typeface="宋体" charset="-122"/>
              </a:rPr>
              <a:t>256KB L2 Cache </a:t>
            </a:r>
            <a:r>
              <a:rPr lang="zh-CN" altLang="en-US">
                <a:latin typeface="宋体" charset="-122"/>
              </a:rPr>
              <a:t>封装在 </a:t>
            </a:r>
            <a:r>
              <a:rPr lang="en-US" altLang="zh-CN">
                <a:latin typeface="宋体" charset="-122"/>
              </a:rPr>
              <a:t>CPU </a:t>
            </a:r>
            <a:r>
              <a:rPr lang="zh-CN" altLang="en-US">
                <a:latin typeface="宋体" charset="-122"/>
              </a:rPr>
              <a:t>内部，与 </a:t>
            </a:r>
            <a:r>
              <a:rPr lang="en-US" altLang="zh-CN">
                <a:latin typeface="宋体" charset="-122"/>
              </a:rPr>
              <a:t>CPU </a:t>
            </a:r>
            <a:r>
              <a:rPr lang="zh-CN" altLang="en-US">
                <a:latin typeface="宋体" charset="-122"/>
              </a:rPr>
              <a:t>同频。采用双数据总线技术。</a:t>
            </a:r>
          </a:p>
        </p:txBody>
      </p:sp>
      <p:pic>
        <p:nvPicPr>
          <p:cNvPr id="146441" name="Picture 9" descr="MMX"/>
          <p:cNvPicPr>
            <a:picLocks noChangeAspect="1" noChangeArrowheads="1"/>
          </p:cNvPicPr>
          <p:nvPr/>
        </p:nvPicPr>
        <p:blipFill>
          <a:blip r:embed="rId3"/>
          <a:srcRect/>
          <a:stretch>
            <a:fillRect/>
          </a:stretch>
        </p:blipFill>
        <p:spPr bwMode="auto">
          <a:xfrm>
            <a:off x="6946900" y="2778125"/>
            <a:ext cx="1749425" cy="1728788"/>
          </a:xfrm>
          <a:prstGeom prst="rect">
            <a:avLst/>
          </a:prstGeom>
          <a:noFill/>
          <a:ln w="9525">
            <a:noFill/>
            <a:miter lim="800000"/>
            <a:headEnd/>
            <a:tailEnd/>
          </a:ln>
        </p:spPr>
      </p:pic>
      <p:pic>
        <p:nvPicPr>
          <p:cNvPr id="146442" name="Picture 10" descr="pro"/>
          <p:cNvPicPr>
            <a:picLocks noChangeArrowheads="1"/>
          </p:cNvPicPr>
          <p:nvPr/>
        </p:nvPicPr>
        <p:blipFill>
          <a:blip r:embed="rId4"/>
          <a:srcRect/>
          <a:stretch>
            <a:fillRect/>
          </a:stretch>
        </p:blipFill>
        <p:spPr bwMode="auto">
          <a:xfrm>
            <a:off x="6746875" y="4567238"/>
            <a:ext cx="2130425" cy="2105025"/>
          </a:xfrm>
          <a:prstGeom prst="rect">
            <a:avLst/>
          </a:prstGeom>
          <a:noFill/>
          <a:ln w="9525">
            <a:noFill/>
            <a:miter lim="800000"/>
            <a:headEnd/>
            <a:tailEnd/>
          </a:ln>
        </p:spPr>
      </p:pic>
      <p:sp>
        <p:nvSpPr>
          <p:cNvPr id="48136" name="Rectangle 13"/>
          <p:cNvSpPr>
            <a:spLocks noGrp="1" noChangeArrowheads="1"/>
          </p:cNvSpPr>
          <p:nvPr>
            <p:ph type="title"/>
          </p:nvPr>
        </p:nvSpPr>
        <p:spPr>
          <a:xfrm>
            <a:off x="1206500" y="180975"/>
            <a:ext cx="7485063" cy="593725"/>
          </a:xfrm>
        </p:spPr>
        <p:txBody>
          <a:bodyPr/>
          <a:lstStyle/>
          <a:p>
            <a:pPr algn="ctr" eaLnBrk="1" hangingPunct="1"/>
            <a:r>
              <a:rPr lang="en-US" altLang="en-US" sz="3200" b="1" i="0" smtClean="0">
                <a:solidFill>
                  <a:schemeClr val="tx1"/>
                </a:solidFill>
                <a:ea typeface="楷体_GB2312" pitchFamily="49" charset="-122"/>
              </a:rPr>
              <a:t>CPU的发展史</a:t>
            </a:r>
            <a:r>
              <a:rPr lang="en-US" altLang="zh-CN" sz="3200" b="1" i="0" smtClean="0">
                <a:solidFill>
                  <a:schemeClr val="tx1"/>
                </a:solidFill>
                <a:ea typeface="楷体_GB2312" pitchFamily="49" charset="-122"/>
              </a:rPr>
              <a:t>-</a:t>
            </a:r>
            <a:r>
              <a:rPr lang="zh-CN" altLang="en-US" sz="3200" b="1" i="0" smtClean="0">
                <a:solidFill>
                  <a:schemeClr val="tx1"/>
                </a:solidFill>
                <a:ea typeface="楷体_GB2312" pitchFamily="49" charset="-122"/>
              </a:rPr>
              <a:t>第五代微处理器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464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64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64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464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644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464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7" grpId="0" autoUpdateAnimBg="0"/>
      <p:bldP spid="146439" grpId="0" autoUpdateAnimBg="0"/>
      <p:bldP spid="146440"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5"/>
          <p:cNvSpPr>
            <a:spLocks noGrp="1"/>
          </p:cNvSpPr>
          <p:nvPr>
            <p:ph type="sldNum" sz="quarter" idx="12"/>
          </p:nvPr>
        </p:nvSpPr>
        <p:spPr>
          <a:noFill/>
        </p:spPr>
        <p:txBody>
          <a:bodyPr/>
          <a:lstStyle/>
          <a:p>
            <a:fld id="{02E9814A-868F-46A3-BA24-AEACA9CC7F68}" type="slidenum">
              <a:rPr lang="en-US" altLang="zh-CN" smtClean="0">
                <a:ea typeface="宋体" charset="-122"/>
              </a:rPr>
              <a:t>37</a:t>
            </a:fld>
            <a:endParaRPr lang="en-US" altLang="zh-CN" smtClean="0">
              <a:ea typeface="宋体" charset="-122"/>
            </a:endParaRPr>
          </a:p>
        </p:txBody>
      </p:sp>
      <p:sp>
        <p:nvSpPr>
          <p:cNvPr id="147460" name="Text Box 4"/>
          <p:cNvSpPr txBox="1">
            <a:spLocks noChangeArrowheads="1"/>
          </p:cNvSpPr>
          <p:nvPr/>
        </p:nvSpPr>
        <p:spPr bwMode="auto">
          <a:xfrm>
            <a:off x="182563" y="995363"/>
            <a:ext cx="5837237" cy="1676400"/>
          </a:xfrm>
          <a:prstGeom prst="rect">
            <a:avLst/>
          </a:prstGeom>
          <a:noFill/>
          <a:ln w="9525">
            <a:noFill/>
            <a:miter lim="800000"/>
          </a:ln>
        </p:spPr>
        <p:txBody>
          <a:bodyPr>
            <a:spAutoFit/>
          </a:bodyPr>
          <a:lstStyle/>
          <a:p>
            <a:pPr>
              <a:lnSpc>
                <a:spcPct val="125000"/>
              </a:lnSpc>
              <a:spcBef>
                <a:spcPct val="20000"/>
              </a:spcBef>
            </a:pPr>
            <a:r>
              <a:rPr lang="en-US" altLang="zh-CN">
                <a:latin typeface="宋体" charset="-122"/>
              </a:rPr>
              <a:t>Pentium Ⅱ — 32 </a:t>
            </a:r>
            <a:r>
              <a:rPr lang="zh-CN" altLang="en-US">
                <a:latin typeface="宋体" charset="-122"/>
              </a:rPr>
              <a:t>位微处理器</a:t>
            </a:r>
          </a:p>
          <a:p>
            <a:pPr algn="just">
              <a:lnSpc>
                <a:spcPct val="125000"/>
              </a:lnSpc>
              <a:spcBef>
                <a:spcPct val="20000"/>
              </a:spcBef>
            </a:pPr>
            <a:r>
              <a:rPr lang="zh-CN" altLang="en-US">
                <a:latin typeface="宋体" charset="-122"/>
              </a:rPr>
              <a:t>采用双重独立总线 </a:t>
            </a:r>
            <a:r>
              <a:rPr lang="en-US" altLang="zh-CN">
                <a:latin typeface="宋体" charset="-122"/>
              </a:rPr>
              <a:t>DIB </a:t>
            </a:r>
            <a:r>
              <a:rPr lang="zh-CN" altLang="en-US">
                <a:latin typeface="宋体" charset="-122"/>
              </a:rPr>
              <a:t>技术、</a:t>
            </a:r>
            <a:r>
              <a:rPr lang="en-US" altLang="zh-CN">
                <a:latin typeface="宋体" charset="-122"/>
              </a:rPr>
              <a:t>Slot </a:t>
            </a:r>
            <a:r>
              <a:rPr lang="zh-CN" altLang="en-US">
                <a:latin typeface="宋体" charset="-122"/>
              </a:rPr>
              <a:t>架构，将 </a:t>
            </a:r>
            <a:r>
              <a:rPr lang="en-US" altLang="zh-CN">
                <a:latin typeface="宋体" charset="-122"/>
              </a:rPr>
              <a:t>512KB L2 Cache </a:t>
            </a:r>
            <a:r>
              <a:rPr lang="zh-CN" altLang="en-US">
                <a:latin typeface="宋体" charset="-122"/>
              </a:rPr>
              <a:t>与 </a:t>
            </a:r>
            <a:r>
              <a:rPr lang="en-US" altLang="zh-CN">
                <a:latin typeface="宋体" charset="-122"/>
              </a:rPr>
              <a:t>CPU </a:t>
            </a:r>
            <a:r>
              <a:rPr lang="zh-CN" altLang="en-US">
                <a:latin typeface="宋体" charset="-122"/>
              </a:rPr>
              <a:t>封装在单边接触卡盒</a:t>
            </a:r>
            <a:r>
              <a:rPr lang="en-US" altLang="zh-CN">
                <a:latin typeface="宋体" charset="-122"/>
              </a:rPr>
              <a:t>SECC </a:t>
            </a:r>
            <a:r>
              <a:rPr lang="zh-CN" altLang="en-US">
                <a:latin typeface="宋体" charset="-122"/>
              </a:rPr>
              <a:t>中， </a:t>
            </a:r>
            <a:r>
              <a:rPr lang="en-US" altLang="zh-CN">
                <a:latin typeface="宋体" charset="-122"/>
              </a:rPr>
              <a:t>L2 Cache </a:t>
            </a:r>
            <a:r>
              <a:rPr lang="zh-CN" altLang="en-US">
                <a:latin typeface="宋体" charset="-122"/>
              </a:rPr>
              <a:t>运行频率为 </a:t>
            </a:r>
            <a:r>
              <a:rPr lang="en-US" altLang="zh-CN">
                <a:latin typeface="宋体" charset="-122"/>
              </a:rPr>
              <a:t>1</a:t>
            </a:r>
            <a:r>
              <a:rPr lang="en-US" altLang="zh-CN" sz="1000">
                <a:latin typeface="宋体" charset="-122"/>
              </a:rPr>
              <a:t> </a:t>
            </a:r>
            <a:r>
              <a:rPr lang="en-US" altLang="zh-CN">
                <a:latin typeface="宋体" charset="-122"/>
              </a:rPr>
              <a:t>/</a:t>
            </a:r>
            <a:r>
              <a:rPr lang="en-US" altLang="zh-CN" sz="1000">
                <a:latin typeface="宋体" charset="-122"/>
              </a:rPr>
              <a:t> </a:t>
            </a:r>
            <a:r>
              <a:rPr lang="en-US" altLang="zh-CN">
                <a:latin typeface="宋体" charset="-122"/>
              </a:rPr>
              <a:t>2 CPU </a:t>
            </a:r>
            <a:r>
              <a:rPr lang="zh-CN" altLang="en-US">
                <a:latin typeface="宋体" charset="-122"/>
              </a:rPr>
              <a:t>频率。</a:t>
            </a:r>
          </a:p>
        </p:txBody>
      </p:sp>
      <p:sp>
        <p:nvSpPr>
          <p:cNvPr id="147462" name="Text Box 6"/>
          <p:cNvSpPr txBox="1">
            <a:spLocks noChangeArrowheads="1"/>
          </p:cNvSpPr>
          <p:nvPr/>
        </p:nvSpPr>
        <p:spPr bwMode="auto">
          <a:xfrm>
            <a:off x="295275" y="2814638"/>
            <a:ext cx="5659438" cy="2117725"/>
          </a:xfrm>
          <a:prstGeom prst="rect">
            <a:avLst/>
          </a:prstGeom>
          <a:noFill/>
          <a:ln w="9525">
            <a:noFill/>
            <a:miter lim="800000"/>
          </a:ln>
        </p:spPr>
        <p:txBody>
          <a:bodyPr>
            <a:spAutoFit/>
          </a:bodyPr>
          <a:lstStyle/>
          <a:p>
            <a:pPr algn="just">
              <a:lnSpc>
                <a:spcPct val="125000"/>
              </a:lnSpc>
              <a:spcBef>
                <a:spcPct val="20000"/>
              </a:spcBef>
            </a:pPr>
            <a:r>
              <a:rPr lang="en-US" altLang="zh-CN">
                <a:latin typeface="宋体" charset="-122"/>
              </a:rPr>
              <a:t>Pentium Ⅲ — 32 </a:t>
            </a:r>
            <a:r>
              <a:rPr lang="zh-CN" altLang="en-US">
                <a:latin typeface="宋体" charset="-122"/>
              </a:rPr>
              <a:t>位微处理器</a:t>
            </a:r>
          </a:p>
          <a:p>
            <a:pPr algn="just">
              <a:lnSpc>
                <a:spcPct val="125000"/>
              </a:lnSpc>
              <a:spcBef>
                <a:spcPct val="20000"/>
              </a:spcBef>
            </a:pPr>
            <a:r>
              <a:rPr lang="zh-CN" altLang="en-US">
                <a:latin typeface="宋体" charset="-122"/>
              </a:rPr>
              <a:t>采用 </a:t>
            </a:r>
            <a:r>
              <a:rPr lang="en-US" altLang="zh-CN">
                <a:latin typeface="宋体" charset="-122"/>
              </a:rPr>
              <a:t>SIMD </a:t>
            </a:r>
            <a:r>
              <a:rPr lang="zh-CN" altLang="en-US">
                <a:latin typeface="宋体" charset="-122"/>
              </a:rPr>
              <a:t>扩展指令集 </a:t>
            </a:r>
            <a:r>
              <a:rPr lang="en-US" altLang="zh-CN">
                <a:latin typeface="宋体" charset="-122"/>
              </a:rPr>
              <a:t>SSE</a:t>
            </a:r>
            <a:r>
              <a:rPr lang="zh-CN" altLang="en-US">
                <a:latin typeface="宋体" charset="-122"/>
              </a:rPr>
              <a:t>，改善了 </a:t>
            </a:r>
            <a:r>
              <a:rPr lang="en-US" altLang="zh-CN">
                <a:latin typeface="宋体" charset="-122"/>
              </a:rPr>
              <a:t>3D </a:t>
            </a:r>
            <a:r>
              <a:rPr lang="zh-CN" altLang="en-US">
                <a:latin typeface="宋体" charset="-122"/>
              </a:rPr>
              <a:t>图形、</a:t>
            </a:r>
            <a:r>
              <a:rPr lang="en-US" altLang="zh-CN">
                <a:latin typeface="宋体" charset="-122"/>
              </a:rPr>
              <a:t>3D </a:t>
            </a:r>
            <a:r>
              <a:rPr lang="zh-CN" altLang="en-US">
                <a:latin typeface="宋体" charset="-122"/>
              </a:rPr>
              <a:t>音效及语音识别功能。</a:t>
            </a:r>
          </a:p>
          <a:p>
            <a:pPr algn="just">
              <a:lnSpc>
                <a:spcPct val="125000"/>
              </a:lnSpc>
              <a:spcBef>
                <a:spcPct val="20000"/>
              </a:spcBef>
            </a:pPr>
            <a:r>
              <a:rPr lang="en-US" altLang="zh-CN">
                <a:latin typeface="宋体" charset="-122"/>
              </a:rPr>
              <a:t>SIMD — </a:t>
            </a:r>
            <a:r>
              <a:rPr lang="zh-CN" altLang="en-US">
                <a:latin typeface="宋体" charset="-122"/>
              </a:rPr>
              <a:t>单指令多数据技术，一条指令可以处理多个数据。</a:t>
            </a:r>
          </a:p>
        </p:txBody>
      </p:sp>
      <p:sp>
        <p:nvSpPr>
          <p:cNvPr id="147463" name="Text Box 7"/>
          <p:cNvSpPr txBox="1">
            <a:spLocks noChangeArrowheads="1"/>
          </p:cNvSpPr>
          <p:nvPr/>
        </p:nvSpPr>
        <p:spPr bwMode="auto">
          <a:xfrm>
            <a:off x="322263" y="4992688"/>
            <a:ext cx="5768975" cy="1676400"/>
          </a:xfrm>
          <a:prstGeom prst="rect">
            <a:avLst/>
          </a:prstGeom>
          <a:noFill/>
          <a:ln w="9525">
            <a:noFill/>
            <a:miter lim="800000"/>
          </a:ln>
        </p:spPr>
        <p:txBody>
          <a:bodyPr>
            <a:spAutoFit/>
          </a:bodyPr>
          <a:lstStyle/>
          <a:p>
            <a:pPr algn="just">
              <a:lnSpc>
                <a:spcPct val="125000"/>
              </a:lnSpc>
              <a:spcBef>
                <a:spcPct val="20000"/>
              </a:spcBef>
            </a:pPr>
            <a:r>
              <a:rPr lang="en-US" altLang="zh-CN">
                <a:latin typeface="宋体" charset="-122"/>
              </a:rPr>
              <a:t>Pentium 4 — 32 </a:t>
            </a:r>
            <a:r>
              <a:rPr lang="zh-CN" altLang="en-US">
                <a:latin typeface="宋体" charset="-122"/>
              </a:rPr>
              <a:t>位微处理器</a:t>
            </a:r>
          </a:p>
          <a:p>
            <a:pPr algn="just">
              <a:lnSpc>
                <a:spcPct val="125000"/>
              </a:lnSpc>
              <a:spcBef>
                <a:spcPct val="20000"/>
              </a:spcBef>
            </a:pPr>
            <a:r>
              <a:rPr lang="zh-CN" altLang="en-US">
                <a:latin typeface="宋体" charset="-122"/>
              </a:rPr>
              <a:t>采用网际爆发（</a:t>
            </a:r>
            <a:r>
              <a:rPr lang="en-US" altLang="zh-CN">
                <a:latin typeface="宋体" charset="-122"/>
              </a:rPr>
              <a:t>Net Burst</a:t>
            </a:r>
            <a:r>
              <a:rPr lang="zh-CN" altLang="en-US">
                <a:latin typeface="宋体" charset="-122"/>
              </a:rPr>
              <a:t>）体系结构，新增 </a:t>
            </a:r>
            <a:r>
              <a:rPr lang="en-US" altLang="zh-CN">
                <a:latin typeface="宋体" charset="-122"/>
              </a:rPr>
              <a:t>SSE 2</a:t>
            </a:r>
            <a:r>
              <a:rPr lang="zh-CN" altLang="en-US">
                <a:latin typeface="宋体" charset="-122"/>
              </a:rPr>
              <a:t>、</a:t>
            </a:r>
            <a:r>
              <a:rPr lang="en-US" altLang="zh-CN">
                <a:latin typeface="宋体" charset="-122"/>
              </a:rPr>
              <a:t>SSE 3 </a:t>
            </a:r>
            <a:r>
              <a:rPr lang="zh-CN" altLang="en-US">
                <a:latin typeface="宋体" charset="-122"/>
              </a:rPr>
              <a:t>指令集。采用四重数据速率 </a:t>
            </a:r>
            <a:r>
              <a:rPr lang="en-US" altLang="zh-CN">
                <a:latin typeface="宋体" charset="-122"/>
              </a:rPr>
              <a:t>QDR</a:t>
            </a:r>
            <a:r>
              <a:rPr lang="zh-CN" altLang="en-US">
                <a:latin typeface="宋体" charset="-122"/>
              </a:rPr>
              <a:t>、快速执行引擎 </a:t>
            </a:r>
            <a:r>
              <a:rPr lang="en-US" altLang="zh-CN">
                <a:latin typeface="宋体" charset="-122"/>
              </a:rPr>
              <a:t>REE</a:t>
            </a:r>
            <a:r>
              <a:rPr lang="zh-CN" altLang="en-US">
                <a:latin typeface="宋体" charset="-122"/>
              </a:rPr>
              <a:t>，提高数据传送和运行速度。</a:t>
            </a:r>
          </a:p>
        </p:txBody>
      </p:sp>
      <p:pic>
        <p:nvPicPr>
          <p:cNvPr id="147465" name="Picture 9" descr="p3"/>
          <p:cNvPicPr>
            <a:picLocks noChangeArrowheads="1"/>
          </p:cNvPicPr>
          <p:nvPr/>
        </p:nvPicPr>
        <p:blipFill>
          <a:blip r:embed="rId2">
            <a:lum bright="6000"/>
          </a:blip>
          <a:srcRect/>
          <a:stretch>
            <a:fillRect/>
          </a:stretch>
        </p:blipFill>
        <p:spPr bwMode="auto">
          <a:xfrm>
            <a:off x="6386513" y="2720975"/>
            <a:ext cx="2393950" cy="1608138"/>
          </a:xfrm>
          <a:prstGeom prst="rect">
            <a:avLst/>
          </a:prstGeom>
          <a:noFill/>
          <a:ln w="9525">
            <a:noFill/>
            <a:miter lim="800000"/>
            <a:headEnd/>
            <a:tailEnd/>
          </a:ln>
        </p:spPr>
      </p:pic>
      <p:pic>
        <p:nvPicPr>
          <p:cNvPr id="147466" name="Picture 10" descr="p2"/>
          <p:cNvPicPr>
            <a:picLocks noChangeArrowheads="1"/>
          </p:cNvPicPr>
          <p:nvPr/>
        </p:nvPicPr>
        <p:blipFill>
          <a:blip r:embed="rId3">
            <a:lum bright="18000"/>
          </a:blip>
          <a:srcRect/>
          <a:stretch>
            <a:fillRect/>
          </a:stretch>
        </p:blipFill>
        <p:spPr bwMode="auto">
          <a:xfrm>
            <a:off x="6416675" y="1022350"/>
            <a:ext cx="2332038" cy="1616075"/>
          </a:xfrm>
          <a:prstGeom prst="rect">
            <a:avLst/>
          </a:prstGeom>
          <a:noFill/>
          <a:ln w="9525">
            <a:noFill/>
            <a:miter lim="800000"/>
            <a:headEnd/>
            <a:tailEnd/>
          </a:ln>
        </p:spPr>
      </p:pic>
      <p:pic>
        <p:nvPicPr>
          <p:cNvPr id="147467" name="Picture 11" descr="P4 P"/>
          <p:cNvPicPr>
            <a:picLocks noChangeArrowheads="1"/>
          </p:cNvPicPr>
          <p:nvPr/>
        </p:nvPicPr>
        <p:blipFill>
          <a:blip r:embed="rId4">
            <a:lum bright="6000"/>
          </a:blip>
          <a:srcRect/>
          <a:stretch>
            <a:fillRect/>
          </a:stretch>
        </p:blipFill>
        <p:spPr bwMode="auto">
          <a:xfrm>
            <a:off x="6599238" y="4413250"/>
            <a:ext cx="2166937" cy="2324100"/>
          </a:xfrm>
          <a:prstGeom prst="rect">
            <a:avLst/>
          </a:prstGeom>
          <a:noFill/>
          <a:ln w="9525">
            <a:noFill/>
            <a:miter lim="800000"/>
            <a:headEnd/>
            <a:tailEnd/>
          </a:ln>
        </p:spPr>
      </p:pic>
      <p:sp>
        <p:nvSpPr>
          <p:cNvPr id="49160" name="Rectangle 14"/>
          <p:cNvSpPr>
            <a:spLocks noGrp="1" noChangeArrowheads="1"/>
          </p:cNvSpPr>
          <p:nvPr>
            <p:ph type="title"/>
          </p:nvPr>
        </p:nvSpPr>
        <p:spPr>
          <a:xfrm>
            <a:off x="1206500" y="180975"/>
            <a:ext cx="7485063" cy="593725"/>
          </a:xfrm>
        </p:spPr>
        <p:txBody>
          <a:bodyPr/>
          <a:lstStyle/>
          <a:p>
            <a:pPr algn="ctr" eaLnBrk="1" hangingPunct="1"/>
            <a:r>
              <a:rPr lang="en-US" altLang="en-US" sz="3200" b="1" i="0" smtClean="0">
                <a:solidFill>
                  <a:schemeClr val="tx1"/>
                </a:solidFill>
                <a:ea typeface="楷体_GB2312" pitchFamily="49" charset="-122"/>
              </a:rPr>
              <a:t>CPU的发展史</a:t>
            </a:r>
            <a:r>
              <a:rPr lang="en-US" altLang="zh-CN" sz="3200" b="1" i="0" smtClean="0">
                <a:solidFill>
                  <a:schemeClr val="tx1"/>
                </a:solidFill>
                <a:ea typeface="楷体_GB2312" pitchFamily="49" charset="-122"/>
              </a:rPr>
              <a:t>-</a:t>
            </a:r>
            <a:r>
              <a:rPr lang="zh-CN" altLang="en-US" sz="3200" b="1" i="0" smtClean="0">
                <a:solidFill>
                  <a:schemeClr val="tx1"/>
                </a:solidFill>
                <a:ea typeface="楷体_GB2312" pitchFamily="49" charset="-122"/>
              </a:rPr>
              <a:t>第六代微处理器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47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474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74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474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474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147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60" grpId="0" autoUpdateAnimBg="0"/>
      <p:bldP spid="147462" grpId="0" autoUpdateAnimBg="0"/>
      <p:bldP spid="147463"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灯片编号占位符 5"/>
          <p:cNvSpPr>
            <a:spLocks noGrp="1"/>
          </p:cNvSpPr>
          <p:nvPr>
            <p:ph type="sldNum" sz="quarter" idx="12"/>
          </p:nvPr>
        </p:nvSpPr>
        <p:spPr>
          <a:noFill/>
        </p:spPr>
        <p:txBody>
          <a:bodyPr/>
          <a:lstStyle/>
          <a:p>
            <a:fld id="{9A22F34F-F9E0-4D91-8111-431AA198C24F}" type="slidenum">
              <a:rPr lang="en-US" altLang="zh-CN" smtClean="0">
                <a:ea typeface="宋体" charset="-122"/>
              </a:rPr>
              <a:t>38</a:t>
            </a:fld>
            <a:endParaRPr lang="en-US" altLang="zh-CN" smtClean="0">
              <a:ea typeface="宋体" charset="-122"/>
            </a:endParaRPr>
          </a:p>
        </p:txBody>
      </p:sp>
      <p:sp>
        <p:nvSpPr>
          <p:cNvPr id="148484" name="Text Box 4"/>
          <p:cNvSpPr txBox="1">
            <a:spLocks noChangeArrowheads="1"/>
          </p:cNvSpPr>
          <p:nvPr/>
        </p:nvSpPr>
        <p:spPr bwMode="auto">
          <a:xfrm>
            <a:off x="719138" y="955675"/>
            <a:ext cx="7997825" cy="1524000"/>
          </a:xfrm>
          <a:prstGeom prst="rect">
            <a:avLst/>
          </a:prstGeom>
          <a:noFill/>
          <a:ln w="9525">
            <a:noFill/>
            <a:miter lim="800000"/>
          </a:ln>
        </p:spPr>
        <p:txBody>
          <a:bodyPr>
            <a:spAutoFit/>
          </a:bodyPr>
          <a:lstStyle/>
          <a:p>
            <a:pPr indent="476250">
              <a:lnSpc>
                <a:spcPct val="150000"/>
              </a:lnSpc>
              <a:spcBef>
                <a:spcPct val="20000"/>
              </a:spcBef>
            </a:pPr>
            <a:r>
              <a:rPr lang="en-US" altLang="zh-CN" dirty="0">
                <a:ea typeface="楷体_GB2312" pitchFamily="49" charset="-122"/>
              </a:rPr>
              <a:t>Intel Itanium</a:t>
            </a:r>
            <a:r>
              <a:rPr lang="zh-CN" altLang="en-US" dirty="0">
                <a:ea typeface="楷体_GB2312" pitchFamily="49" charset="-122"/>
              </a:rPr>
              <a:t>（安腾 ）</a:t>
            </a:r>
            <a:r>
              <a:rPr lang="en-US" altLang="zh-CN" dirty="0">
                <a:ea typeface="楷体_GB2312" pitchFamily="49" charset="-122"/>
              </a:rPr>
              <a:t>— 64 </a:t>
            </a:r>
            <a:r>
              <a:rPr lang="zh-CN" altLang="en-US" dirty="0">
                <a:ea typeface="楷体_GB2312" pitchFamily="49" charset="-122"/>
              </a:rPr>
              <a:t>位微处理器</a:t>
            </a:r>
          </a:p>
          <a:p>
            <a:pPr indent="476250" algn="just">
              <a:lnSpc>
                <a:spcPct val="150000"/>
              </a:lnSpc>
              <a:spcBef>
                <a:spcPct val="20000"/>
              </a:spcBef>
            </a:pPr>
            <a:r>
              <a:rPr lang="zh-CN" altLang="en-US" dirty="0">
                <a:ea typeface="楷体_GB2312" pitchFamily="49" charset="-122"/>
              </a:rPr>
              <a:t>采用 </a:t>
            </a:r>
            <a:r>
              <a:rPr lang="en-US" altLang="zh-CN" dirty="0">
                <a:ea typeface="楷体_GB2312" pitchFamily="49" charset="-122"/>
              </a:rPr>
              <a:t>IA </a:t>
            </a:r>
            <a:r>
              <a:rPr lang="en-US" altLang="zh-CN" dirty="0">
                <a:latin typeface="宋体" charset="-122"/>
              </a:rPr>
              <a:t>-</a:t>
            </a:r>
            <a:r>
              <a:rPr lang="en-US" altLang="zh-CN" dirty="0">
                <a:ea typeface="楷体_GB2312" pitchFamily="49" charset="-122"/>
              </a:rPr>
              <a:t> 64 </a:t>
            </a:r>
            <a:r>
              <a:rPr lang="zh-CN" altLang="en-US" dirty="0">
                <a:ea typeface="楷体_GB2312" pitchFamily="49" charset="-122"/>
              </a:rPr>
              <a:t>体系结构。</a:t>
            </a:r>
            <a:r>
              <a:rPr lang="en-US" altLang="zh-CN" dirty="0">
                <a:ea typeface="楷体_GB2312" pitchFamily="49" charset="-122"/>
              </a:rPr>
              <a:t>Itanium 1 </a:t>
            </a:r>
            <a:r>
              <a:rPr lang="zh-CN" altLang="en-US" dirty="0">
                <a:ea typeface="楷体_GB2312" pitchFamily="49" charset="-122"/>
              </a:rPr>
              <a:t>内、外数据总线均为 </a:t>
            </a:r>
            <a:r>
              <a:rPr lang="en-US" altLang="zh-CN" dirty="0">
                <a:ea typeface="楷体_GB2312" pitchFamily="49" charset="-122"/>
              </a:rPr>
              <a:t>64 </a:t>
            </a:r>
            <a:r>
              <a:rPr lang="zh-CN" altLang="en-US" dirty="0">
                <a:ea typeface="楷体_GB2312" pitchFamily="49" charset="-122"/>
              </a:rPr>
              <a:t>位， </a:t>
            </a:r>
            <a:r>
              <a:rPr lang="en-US" altLang="zh-CN" dirty="0">
                <a:ea typeface="楷体_GB2312" pitchFamily="49" charset="-122"/>
              </a:rPr>
              <a:t>Itanium 2 </a:t>
            </a:r>
            <a:r>
              <a:rPr lang="zh-CN" altLang="en-US" dirty="0">
                <a:ea typeface="楷体_GB2312" pitchFamily="49" charset="-122"/>
              </a:rPr>
              <a:t>内部数据总线为 </a:t>
            </a:r>
            <a:r>
              <a:rPr lang="en-US" altLang="zh-CN" dirty="0">
                <a:ea typeface="楷体_GB2312" pitchFamily="49" charset="-122"/>
              </a:rPr>
              <a:t>64 </a:t>
            </a:r>
            <a:r>
              <a:rPr lang="zh-CN" altLang="en-US" dirty="0">
                <a:ea typeface="楷体_GB2312" pitchFamily="49" charset="-122"/>
              </a:rPr>
              <a:t>位，外部数据总线为 </a:t>
            </a:r>
            <a:r>
              <a:rPr lang="en-US" altLang="zh-CN" dirty="0">
                <a:ea typeface="楷体_GB2312" pitchFamily="49" charset="-122"/>
              </a:rPr>
              <a:t>128 </a:t>
            </a:r>
            <a:r>
              <a:rPr lang="zh-CN" altLang="en-US" dirty="0">
                <a:ea typeface="楷体_GB2312" pitchFamily="49" charset="-122"/>
              </a:rPr>
              <a:t>位。</a:t>
            </a:r>
          </a:p>
        </p:txBody>
      </p:sp>
      <p:sp>
        <p:nvSpPr>
          <p:cNvPr id="148485" name="Text Box 5"/>
          <p:cNvSpPr txBox="1">
            <a:spLocks noChangeArrowheads="1"/>
          </p:cNvSpPr>
          <p:nvPr/>
        </p:nvSpPr>
        <p:spPr bwMode="auto">
          <a:xfrm>
            <a:off x="735013" y="5106988"/>
            <a:ext cx="7700962" cy="1524000"/>
          </a:xfrm>
          <a:prstGeom prst="rect">
            <a:avLst/>
          </a:prstGeom>
          <a:noFill/>
          <a:ln w="9525">
            <a:noFill/>
            <a:miter lim="800000"/>
          </a:ln>
        </p:spPr>
        <p:txBody>
          <a:bodyPr>
            <a:spAutoFit/>
          </a:bodyPr>
          <a:lstStyle/>
          <a:p>
            <a:pPr indent="476250" algn="just">
              <a:lnSpc>
                <a:spcPct val="150000"/>
              </a:lnSpc>
              <a:spcBef>
                <a:spcPct val="20000"/>
              </a:spcBef>
            </a:pPr>
            <a:r>
              <a:rPr lang="en-US" altLang="zh-CN">
                <a:ea typeface="楷体_GB2312" pitchFamily="49" charset="-122"/>
              </a:rPr>
              <a:t>Intel Pentium 600 </a:t>
            </a:r>
            <a:r>
              <a:rPr lang="zh-CN" altLang="en-US">
                <a:ea typeface="楷体_GB2312" pitchFamily="49" charset="-122"/>
              </a:rPr>
              <a:t>系列 </a:t>
            </a:r>
            <a:r>
              <a:rPr lang="en-US" altLang="zh-CN">
                <a:ea typeface="楷体_GB2312" pitchFamily="49" charset="-122"/>
              </a:rPr>
              <a:t>— 64 </a:t>
            </a:r>
            <a:r>
              <a:rPr lang="zh-CN" altLang="en-US">
                <a:ea typeface="楷体_GB2312" pitchFamily="49" charset="-122"/>
              </a:rPr>
              <a:t>位微处理器</a:t>
            </a:r>
          </a:p>
          <a:p>
            <a:pPr indent="476250" algn="just">
              <a:lnSpc>
                <a:spcPct val="150000"/>
              </a:lnSpc>
              <a:spcBef>
                <a:spcPct val="20000"/>
              </a:spcBef>
            </a:pPr>
            <a:r>
              <a:rPr lang="zh-CN" altLang="en-US">
                <a:ea typeface="楷体_GB2312" pitchFamily="49" charset="-122"/>
              </a:rPr>
              <a:t>采用 </a:t>
            </a:r>
            <a:r>
              <a:rPr lang="en-US" altLang="zh-CN">
                <a:ea typeface="楷体_GB2312" pitchFamily="49" charset="-122"/>
              </a:rPr>
              <a:t>IA – 32 </a:t>
            </a:r>
            <a:r>
              <a:rPr lang="zh-CN" altLang="en-US">
                <a:ea typeface="楷体_GB2312" pitchFamily="49" charset="-122"/>
              </a:rPr>
              <a:t>体系结构，支持 </a:t>
            </a:r>
            <a:r>
              <a:rPr lang="en-US" altLang="zh-CN">
                <a:ea typeface="楷体_GB2312" pitchFamily="49" charset="-122"/>
              </a:rPr>
              <a:t>Intel </a:t>
            </a:r>
            <a:r>
              <a:rPr lang="zh-CN" altLang="en-US">
                <a:ea typeface="楷体_GB2312" pitchFamily="49" charset="-122"/>
              </a:rPr>
              <a:t>存储器延伸 </a:t>
            </a:r>
            <a:r>
              <a:rPr lang="en-US" altLang="zh-CN">
                <a:ea typeface="楷体_GB2312" pitchFamily="49" charset="-122"/>
              </a:rPr>
              <a:t>EM64T </a:t>
            </a:r>
            <a:r>
              <a:rPr lang="zh-CN" altLang="en-US">
                <a:ea typeface="楷体_GB2312" pitchFamily="49" charset="-122"/>
              </a:rPr>
              <a:t>技术，具有 </a:t>
            </a:r>
            <a:r>
              <a:rPr lang="en-US" altLang="zh-CN">
                <a:ea typeface="楷体_GB2312" pitchFamily="49" charset="-122"/>
              </a:rPr>
              <a:t>64 </a:t>
            </a:r>
            <a:r>
              <a:rPr lang="zh-CN" altLang="en-US">
                <a:ea typeface="楷体_GB2312" pitchFamily="49" charset="-122"/>
              </a:rPr>
              <a:t>位内存寻址能力，支持 </a:t>
            </a:r>
            <a:r>
              <a:rPr lang="en-US" altLang="zh-CN">
                <a:ea typeface="楷体_GB2312" pitchFamily="49" charset="-122"/>
              </a:rPr>
              <a:t>64 </a:t>
            </a:r>
            <a:r>
              <a:rPr lang="zh-CN" altLang="en-US">
                <a:ea typeface="楷体_GB2312" pitchFamily="49" charset="-122"/>
              </a:rPr>
              <a:t>位操作系统。</a:t>
            </a:r>
          </a:p>
        </p:txBody>
      </p:sp>
      <p:grpSp>
        <p:nvGrpSpPr>
          <p:cNvPr id="2" name="Group 9"/>
          <p:cNvGrpSpPr/>
          <p:nvPr/>
        </p:nvGrpSpPr>
        <p:grpSpPr bwMode="auto">
          <a:xfrm>
            <a:off x="842963" y="3254375"/>
            <a:ext cx="4362450" cy="1781175"/>
            <a:chOff x="451" y="2068"/>
            <a:chExt cx="2748" cy="1021"/>
          </a:xfrm>
        </p:grpSpPr>
        <p:pic>
          <p:nvPicPr>
            <p:cNvPr id="50183" name="Picture 6" descr="Ita 1"/>
            <p:cNvPicPr>
              <a:picLocks noChangeAspect="1" noChangeArrowheads="1"/>
            </p:cNvPicPr>
            <p:nvPr/>
          </p:nvPicPr>
          <p:blipFill>
            <a:blip r:embed="rId2">
              <a:lum bright="30000"/>
            </a:blip>
            <a:srcRect/>
            <a:stretch>
              <a:fillRect/>
            </a:stretch>
          </p:blipFill>
          <p:spPr bwMode="auto">
            <a:xfrm>
              <a:off x="451" y="2068"/>
              <a:ext cx="1110" cy="1020"/>
            </a:xfrm>
            <a:prstGeom prst="rect">
              <a:avLst/>
            </a:prstGeom>
            <a:noFill/>
            <a:ln w="9525">
              <a:noFill/>
              <a:miter lim="800000"/>
              <a:headEnd/>
              <a:tailEnd/>
            </a:ln>
          </p:spPr>
        </p:pic>
        <p:pic>
          <p:nvPicPr>
            <p:cNvPr id="50184" name="Picture 7" descr="Ita 2"/>
            <p:cNvPicPr>
              <a:picLocks noChangeAspect="1" noChangeArrowheads="1"/>
            </p:cNvPicPr>
            <p:nvPr/>
          </p:nvPicPr>
          <p:blipFill>
            <a:blip r:embed="rId3"/>
            <a:srcRect/>
            <a:stretch>
              <a:fillRect/>
            </a:stretch>
          </p:blipFill>
          <p:spPr bwMode="auto">
            <a:xfrm>
              <a:off x="1629" y="2069"/>
              <a:ext cx="1570" cy="1020"/>
            </a:xfrm>
            <a:prstGeom prst="rect">
              <a:avLst/>
            </a:prstGeom>
            <a:noFill/>
            <a:ln w="9525">
              <a:noFill/>
              <a:miter lim="800000"/>
              <a:headEnd/>
              <a:tailEnd/>
            </a:ln>
          </p:spPr>
        </p:pic>
      </p:grpSp>
      <p:pic>
        <p:nvPicPr>
          <p:cNvPr id="148488" name="Picture 8" descr="P4600"/>
          <p:cNvPicPr>
            <a:picLocks noChangeArrowheads="1"/>
          </p:cNvPicPr>
          <p:nvPr/>
        </p:nvPicPr>
        <p:blipFill>
          <a:blip r:embed="rId4"/>
          <a:srcRect/>
          <a:stretch>
            <a:fillRect/>
          </a:stretch>
        </p:blipFill>
        <p:spPr bwMode="auto">
          <a:xfrm>
            <a:off x="5329238" y="3151188"/>
            <a:ext cx="3251200" cy="1979612"/>
          </a:xfrm>
          <a:prstGeom prst="rect">
            <a:avLst/>
          </a:prstGeom>
          <a:noFill/>
          <a:ln w="9525">
            <a:noFill/>
            <a:miter lim="800000"/>
            <a:headEnd/>
            <a:tailEnd/>
          </a:ln>
        </p:spPr>
      </p:pic>
      <p:sp>
        <p:nvSpPr>
          <p:cNvPr id="50182" name="Rectangle 12"/>
          <p:cNvSpPr>
            <a:spLocks noGrp="1" noChangeArrowheads="1"/>
          </p:cNvSpPr>
          <p:nvPr>
            <p:ph type="title"/>
          </p:nvPr>
        </p:nvSpPr>
        <p:spPr>
          <a:xfrm>
            <a:off x="1206500" y="180975"/>
            <a:ext cx="7485063" cy="593725"/>
          </a:xfrm>
        </p:spPr>
        <p:txBody>
          <a:bodyPr/>
          <a:lstStyle/>
          <a:p>
            <a:pPr algn="ctr" eaLnBrk="1" hangingPunct="1"/>
            <a:r>
              <a:rPr lang="en-US" altLang="en-US" sz="3200" b="1" i="0" smtClean="0">
                <a:solidFill>
                  <a:schemeClr val="tx1"/>
                </a:solidFill>
                <a:ea typeface="楷体_GB2312" pitchFamily="49" charset="-122"/>
              </a:rPr>
              <a:t>CPU的发展史</a:t>
            </a:r>
            <a:r>
              <a:rPr lang="en-US" altLang="zh-CN" sz="3200" b="1" i="0" smtClean="0">
                <a:solidFill>
                  <a:schemeClr val="tx1"/>
                </a:solidFill>
                <a:ea typeface="楷体_GB2312" pitchFamily="49" charset="-122"/>
              </a:rPr>
              <a:t>-</a:t>
            </a:r>
            <a:r>
              <a:rPr lang="zh-CN" altLang="en-US" sz="3200" b="1" i="0" smtClean="0">
                <a:solidFill>
                  <a:schemeClr val="tx1"/>
                </a:solidFill>
                <a:ea typeface="楷体_GB2312" pitchFamily="49" charset="-122"/>
              </a:rPr>
              <a:t>第七代微处理器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484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84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148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4" grpId="0" autoUpdateAnimBg="0"/>
      <p:bldP spid="148485"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灯片编号占位符 5"/>
          <p:cNvSpPr>
            <a:spLocks noGrp="1"/>
          </p:cNvSpPr>
          <p:nvPr>
            <p:ph type="sldNum" sz="quarter" idx="12"/>
          </p:nvPr>
        </p:nvSpPr>
        <p:spPr>
          <a:noFill/>
        </p:spPr>
        <p:txBody>
          <a:bodyPr/>
          <a:lstStyle/>
          <a:p>
            <a:fld id="{F4AB1D4F-696C-40B0-8D76-859C7A920BA7}" type="slidenum">
              <a:rPr lang="en-US" altLang="zh-CN" smtClean="0">
                <a:ea typeface="宋体" charset="-122"/>
              </a:rPr>
              <a:t>39</a:t>
            </a:fld>
            <a:endParaRPr lang="en-US" altLang="zh-CN" smtClean="0">
              <a:ea typeface="宋体" charset="-122"/>
            </a:endParaRPr>
          </a:p>
        </p:txBody>
      </p:sp>
      <p:graphicFrame>
        <p:nvGraphicFramePr>
          <p:cNvPr id="195589" name="Object 5"/>
          <p:cNvGraphicFramePr>
            <a:graphicFrameLocks noChangeAspect="1"/>
          </p:cNvGraphicFramePr>
          <p:nvPr/>
        </p:nvGraphicFramePr>
        <p:xfrm>
          <a:off x="6203950" y="1136650"/>
          <a:ext cx="2414588" cy="2589213"/>
        </p:xfrm>
        <a:graphic>
          <a:graphicData uri="http://schemas.openxmlformats.org/presentationml/2006/ole">
            <mc:AlternateContent xmlns:mc="http://schemas.openxmlformats.org/markup-compatibility/2006">
              <mc:Choice xmlns:v="urn:schemas-microsoft-com:vml" Requires="v">
                <p:oleObj spid="_x0000_s1053" name="位图图像" r:id="rId3" imgW="1457325" imgH="1419225" progId="PBrush">
                  <p:embed/>
                </p:oleObj>
              </mc:Choice>
              <mc:Fallback>
                <p:oleObj name="位图图像" r:id="rId3" imgW="1457325" imgH="1419225" progId="PBrush">
                  <p:embed/>
                  <p:pic>
                    <p:nvPicPr>
                      <p:cNvPr id="0" name="Object 5"/>
                      <p:cNvPicPr>
                        <a:picLocks noChangeAspect="1" noChangeArrowheads="1"/>
                      </p:cNvPicPr>
                      <p:nvPr/>
                    </p:nvPicPr>
                    <p:blipFill>
                      <a:blip r:embed="rId4">
                        <a:lum bright="12000"/>
                        <a:extLst>
                          <a:ext uri="{28A0092B-C50C-407E-A947-70E740481C1C}">
                            <a14:useLocalDpi xmlns:a14="http://schemas.microsoft.com/office/drawing/2010/main" val="0"/>
                          </a:ext>
                        </a:extLst>
                      </a:blip>
                      <a:srcRect/>
                      <a:stretch>
                        <a:fillRect/>
                      </a:stretch>
                    </p:blipFill>
                    <p:spPr bwMode="auto">
                      <a:xfrm>
                        <a:off x="6203950" y="1136650"/>
                        <a:ext cx="2414588" cy="258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5591" name="Text Box 7"/>
          <p:cNvSpPr txBox="1">
            <a:spLocks noChangeArrowheads="1"/>
          </p:cNvSpPr>
          <p:nvPr/>
        </p:nvSpPr>
        <p:spPr bwMode="auto">
          <a:xfrm>
            <a:off x="200025" y="3671888"/>
            <a:ext cx="5430838" cy="2800350"/>
          </a:xfrm>
          <a:prstGeom prst="rect">
            <a:avLst/>
          </a:prstGeom>
          <a:noFill/>
          <a:ln w="9525">
            <a:noFill/>
            <a:miter lim="800000"/>
          </a:ln>
        </p:spPr>
        <p:txBody>
          <a:bodyPr>
            <a:spAutoFit/>
          </a:bodyPr>
          <a:lstStyle/>
          <a:p>
            <a:pPr>
              <a:lnSpc>
                <a:spcPct val="145000"/>
              </a:lnSpc>
              <a:spcBef>
                <a:spcPct val="20000"/>
              </a:spcBef>
            </a:pPr>
            <a:r>
              <a:rPr lang="en-US" altLang="zh-CN">
                <a:ea typeface="楷体_GB2312" pitchFamily="49" charset="-122"/>
              </a:rPr>
              <a:t>Core 2 Duo</a:t>
            </a:r>
            <a:r>
              <a:rPr lang="zh-CN" altLang="en-US">
                <a:ea typeface="楷体_GB2312" pitchFamily="49" charset="-122"/>
              </a:rPr>
              <a:t>（酷睿 </a:t>
            </a:r>
            <a:r>
              <a:rPr lang="en-US" altLang="zh-CN">
                <a:ea typeface="楷体_GB2312" pitchFamily="49" charset="-122"/>
              </a:rPr>
              <a:t>2</a:t>
            </a:r>
            <a:r>
              <a:rPr lang="zh-CN" altLang="en-US">
                <a:ea typeface="楷体_GB2312" pitchFamily="49" charset="-122"/>
              </a:rPr>
              <a:t>）双核微处理器</a:t>
            </a:r>
          </a:p>
          <a:p>
            <a:pPr>
              <a:lnSpc>
                <a:spcPct val="145000"/>
              </a:lnSpc>
              <a:spcBef>
                <a:spcPct val="20000"/>
              </a:spcBef>
            </a:pPr>
            <a:r>
              <a:rPr lang="zh-CN" altLang="en-US">
                <a:ea typeface="楷体_GB2312" pitchFamily="49" charset="-122"/>
              </a:rPr>
              <a:t>采用 </a:t>
            </a:r>
            <a:r>
              <a:rPr lang="en-US" altLang="zh-CN">
                <a:ea typeface="楷体_GB2312" pitchFamily="49" charset="-122"/>
              </a:rPr>
              <a:t>Intel Core </a:t>
            </a:r>
            <a:r>
              <a:rPr lang="zh-CN" altLang="en-US">
                <a:ea typeface="楷体_GB2312" pitchFamily="49" charset="-122"/>
              </a:rPr>
              <a:t>架构，取代原 </a:t>
            </a:r>
            <a:r>
              <a:rPr lang="en-US" altLang="zh-CN">
                <a:ea typeface="楷体_GB2312" pitchFamily="49" charset="-122"/>
              </a:rPr>
              <a:t>Pentium 4 </a:t>
            </a:r>
            <a:r>
              <a:rPr lang="zh-CN" altLang="en-US">
                <a:ea typeface="楷体_GB2312" pitchFamily="49" charset="-122"/>
              </a:rPr>
              <a:t>采用的 </a:t>
            </a:r>
            <a:r>
              <a:rPr lang="en-US" altLang="zh-CN">
                <a:ea typeface="楷体_GB2312" pitchFamily="49" charset="-122"/>
              </a:rPr>
              <a:t>Net burst </a:t>
            </a:r>
            <a:r>
              <a:rPr lang="zh-CN" altLang="en-US">
                <a:ea typeface="楷体_GB2312" pitchFamily="49" charset="-122"/>
              </a:rPr>
              <a:t>架构，包括服务器版 </a:t>
            </a:r>
            <a:r>
              <a:rPr lang="en-US" altLang="zh-CN">
                <a:ea typeface="楷体_GB2312" pitchFamily="49" charset="-122"/>
              </a:rPr>
              <a:t>Woodcrest</a:t>
            </a:r>
            <a:r>
              <a:rPr lang="zh-CN" altLang="en-US">
                <a:ea typeface="楷体_GB2312" pitchFamily="49" charset="-122"/>
              </a:rPr>
              <a:t>、桌面版 </a:t>
            </a:r>
            <a:r>
              <a:rPr lang="en-US" altLang="zh-CN">
                <a:ea typeface="楷体_GB2312" pitchFamily="49" charset="-122"/>
              </a:rPr>
              <a:t>Conroe  </a:t>
            </a:r>
            <a:r>
              <a:rPr lang="zh-CN" altLang="en-US">
                <a:ea typeface="楷体_GB2312" pitchFamily="49" charset="-122"/>
              </a:rPr>
              <a:t>和移动版 </a:t>
            </a:r>
            <a:r>
              <a:rPr lang="en-US" altLang="zh-CN">
                <a:ea typeface="楷体_GB2312" pitchFamily="49" charset="-122"/>
              </a:rPr>
              <a:t>Merom </a:t>
            </a:r>
            <a:r>
              <a:rPr lang="zh-CN" altLang="en-US">
                <a:ea typeface="楷体_GB2312" pitchFamily="49" charset="-122"/>
              </a:rPr>
              <a:t>三大领域。拥有 </a:t>
            </a:r>
            <a:r>
              <a:rPr lang="en-US" altLang="zh-CN">
                <a:ea typeface="楷体_GB2312" pitchFamily="49" charset="-122"/>
              </a:rPr>
              <a:t>EM64T</a:t>
            </a:r>
            <a:r>
              <a:rPr lang="zh-CN" altLang="en-US">
                <a:ea typeface="楷体_GB2312" pitchFamily="49" charset="-122"/>
              </a:rPr>
              <a:t>、虚拟化技术及</a:t>
            </a:r>
            <a:r>
              <a:rPr lang="zh-CN" altLang="en-US">
                <a:solidFill>
                  <a:srgbClr val="333333"/>
                </a:solidFill>
                <a:ea typeface="楷体_GB2312" pitchFamily="49" charset="-122"/>
              </a:rPr>
              <a:t>病毒防护 </a:t>
            </a:r>
            <a:r>
              <a:rPr lang="en-US" altLang="zh-CN">
                <a:ea typeface="楷体_GB2312" pitchFamily="49" charset="-122"/>
              </a:rPr>
              <a:t>Execute Disable </a:t>
            </a:r>
            <a:r>
              <a:rPr lang="zh-CN" altLang="en-US">
                <a:ea typeface="楷体_GB2312" pitchFamily="49" charset="-122"/>
              </a:rPr>
              <a:t>技术，并支持 </a:t>
            </a:r>
            <a:r>
              <a:rPr lang="en-US" altLang="zh-CN">
                <a:ea typeface="楷体_GB2312" pitchFamily="49" charset="-122"/>
              </a:rPr>
              <a:t>SSE 4 </a:t>
            </a:r>
            <a:r>
              <a:rPr lang="zh-CN" altLang="en-US">
                <a:ea typeface="楷体_GB2312" pitchFamily="49" charset="-122"/>
              </a:rPr>
              <a:t>指令集。</a:t>
            </a:r>
          </a:p>
        </p:txBody>
      </p:sp>
      <p:sp>
        <p:nvSpPr>
          <p:cNvPr id="195594" name="Text Box 10"/>
          <p:cNvSpPr txBox="1">
            <a:spLocks noChangeArrowheads="1"/>
          </p:cNvSpPr>
          <p:nvPr/>
        </p:nvSpPr>
        <p:spPr bwMode="auto">
          <a:xfrm>
            <a:off x="184150" y="976313"/>
            <a:ext cx="5300663" cy="2359025"/>
          </a:xfrm>
          <a:prstGeom prst="rect">
            <a:avLst/>
          </a:prstGeom>
          <a:noFill/>
          <a:ln w="9525">
            <a:noFill/>
            <a:miter lim="800000"/>
          </a:ln>
        </p:spPr>
        <p:txBody>
          <a:bodyPr>
            <a:spAutoFit/>
          </a:bodyPr>
          <a:lstStyle/>
          <a:p>
            <a:pPr>
              <a:lnSpc>
                <a:spcPct val="145000"/>
              </a:lnSpc>
              <a:spcBef>
                <a:spcPct val="20000"/>
              </a:spcBef>
            </a:pPr>
            <a:r>
              <a:rPr lang="en-US" altLang="zh-CN">
                <a:ea typeface="楷体_GB2312" pitchFamily="49" charset="-122"/>
              </a:rPr>
              <a:t>Core Duo</a:t>
            </a:r>
            <a:r>
              <a:rPr lang="zh-CN" altLang="en-US">
                <a:ea typeface="楷体_GB2312" pitchFamily="49" charset="-122"/>
              </a:rPr>
              <a:t>（酷睿）双核微处理器</a:t>
            </a:r>
          </a:p>
          <a:p>
            <a:pPr>
              <a:lnSpc>
                <a:spcPct val="145000"/>
              </a:lnSpc>
              <a:spcBef>
                <a:spcPct val="20000"/>
              </a:spcBef>
            </a:pPr>
            <a:r>
              <a:rPr lang="zh-CN" altLang="en-US">
                <a:ea typeface="楷体_GB2312" pitchFamily="49" charset="-122"/>
              </a:rPr>
              <a:t>便携机专用处理器，采用 </a:t>
            </a:r>
            <a:r>
              <a:rPr lang="en-US" altLang="zh-CN">
                <a:ea typeface="楷体_GB2312" pitchFamily="49" charset="-122"/>
              </a:rPr>
              <a:t>667 ~ 1033Mhz FSB </a:t>
            </a:r>
            <a:r>
              <a:rPr lang="zh-CN" altLang="en-US">
                <a:ea typeface="楷体_GB2312" pitchFamily="49" charset="-122"/>
              </a:rPr>
              <a:t>速率，</a:t>
            </a:r>
            <a:r>
              <a:rPr lang="en-US" altLang="zh-CN">
                <a:ea typeface="楷体_GB2312" pitchFamily="49" charset="-122"/>
              </a:rPr>
              <a:t>2M </a:t>
            </a:r>
            <a:r>
              <a:rPr lang="zh-CN" altLang="en-US">
                <a:ea typeface="楷体_GB2312" pitchFamily="49" charset="-122"/>
              </a:rPr>
              <a:t>双核共享 </a:t>
            </a:r>
            <a:r>
              <a:rPr lang="en-US" altLang="zh-CN">
                <a:ea typeface="楷体_GB2312" pitchFamily="49" charset="-122"/>
              </a:rPr>
              <a:t>L2 Cache</a:t>
            </a:r>
            <a:r>
              <a:rPr lang="zh-CN" altLang="en-US">
                <a:ea typeface="楷体_GB2312" pitchFamily="49" charset="-122"/>
              </a:rPr>
              <a:t>。带有两个执行内核，可同时运行图形密集型游戏、后台下载音乐和运行病毒扫描安全程序等。</a:t>
            </a:r>
            <a:endParaRPr lang="zh-CN" altLang="en-US"/>
          </a:p>
        </p:txBody>
      </p:sp>
      <p:pic>
        <p:nvPicPr>
          <p:cNvPr id="195599" name="Picture 15" descr="e8600"/>
          <p:cNvPicPr>
            <a:picLocks noChangeArrowheads="1"/>
          </p:cNvPicPr>
          <p:nvPr/>
        </p:nvPicPr>
        <p:blipFill>
          <a:blip r:embed="rId5">
            <a:lum bright="24000"/>
          </a:blip>
          <a:srcRect/>
          <a:stretch>
            <a:fillRect/>
          </a:stretch>
        </p:blipFill>
        <p:spPr bwMode="auto">
          <a:xfrm>
            <a:off x="5849938" y="3797300"/>
            <a:ext cx="2962275" cy="2835275"/>
          </a:xfrm>
          <a:prstGeom prst="rect">
            <a:avLst/>
          </a:prstGeom>
          <a:noFill/>
          <a:ln w="9525">
            <a:noFill/>
            <a:miter lim="800000"/>
            <a:headEnd/>
            <a:tailEnd/>
          </a:ln>
        </p:spPr>
      </p:pic>
      <p:sp>
        <p:nvSpPr>
          <p:cNvPr id="1031" name="Rectangle 18"/>
          <p:cNvSpPr>
            <a:spLocks noGrp="1" noChangeArrowheads="1"/>
          </p:cNvSpPr>
          <p:nvPr>
            <p:ph type="title"/>
          </p:nvPr>
        </p:nvSpPr>
        <p:spPr>
          <a:xfrm>
            <a:off x="1206500" y="180975"/>
            <a:ext cx="7485063" cy="593725"/>
          </a:xfrm>
        </p:spPr>
        <p:txBody>
          <a:bodyPr/>
          <a:lstStyle/>
          <a:p>
            <a:pPr algn="ctr" eaLnBrk="1" hangingPunct="1"/>
            <a:r>
              <a:rPr lang="en-US" altLang="en-US" sz="3200" b="1" i="0" smtClean="0">
                <a:solidFill>
                  <a:schemeClr val="tx1"/>
                </a:solidFill>
                <a:ea typeface="楷体_GB2312" pitchFamily="49" charset="-122"/>
              </a:rPr>
              <a:t>CPU的发展史</a:t>
            </a:r>
            <a:r>
              <a:rPr lang="en-US" altLang="zh-CN" sz="3200" b="1" i="0" smtClean="0">
                <a:solidFill>
                  <a:schemeClr val="tx1"/>
                </a:solidFill>
                <a:ea typeface="楷体_GB2312" pitchFamily="49" charset="-122"/>
              </a:rPr>
              <a:t>-</a:t>
            </a:r>
            <a:r>
              <a:rPr lang="zh-CN" altLang="en-US" sz="3200" b="1" i="0" smtClean="0">
                <a:solidFill>
                  <a:schemeClr val="tx1"/>
                </a:solidFill>
                <a:ea typeface="楷体_GB2312" pitchFamily="49" charset="-122"/>
              </a:rPr>
              <a:t>第八代微处理器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955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955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955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5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91" grpId="0" autoUpdateAnimBg="0"/>
      <p:bldP spid="195594"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44650" y="400685"/>
            <a:ext cx="7066280" cy="994410"/>
          </a:xfrm>
        </p:spPr>
        <p:txBody>
          <a:bodyPr/>
          <a:lstStyle/>
          <a:p>
            <a:r>
              <a:rPr lang="zh-CN" altLang="en-US" i="0">
                <a:solidFill>
                  <a:schemeClr val="tx1"/>
                </a:solidFill>
                <a:sym typeface="+mn-ea"/>
              </a:rPr>
              <a:t>这门课都讲些什么？</a:t>
            </a:r>
          </a:p>
          <a:p>
            <a:endParaRPr lang="zh-CN" altLang="en-US"/>
          </a:p>
        </p:txBody>
      </p:sp>
      <p:sp>
        <p:nvSpPr>
          <p:cNvPr id="3" name="内容占位符 2"/>
          <p:cNvSpPr>
            <a:spLocks noGrp="1"/>
          </p:cNvSpPr>
          <p:nvPr>
            <p:ph idx="1"/>
          </p:nvPr>
        </p:nvSpPr>
        <p:spPr>
          <a:xfrm>
            <a:off x="553085" y="2472690"/>
            <a:ext cx="7772400" cy="523875"/>
          </a:xfrm>
        </p:spPr>
        <p:txBody>
          <a:bodyPr/>
          <a:lstStyle/>
          <a:p>
            <a:r>
              <a:rPr lang="zh-CN" altLang="en-US"/>
              <a:t>四个部分：</a:t>
            </a:r>
          </a:p>
        </p:txBody>
      </p:sp>
      <p:sp>
        <p:nvSpPr>
          <p:cNvPr id="4" name="灯片编号占位符 3"/>
          <p:cNvSpPr>
            <a:spLocks noGrp="1"/>
          </p:cNvSpPr>
          <p:nvPr>
            <p:ph type="sldNum" sz="quarter" idx="12"/>
          </p:nvPr>
        </p:nvSpPr>
        <p:spPr/>
        <p:txBody>
          <a:bodyPr/>
          <a:lstStyle/>
          <a:p>
            <a:pPr>
              <a:defRPr/>
            </a:pPr>
            <a:fld id="{402A6024-698E-4E53-8410-79FB5AAD454C}" type="slidenum">
              <a:rPr lang="en-US" altLang="zh-CN"/>
              <a:t>4</a:t>
            </a:fld>
            <a:endParaRPr lang="en-US" altLang="zh-CN"/>
          </a:p>
        </p:txBody>
      </p:sp>
      <p:sp>
        <p:nvSpPr>
          <p:cNvPr id="5" name="文本框 4"/>
          <p:cNvSpPr txBox="1"/>
          <p:nvPr/>
        </p:nvSpPr>
        <p:spPr>
          <a:xfrm>
            <a:off x="789305" y="1206500"/>
            <a:ext cx="7932420" cy="1066800"/>
          </a:xfrm>
          <a:prstGeom prst="rect">
            <a:avLst/>
          </a:prstGeom>
          <a:noFill/>
        </p:spPr>
        <p:txBody>
          <a:bodyPr wrap="square" rtlCol="0">
            <a:spAutoFit/>
          </a:bodyPr>
          <a:lstStyle/>
          <a:p>
            <a:r>
              <a:rPr lang="zh-CN" altLang="en-US" sz="3200"/>
              <a:t>这门课所讲是微机的基本原理和智能控制系统的设计方法。</a:t>
            </a:r>
          </a:p>
        </p:txBody>
      </p:sp>
      <p:sp>
        <p:nvSpPr>
          <p:cNvPr id="6" name="文本框 5"/>
          <p:cNvSpPr txBox="1"/>
          <p:nvPr/>
        </p:nvSpPr>
        <p:spPr>
          <a:xfrm>
            <a:off x="671195" y="3208020"/>
            <a:ext cx="8344535" cy="457200"/>
          </a:xfrm>
          <a:prstGeom prst="rect">
            <a:avLst/>
          </a:prstGeom>
          <a:noFill/>
        </p:spPr>
        <p:txBody>
          <a:bodyPr wrap="square" rtlCol="0">
            <a:spAutoFit/>
          </a:bodyPr>
          <a:lstStyle/>
          <a:p>
            <a:r>
              <a:rPr lang="zh-CN" altLang="en-US" sz="2400">
                <a:sym typeface="+mn-ea"/>
              </a:rPr>
              <a:t>1.16位CPU 8086的基本原理、硬件结构和编程（</a:t>
            </a:r>
            <a:r>
              <a:rPr lang="zh-CN" altLang="en-US" sz="2400">
                <a:solidFill>
                  <a:srgbClr val="0070C0"/>
                </a:solidFill>
                <a:sym typeface="+mn-ea"/>
              </a:rPr>
              <a:t>自我认知）</a:t>
            </a:r>
          </a:p>
        </p:txBody>
      </p:sp>
      <p:sp>
        <p:nvSpPr>
          <p:cNvPr id="7" name="文本框 6"/>
          <p:cNvSpPr txBox="1"/>
          <p:nvPr/>
        </p:nvSpPr>
        <p:spPr>
          <a:xfrm>
            <a:off x="709930" y="3790315"/>
            <a:ext cx="8344535" cy="457200"/>
          </a:xfrm>
          <a:prstGeom prst="rect">
            <a:avLst/>
          </a:prstGeom>
          <a:noFill/>
        </p:spPr>
        <p:txBody>
          <a:bodyPr wrap="square" rtlCol="0">
            <a:spAutoFit/>
          </a:bodyPr>
          <a:lstStyle/>
          <a:p>
            <a:r>
              <a:rPr lang="en-US" altLang="zh-CN" sz="2400">
                <a:sym typeface="+mn-ea"/>
              </a:rPr>
              <a:t>2</a:t>
            </a:r>
            <a:r>
              <a:rPr lang="zh-CN" altLang="en-US" sz="2400">
                <a:sym typeface="+mn-ea"/>
              </a:rPr>
              <a:t>. 8086CPU和外设、内存的接口技术（</a:t>
            </a:r>
            <a:r>
              <a:rPr lang="zh-CN" altLang="en-US" sz="2400">
                <a:solidFill>
                  <a:schemeClr val="tx2"/>
                </a:solidFill>
                <a:sym typeface="+mn-ea"/>
              </a:rPr>
              <a:t>建立联系）</a:t>
            </a:r>
          </a:p>
        </p:txBody>
      </p:sp>
      <p:sp>
        <p:nvSpPr>
          <p:cNvPr id="8" name="文本框 7"/>
          <p:cNvSpPr txBox="1"/>
          <p:nvPr/>
        </p:nvSpPr>
        <p:spPr>
          <a:xfrm>
            <a:off x="729615" y="4598670"/>
            <a:ext cx="5897880" cy="457200"/>
          </a:xfrm>
          <a:prstGeom prst="rect">
            <a:avLst/>
          </a:prstGeom>
          <a:noFill/>
        </p:spPr>
        <p:txBody>
          <a:bodyPr wrap="none" rtlCol="0" anchor="t">
            <a:spAutoFit/>
          </a:bodyPr>
          <a:lstStyle/>
          <a:p>
            <a:r>
              <a:rPr lang="en-US" altLang="zh-CN" sz="2400">
                <a:sym typeface="+mn-ea"/>
              </a:rPr>
              <a:t>3.51</a:t>
            </a:r>
            <a:r>
              <a:rPr lang="zh-CN" altLang="en-US" sz="2400">
                <a:sym typeface="+mn-ea"/>
              </a:rPr>
              <a:t>单片机的基本原理和应用（</a:t>
            </a:r>
            <a:r>
              <a:rPr lang="zh-CN" altLang="en-US" sz="2400">
                <a:solidFill>
                  <a:srgbClr val="FF0000"/>
                </a:solidFill>
                <a:sym typeface="+mn-ea"/>
              </a:rPr>
              <a:t>放下身段</a:t>
            </a:r>
            <a:r>
              <a:rPr lang="zh-CN" altLang="en-US" sz="2400">
                <a:sym typeface="+mn-ea"/>
              </a:rPr>
              <a:t>）</a:t>
            </a:r>
            <a:endParaRPr lang="zh-CN" altLang="en-US" sz="2400"/>
          </a:p>
        </p:txBody>
      </p:sp>
      <p:sp>
        <p:nvSpPr>
          <p:cNvPr id="9" name="文本框 8"/>
          <p:cNvSpPr txBox="1"/>
          <p:nvPr/>
        </p:nvSpPr>
        <p:spPr>
          <a:xfrm>
            <a:off x="716280" y="5320665"/>
            <a:ext cx="4441190" cy="457200"/>
          </a:xfrm>
          <a:prstGeom prst="rect">
            <a:avLst/>
          </a:prstGeom>
          <a:noFill/>
        </p:spPr>
        <p:txBody>
          <a:bodyPr wrap="none" rtlCol="0" anchor="t">
            <a:spAutoFit/>
          </a:bodyPr>
          <a:lstStyle/>
          <a:p>
            <a:r>
              <a:rPr lang="en-US" altLang="zh-CN" sz="2400">
                <a:sym typeface="+mn-ea"/>
              </a:rPr>
              <a:t>4.pentiumCP</a:t>
            </a:r>
            <a:r>
              <a:rPr lang="zh-CN" altLang="en-US" sz="2400">
                <a:sym typeface="+mn-ea"/>
              </a:rPr>
              <a:t>U技术（</a:t>
            </a:r>
            <a:r>
              <a:rPr lang="zh-CN" altLang="en-US" sz="2400">
                <a:solidFill>
                  <a:schemeClr val="tx1">
                    <a:lumMod val="95000"/>
                    <a:lumOff val="5000"/>
                  </a:schemeClr>
                </a:solidFill>
                <a:sym typeface="+mn-ea"/>
              </a:rPr>
              <a:t>提升自我</a:t>
            </a:r>
            <a:r>
              <a:rPr lang="zh-CN" altLang="en-US" sz="2400">
                <a:sym typeface="+mn-ea"/>
              </a:rPr>
              <a:t>）</a:t>
            </a:r>
            <a:endParaRPr lang="en-US" altLang="zh-CN" sz="240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5" grpId="1"/>
      <p:bldP spid="6" grpId="0"/>
      <p:bldP spid="7"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灯片编号占位符 5"/>
          <p:cNvSpPr>
            <a:spLocks noGrp="1"/>
          </p:cNvSpPr>
          <p:nvPr>
            <p:ph type="sldNum" sz="quarter" idx="12"/>
          </p:nvPr>
        </p:nvSpPr>
        <p:spPr>
          <a:noFill/>
        </p:spPr>
        <p:txBody>
          <a:bodyPr/>
          <a:lstStyle/>
          <a:p>
            <a:fld id="{C7B51D55-CEB9-4436-961E-B715A45181FF}" type="slidenum">
              <a:rPr lang="en-US" altLang="zh-CN" smtClean="0">
                <a:ea typeface="宋体" charset="-122"/>
              </a:rPr>
              <a:t>40</a:t>
            </a:fld>
            <a:endParaRPr lang="en-US" altLang="zh-CN" smtClean="0">
              <a:ea typeface="宋体" charset="-122"/>
            </a:endParaRPr>
          </a:p>
        </p:txBody>
      </p:sp>
      <p:sp>
        <p:nvSpPr>
          <p:cNvPr id="196614" name="Text Box 6"/>
          <p:cNvSpPr txBox="1">
            <a:spLocks noChangeArrowheads="1"/>
          </p:cNvSpPr>
          <p:nvPr/>
        </p:nvSpPr>
        <p:spPr bwMode="auto">
          <a:xfrm>
            <a:off x="268288" y="2882900"/>
            <a:ext cx="4298950" cy="3441700"/>
          </a:xfrm>
          <a:prstGeom prst="rect">
            <a:avLst/>
          </a:prstGeom>
          <a:noFill/>
          <a:ln w="9525">
            <a:noFill/>
            <a:miter lim="800000"/>
          </a:ln>
        </p:spPr>
        <p:txBody>
          <a:bodyPr>
            <a:spAutoFit/>
          </a:bodyPr>
          <a:lstStyle/>
          <a:p>
            <a:pPr>
              <a:lnSpc>
                <a:spcPct val="135000"/>
              </a:lnSpc>
              <a:spcBef>
                <a:spcPct val="20000"/>
              </a:spcBef>
            </a:pPr>
            <a:r>
              <a:rPr lang="en-US" altLang="zh-CN" dirty="0" err="1">
                <a:solidFill>
                  <a:srgbClr val="333333"/>
                </a:solidFill>
                <a:ea typeface="楷体_GB2312" pitchFamily="49" charset="-122"/>
              </a:rPr>
              <a:t>Kentsfield</a:t>
            </a:r>
            <a:r>
              <a:rPr lang="en-US" altLang="zh-CN" dirty="0">
                <a:solidFill>
                  <a:srgbClr val="333333"/>
                </a:solidFill>
                <a:ea typeface="楷体_GB2312" pitchFamily="49" charset="-122"/>
              </a:rPr>
              <a:t> </a:t>
            </a:r>
            <a:r>
              <a:rPr lang="zh-CN" altLang="en-US" dirty="0">
                <a:solidFill>
                  <a:srgbClr val="333333"/>
                </a:solidFill>
                <a:ea typeface="楷体_GB2312" pitchFamily="49" charset="-122"/>
              </a:rPr>
              <a:t>具有 </a:t>
            </a:r>
            <a:r>
              <a:rPr lang="en-US" altLang="zh-CN" dirty="0" err="1">
                <a:solidFill>
                  <a:srgbClr val="333333"/>
                </a:solidFill>
                <a:ea typeface="楷体_GB2312" pitchFamily="49" charset="-122"/>
              </a:rPr>
              <a:t>8M</a:t>
            </a:r>
            <a:r>
              <a:rPr lang="en-US" altLang="zh-CN" dirty="0">
                <a:solidFill>
                  <a:srgbClr val="333333"/>
                </a:solidFill>
                <a:ea typeface="楷体_GB2312" pitchFamily="49" charset="-122"/>
              </a:rPr>
              <a:t> </a:t>
            </a:r>
            <a:r>
              <a:rPr lang="en-US" altLang="zh-CN" dirty="0" err="1"/>
              <a:t>L2</a:t>
            </a:r>
            <a:r>
              <a:rPr lang="en-US" altLang="zh-CN" dirty="0"/>
              <a:t> Cache</a:t>
            </a:r>
            <a:r>
              <a:rPr lang="zh-CN" altLang="en-US" dirty="0">
                <a:solidFill>
                  <a:srgbClr val="333333"/>
                </a:solidFill>
                <a:ea typeface="楷体_GB2312" pitchFamily="49" charset="-122"/>
              </a:rPr>
              <a:t>，采用 </a:t>
            </a:r>
            <a:r>
              <a:rPr lang="en-US" altLang="zh-CN" dirty="0" err="1">
                <a:solidFill>
                  <a:srgbClr val="333333"/>
                </a:solidFill>
                <a:ea typeface="楷体_GB2312" pitchFamily="49" charset="-122"/>
              </a:rPr>
              <a:t>65nm</a:t>
            </a:r>
            <a:r>
              <a:rPr lang="en-US" altLang="zh-CN" dirty="0">
                <a:solidFill>
                  <a:srgbClr val="333333"/>
                </a:solidFill>
                <a:ea typeface="楷体_GB2312" pitchFamily="49" charset="-122"/>
              </a:rPr>
              <a:t> </a:t>
            </a:r>
            <a:r>
              <a:rPr lang="zh-CN" altLang="en-US" dirty="0">
                <a:solidFill>
                  <a:srgbClr val="333333"/>
                </a:solidFill>
                <a:ea typeface="楷体_GB2312" pitchFamily="49" charset="-122"/>
              </a:rPr>
              <a:t>工艺制造，</a:t>
            </a:r>
            <a:r>
              <a:rPr lang="en-US" altLang="zh-CN" dirty="0">
                <a:solidFill>
                  <a:srgbClr val="333333"/>
                </a:solidFill>
                <a:ea typeface="楷体_GB2312" pitchFamily="49" charset="-122"/>
              </a:rPr>
              <a:t>1066 ~ </a:t>
            </a:r>
            <a:r>
              <a:rPr lang="en-US" altLang="zh-CN" dirty="0" err="1">
                <a:solidFill>
                  <a:srgbClr val="333333"/>
                </a:solidFill>
                <a:ea typeface="楷体_GB2312" pitchFamily="49" charset="-122"/>
              </a:rPr>
              <a:t>1333MHz</a:t>
            </a:r>
            <a:r>
              <a:rPr lang="en-US" altLang="zh-CN" dirty="0">
                <a:solidFill>
                  <a:srgbClr val="333333"/>
                </a:solidFill>
                <a:ea typeface="楷体_GB2312" pitchFamily="49" charset="-122"/>
              </a:rPr>
              <a:t> FSB </a:t>
            </a:r>
            <a:r>
              <a:rPr lang="zh-CN" altLang="en-US" dirty="0">
                <a:solidFill>
                  <a:srgbClr val="333333"/>
                </a:solidFill>
                <a:ea typeface="楷体_GB2312" pitchFamily="49" charset="-122"/>
              </a:rPr>
              <a:t>频率，支持 </a:t>
            </a:r>
            <a:r>
              <a:rPr lang="en-US" altLang="zh-CN" dirty="0" err="1">
                <a:solidFill>
                  <a:srgbClr val="333333"/>
                </a:solidFill>
                <a:ea typeface="楷体_GB2312" pitchFamily="49" charset="-122"/>
              </a:rPr>
              <a:t>EMT64</a:t>
            </a:r>
            <a:r>
              <a:rPr lang="en-US" altLang="zh-CN" dirty="0">
                <a:solidFill>
                  <a:srgbClr val="333333"/>
                </a:solidFill>
                <a:ea typeface="楷体_GB2312" pitchFamily="49" charset="-122"/>
              </a:rPr>
              <a:t> </a:t>
            </a:r>
            <a:r>
              <a:rPr lang="zh-CN" altLang="en-US" dirty="0">
                <a:solidFill>
                  <a:srgbClr val="333333"/>
                </a:solidFill>
                <a:ea typeface="楷体_GB2312" pitchFamily="49" charset="-122"/>
              </a:rPr>
              <a:t>技术、病毒防护技术及 </a:t>
            </a:r>
            <a:r>
              <a:rPr lang="en-US" altLang="zh-CN" dirty="0">
                <a:solidFill>
                  <a:srgbClr val="333333"/>
                </a:solidFill>
                <a:ea typeface="楷体_GB2312" pitchFamily="49" charset="-122"/>
              </a:rPr>
              <a:t>SSE 4 </a:t>
            </a:r>
            <a:r>
              <a:rPr lang="zh-CN" altLang="en-US" dirty="0">
                <a:solidFill>
                  <a:srgbClr val="333333"/>
                </a:solidFill>
                <a:ea typeface="楷体_GB2312" pitchFamily="49" charset="-122"/>
              </a:rPr>
              <a:t>指令集。各核心拥有独立的工作频率及电压，可根据负载的不同对各核心进行调整。</a:t>
            </a:r>
          </a:p>
          <a:p>
            <a:pPr>
              <a:lnSpc>
                <a:spcPct val="135000"/>
              </a:lnSpc>
              <a:spcBef>
                <a:spcPct val="20000"/>
              </a:spcBef>
            </a:pPr>
            <a:r>
              <a:rPr lang="zh-CN" altLang="en-US" dirty="0">
                <a:solidFill>
                  <a:srgbClr val="333333"/>
                </a:solidFill>
                <a:ea typeface="楷体_GB2312" pitchFamily="49" charset="-122"/>
              </a:rPr>
              <a:t>右图为最新的 </a:t>
            </a:r>
            <a:r>
              <a:rPr lang="en-US" altLang="zh-CN" dirty="0" err="1">
                <a:solidFill>
                  <a:srgbClr val="333333"/>
                </a:solidFill>
                <a:ea typeface="楷体_GB2312" pitchFamily="49" charset="-122"/>
              </a:rPr>
              <a:t>Kentsfield</a:t>
            </a:r>
            <a:r>
              <a:rPr lang="en-US" altLang="zh-CN" dirty="0">
                <a:solidFill>
                  <a:srgbClr val="333333"/>
                </a:solidFill>
                <a:ea typeface="楷体_GB2312" pitchFamily="49" charset="-122"/>
              </a:rPr>
              <a:t> 9650 CPU</a:t>
            </a:r>
            <a:r>
              <a:rPr lang="zh-CN" altLang="en-US" dirty="0">
                <a:solidFill>
                  <a:srgbClr val="333333"/>
                </a:solidFill>
                <a:ea typeface="楷体_GB2312" pitchFamily="49" charset="-122"/>
              </a:rPr>
              <a:t>，主频为 </a:t>
            </a:r>
            <a:r>
              <a:rPr lang="en-US" altLang="zh-CN" dirty="0" err="1">
                <a:solidFill>
                  <a:srgbClr val="333333"/>
                </a:solidFill>
                <a:ea typeface="楷体_GB2312" pitchFamily="49" charset="-122"/>
              </a:rPr>
              <a:t>3</a:t>
            </a:r>
            <a:r>
              <a:rPr lang="en-US" altLang="zh-CN" dirty="0" err="1">
                <a:solidFill>
                  <a:srgbClr val="333333"/>
                </a:solidFill>
                <a:latin typeface="宋体" charset="-122"/>
              </a:rPr>
              <a:t>.</a:t>
            </a:r>
            <a:r>
              <a:rPr lang="en-US" altLang="zh-CN" dirty="0" err="1">
                <a:solidFill>
                  <a:srgbClr val="333333"/>
                </a:solidFill>
                <a:ea typeface="楷体_GB2312" pitchFamily="49" charset="-122"/>
              </a:rPr>
              <a:t>0GHz</a:t>
            </a:r>
            <a:r>
              <a:rPr lang="zh-CN" altLang="en-US" dirty="0">
                <a:solidFill>
                  <a:srgbClr val="333333"/>
                </a:solidFill>
                <a:ea typeface="楷体_GB2312" pitchFamily="49" charset="-122"/>
              </a:rPr>
              <a:t>。 </a:t>
            </a:r>
          </a:p>
        </p:txBody>
      </p:sp>
      <p:sp>
        <p:nvSpPr>
          <p:cNvPr id="196615" name="Text Box 7"/>
          <p:cNvSpPr txBox="1">
            <a:spLocks noChangeArrowheads="1"/>
          </p:cNvSpPr>
          <p:nvPr/>
        </p:nvSpPr>
        <p:spPr bwMode="auto">
          <a:xfrm>
            <a:off x="290513" y="923925"/>
            <a:ext cx="8024812" cy="1797050"/>
          </a:xfrm>
          <a:prstGeom prst="rect">
            <a:avLst/>
          </a:prstGeom>
          <a:noFill/>
          <a:ln w="9525">
            <a:noFill/>
            <a:miter lim="800000"/>
          </a:ln>
        </p:spPr>
        <p:txBody>
          <a:bodyPr>
            <a:spAutoFit/>
          </a:bodyPr>
          <a:lstStyle/>
          <a:p>
            <a:pPr>
              <a:lnSpc>
                <a:spcPct val="135000"/>
              </a:lnSpc>
              <a:spcBef>
                <a:spcPct val="20000"/>
              </a:spcBef>
            </a:pPr>
            <a:r>
              <a:rPr lang="en-US" altLang="zh-CN" dirty="0">
                <a:ea typeface="楷体_GB2312" pitchFamily="49" charset="-122"/>
              </a:rPr>
              <a:t>Quad Core </a:t>
            </a:r>
            <a:r>
              <a:rPr lang="zh-CN" altLang="en-US" dirty="0">
                <a:ea typeface="楷体_GB2312" pitchFamily="49" charset="-122"/>
              </a:rPr>
              <a:t>四核微处理器：</a:t>
            </a:r>
          </a:p>
          <a:p>
            <a:pPr>
              <a:lnSpc>
                <a:spcPct val="135000"/>
              </a:lnSpc>
              <a:spcBef>
                <a:spcPct val="20000"/>
              </a:spcBef>
            </a:pPr>
            <a:r>
              <a:rPr lang="zh-CN" altLang="en-US" dirty="0">
                <a:ea typeface="楷体_GB2312" pitchFamily="49" charset="-122"/>
              </a:rPr>
              <a:t>包括桌面四核心 </a:t>
            </a:r>
            <a:r>
              <a:rPr lang="en-US" altLang="zh-CN" dirty="0" err="1">
                <a:ea typeface="楷体_GB2312" pitchFamily="49" charset="-122"/>
              </a:rPr>
              <a:t>Kentsfield</a:t>
            </a:r>
            <a:r>
              <a:rPr lang="zh-CN" altLang="en-US" dirty="0">
                <a:ea typeface="楷体_GB2312" pitchFamily="49" charset="-122"/>
              </a:rPr>
              <a:t>、双路服务器核心 </a:t>
            </a:r>
            <a:r>
              <a:rPr lang="en-US" altLang="zh-CN" dirty="0" err="1">
                <a:ea typeface="楷体_GB2312" pitchFamily="49" charset="-122"/>
              </a:rPr>
              <a:t>Clovertown</a:t>
            </a:r>
            <a:r>
              <a:rPr lang="en-US" altLang="zh-CN" dirty="0">
                <a:ea typeface="楷体_GB2312" pitchFamily="49" charset="-122"/>
              </a:rPr>
              <a:t> </a:t>
            </a:r>
            <a:r>
              <a:rPr lang="zh-CN" altLang="en-US" dirty="0">
                <a:ea typeface="楷体_GB2312" pitchFamily="49" charset="-122"/>
              </a:rPr>
              <a:t>以及多路服务器核心 </a:t>
            </a:r>
            <a:r>
              <a:rPr lang="en-US" altLang="zh-CN" dirty="0">
                <a:ea typeface="楷体_GB2312" pitchFamily="49" charset="-122"/>
              </a:rPr>
              <a:t>Tigerton</a:t>
            </a:r>
            <a:r>
              <a:rPr lang="zh-CN" altLang="en-US" dirty="0">
                <a:ea typeface="楷体_GB2312" pitchFamily="49" charset="-122"/>
              </a:rPr>
              <a:t>，处理器采用 </a:t>
            </a:r>
            <a:r>
              <a:rPr lang="en-US" altLang="zh-CN" dirty="0">
                <a:ea typeface="楷体_GB2312" pitchFamily="49" charset="-122"/>
              </a:rPr>
              <a:t>Multi </a:t>
            </a:r>
            <a:r>
              <a:rPr lang="en-US" altLang="zh-CN" dirty="0"/>
              <a:t>–</a:t>
            </a:r>
            <a:r>
              <a:rPr lang="en-US" altLang="zh-CN" dirty="0">
                <a:ea typeface="楷体_GB2312" pitchFamily="49" charset="-122"/>
              </a:rPr>
              <a:t> Chip </a:t>
            </a:r>
            <a:r>
              <a:rPr lang="zh-CN" altLang="en-US" dirty="0">
                <a:ea typeface="楷体_GB2312" pitchFamily="49" charset="-122"/>
              </a:rPr>
              <a:t>技术，将两颗双核封装在同一模块上。</a:t>
            </a:r>
          </a:p>
        </p:txBody>
      </p:sp>
      <p:pic>
        <p:nvPicPr>
          <p:cNvPr id="196623" name="Picture 15"/>
          <p:cNvPicPr>
            <a:picLocks noChangeAspect="1" noChangeArrowheads="1"/>
          </p:cNvPicPr>
          <p:nvPr/>
        </p:nvPicPr>
        <p:blipFill>
          <a:blip r:embed="rId2"/>
          <a:srcRect/>
          <a:stretch>
            <a:fillRect/>
          </a:stretch>
        </p:blipFill>
        <p:spPr bwMode="auto">
          <a:xfrm>
            <a:off x="4843463" y="2760663"/>
            <a:ext cx="3576637" cy="3598862"/>
          </a:xfrm>
          <a:prstGeom prst="rect">
            <a:avLst/>
          </a:prstGeom>
          <a:noFill/>
          <a:ln w="9525">
            <a:noFill/>
            <a:miter lim="800000"/>
            <a:headEnd/>
            <a:tailEnd/>
          </a:ln>
        </p:spPr>
      </p:pic>
      <p:sp>
        <p:nvSpPr>
          <p:cNvPr id="53253" name="Rectangle 18"/>
          <p:cNvSpPr>
            <a:spLocks noGrp="1" noChangeArrowheads="1"/>
          </p:cNvSpPr>
          <p:nvPr>
            <p:ph type="title"/>
          </p:nvPr>
        </p:nvSpPr>
        <p:spPr>
          <a:xfrm>
            <a:off x="1206500" y="180975"/>
            <a:ext cx="7485063" cy="593725"/>
          </a:xfrm>
        </p:spPr>
        <p:txBody>
          <a:bodyPr/>
          <a:lstStyle/>
          <a:p>
            <a:pPr algn="ctr" eaLnBrk="1" hangingPunct="1"/>
            <a:r>
              <a:rPr lang="en-US" altLang="en-US" sz="3200" b="1" i="0" smtClean="0">
                <a:solidFill>
                  <a:schemeClr val="tx1"/>
                </a:solidFill>
                <a:ea typeface="楷体_GB2312" pitchFamily="49" charset="-122"/>
              </a:rPr>
              <a:t>CPU的发展史</a:t>
            </a:r>
            <a:r>
              <a:rPr lang="en-US" altLang="zh-CN" sz="3200" b="1" i="0" smtClean="0">
                <a:solidFill>
                  <a:schemeClr val="tx1"/>
                </a:solidFill>
                <a:ea typeface="楷体_GB2312" pitchFamily="49" charset="-122"/>
              </a:rPr>
              <a:t>-</a:t>
            </a:r>
            <a:r>
              <a:rPr lang="zh-CN" altLang="en-US" sz="3200" b="1" i="0" smtClean="0">
                <a:solidFill>
                  <a:schemeClr val="tx1"/>
                </a:solidFill>
                <a:ea typeface="楷体_GB2312" pitchFamily="49" charset="-122"/>
              </a:rPr>
              <a:t>第八代微处理器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966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66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6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4" grpId="0" autoUpdateAnimBg="0"/>
      <p:bldP spid="196615"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灯片编号占位符 5"/>
          <p:cNvSpPr>
            <a:spLocks noGrp="1"/>
          </p:cNvSpPr>
          <p:nvPr>
            <p:ph type="sldNum" sz="quarter" idx="12"/>
          </p:nvPr>
        </p:nvSpPr>
        <p:spPr>
          <a:noFill/>
        </p:spPr>
        <p:txBody>
          <a:bodyPr/>
          <a:lstStyle/>
          <a:p>
            <a:fld id="{73AAEDA2-2593-47A6-AC98-9FC74FF29F02}" type="slidenum">
              <a:rPr lang="en-US" altLang="zh-CN" smtClean="0">
                <a:ea typeface="宋体" charset="-122"/>
              </a:rPr>
              <a:t>41</a:t>
            </a:fld>
            <a:endParaRPr lang="en-US" altLang="zh-CN" smtClean="0">
              <a:ea typeface="宋体" charset="-122"/>
            </a:endParaRPr>
          </a:p>
        </p:txBody>
      </p:sp>
      <p:sp>
        <p:nvSpPr>
          <p:cNvPr id="54274" name="Rectangle 3"/>
          <p:cNvSpPr>
            <a:spLocks noGrp="1" noChangeArrowheads="1"/>
          </p:cNvSpPr>
          <p:nvPr>
            <p:ph type="body" idx="1"/>
          </p:nvPr>
        </p:nvSpPr>
        <p:spPr>
          <a:xfrm>
            <a:off x="685800" y="954088"/>
            <a:ext cx="8047038" cy="5470525"/>
          </a:xfrm>
        </p:spPr>
        <p:txBody>
          <a:bodyPr/>
          <a:lstStyle/>
          <a:p>
            <a:pPr marL="0" indent="476250" eaLnBrk="1" hangingPunct="1">
              <a:lnSpc>
                <a:spcPct val="125000"/>
              </a:lnSpc>
              <a:buFontTx/>
              <a:buNone/>
            </a:pPr>
            <a:r>
              <a:rPr lang="en-US" altLang="zh-CN" sz="2000" dirty="0" smtClean="0">
                <a:latin typeface="Times New Roman" pitchFamily="18" charset="0"/>
                <a:ea typeface="楷体_GB2312" pitchFamily="49" charset="-122"/>
              </a:rPr>
              <a:t>Intel Core </a:t>
            </a:r>
            <a:r>
              <a:rPr lang="en-US" altLang="zh-CN" sz="2000" dirty="0" err="1" smtClean="0">
                <a:latin typeface="Times New Roman" pitchFamily="18" charset="0"/>
                <a:ea typeface="楷体_GB2312" pitchFamily="49" charset="-122"/>
              </a:rPr>
              <a:t>i3</a:t>
            </a:r>
            <a:r>
              <a:rPr lang="zh-CN" altLang="en-US" sz="2000" dirty="0" smtClean="0">
                <a:latin typeface="Times New Roman" pitchFamily="18" charset="0"/>
                <a:ea typeface="楷体_GB2312" pitchFamily="49" charset="-122"/>
              </a:rPr>
              <a:t>、</a:t>
            </a:r>
            <a:r>
              <a:rPr lang="en-US" altLang="zh-CN" sz="2000" dirty="0" err="1" smtClean="0">
                <a:latin typeface="Times New Roman" pitchFamily="18" charset="0"/>
                <a:ea typeface="楷体_GB2312" pitchFamily="49" charset="-122"/>
              </a:rPr>
              <a:t>i5</a:t>
            </a:r>
            <a:r>
              <a:rPr lang="zh-CN" altLang="en-US" sz="2000" dirty="0" smtClean="0">
                <a:latin typeface="Times New Roman" pitchFamily="18" charset="0"/>
                <a:ea typeface="楷体_GB2312" pitchFamily="49" charset="-122"/>
              </a:rPr>
              <a:t>、</a:t>
            </a:r>
            <a:r>
              <a:rPr lang="en-US" altLang="zh-CN" sz="2000" dirty="0" err="1" smtClean="0">
                <a:latin typeface="Times New Roman" pitchFamily="18" charset="0"/>
                <a:ea typeface="楷体_GB2312" pitchFamily="49" charset="-122"/>
              </a:rPr>
              <a:t>i7</a:t>
            </a:r>
            <a:r>
              <a:rPr lang="zh-CN" altLang="en-US" sz="2000" dirty="0" smtClean="0">
                <a:latin typeface="Times New Roman" pitchFamily="18" charset="0"/>
                <a:ea typeface="楷体_GB2312" pitchFamily="49" charset="-122"/>
              </a:rPr>
              <a:t>、</a:t>
            </a:r>
            <a:r>
              <a:rPr lang="en-US" altLang="zh-CN" sz="2000" dirty="0" smtClean="0">
                <a:latin typeface="Times New Roman" pitchFamily="18" charset="0"/>
                <a:ea typeface="楷体_GB2312" pitchFamily="49" charset="-122"/>
              </a:rPr>
              <a:t>Extreme </a:t>
            </a:r>
            <a:r>
              <a:rPr lang="en-US" altLang="zh-CN" sz="2000" dirty="0" err="1" smtClean="0">
                <a:latin typeface="Times New Roman" pitchFamily="18" charset="0"/>
                <a:ea typeface="楷体_GB2312" pitchFamily="49" charset="-122"/>
              </a:rPr>
              <a:t>i7</a:t>
            </a:r>
            <a:r>
              <a:rPr lang="zh-CN" altLang="en-US" sz="2000" dirty="0" smtClean="0">
                <a:latin typeface="Times New Roman" pitchFamily="18" charset="0"/>
                <a:ea typeface="楷体_GB2312" pitchFamily="49" charset="-122"/>
              </a:rPr>
              <a:t>，采用 </a:t>
            </a:r>
            <a:r>
              <a:rPr lang="en-US" altLang="zh-CN" sz="2000" dirty="0" smtClean="0">
                <a:latin typeface="Times New Roman" pitchFamily="18" charset="0"/>
                <a:ea typeface="楷体_GB2312" pitchFamily="49" charset="-122"/>
              </a:rPr>
              <a:t>Nehalem </a:t>
            </a:r>
            <a:r>
              <a:rPr lang="zh-CN" altLang="en-US" sz="2000" dirty="0" smtClean="0">
                <a:latin typeface="Times New Roman" pitchFamily="18" charset="0"/>
                <a:ea typeface="楷体_GB2312" pitchFamily="49" charset="-122"/>
              </a:rPr>
              <a:t>架构。</a:t>
            </a:r>
          </a:p>
          <a:p>
            <a:pPr marL="0" indent="476250" eaLnBrk="1" hangingPunct="1">
              <a:lnSpc>
                <a:spcPct val="125000"/>
              </a:lnSpc>
              <a:buFontTx/>
              <a:buNone/>
            </a:pPr>
            <a:r>
              <a:rPr lang="en-US" altLang="zh-CN" sz="2000" dirty="0" smtClean="0">
                <a:latin typeface="Times New Roman" pitchFamily="18" charset="0"/>
                <a:ea typeface="楷体_GB2312" pitchFamily="49" charset="-122"/>
              </a:rPr>
              <a:t>Core </a:t>
            </a:r>
            <a:r>
              <a:rPr lang="en-US" altLang="zh-CN" sz="2000" dirty="0" err="1" smtClean="0">
                <a:latin typeface="Times New Roman" pitchFamily="18" charset="0"/>
                <a:ea typeface="楷体_GB2312" pitchFamily="49" charset="-122"/>
              </a:rPr>
              <a:t>i3</a:t>
            </a:r>
            <a:r>
              <a:rPr lang="en-US" altLang="zh-CN" sz="2000" dirty="0" smtClean="0">
                <a:latin typeface="Times New Roman" pitchFamily="18" charset="0"/>
                <a:ea typeface="楷体_GB2312" pitchFamily="49" charset="-122"/>
              </a:rPr>
              <a:t> </a:t>
            </a:r>
            <a:r>
              <a:rPr lang="zh-CN" altLang="en-US" sz="2000" dirty="0" smtClean="0">
                <a:latin typeface="Times New Roman" pitchFamily="18" charset="0"/>
                <a:ea typeface="楷体_GB2312" pitchFamily="49" charset="-122"/>
              </a:rPr>
              <a:t>为双核处理器，</a:t>
            </a:r>
            <a:r>
              <a:rPr lang="en-US" altLang="zh-CN" sz="2000" dirty="0" err="1" smtClean="0">
                <a:latin typeface="Times New Roman" pitchFamily="18" charset="0"/>
                <a:ea typeface="楷体_GB2312" pitchFamily="49" charset="-122"/>
              </a:rPr>
              <a:t>LGA</a:t>
            </a:r>
            <a:r>
              <a:rPr lang="en-US" altLang="zh-CN" sz="2000" dirty="0" smtClean="0">
                <a:latin typeface="Times New Roman" pitchFamily="18" charset="0"/>
                <a:ea typeface="楷体_GB2312" pitchFamily="49" charset="-122"/>
              </a:rPr>
              <a:t> 1156 </a:t>
            </a:r>
            <a:r>
              <a:rPr lang="zh-CN" altLang="en-US" sz="2000" dirty="0" smtClean="0">
                <a:latin typeface="Times New Roman" pitchFamily="18" charset="0"/>
                <a:ea typeface="楷体_GB2312" pitchFamily="49" charset="-122"/>
              </a:rPr>
              <a:t>封装。</a:t>
            </a:r>
          </a:p>
          <a:p>
            <a:pPr marL="0" indent="476250" eaLnBrk="1" hangingPunct="1">
              <a:lnSpc>
                <a:spcPct val="125000"/>
              </a:lnSpc>
              <a:buFontTx/>
              <a:buNone/>
            </a:pPr>
            <a:r>
              <a:rPr lang="en-US" altLang="zh-CN" sz="2000" dirty="0" smtClean="0">
                <a:latin typeface="Times New Roman" pitchFamily="18" charset="0"/>
                <a:ea typeface="楷体_GB2312" pitchFamily="49" charset="-122"/>
              </a:rPr>
              <a:t>Core </a:t>
            </a:r>
            <a:r>
              <a:rPr lang="en-US" altLang="zh-CN" sz="2000" dirty="0" err="1" smtClean="0">
                <a:latin typeface="Times New Roman" pitchFamily="18" charset="0"/>
                <a:ea typeface="楷体_GB2312" pitchFamily="49" charset="-122"/>
              </a:rPr>
              <a:t>i5</a:t>
            </a:r>
            <a:r>
              <a:rPr lang="en-US" altLang="zh-CN" sz="2000" dirty="0" smtClean="0">
                <a:latin typeface="Times New Roman" pitchFamily="18" charset="0"/>
                <a:ea typeface="楷体_GB2312" pitchFamily="49" charset="-122"/>
              </a:rPr>
              <a:t> </a:t>
            </a:r>
            <a:r>
              <a:rPr lang="zh-CN" altLang="en-US" sz="2000" dirty="0" smtClean="0">
                <a:latin typeface="Times New Roman" pitchFamily="18" charset="0"/>
                <a:ea typeface="楷体_GB2312" pitchFamily="49" charset="-122"/>
              </a:rPr>
              <a:t>与 </a:t>
            </a:r>
            <a:r>
              <a:rPr lang="en-US" altLang="zh-CN" sz="2000" dirty="0" smtClean="0">
                <a:latin typeface="Times New Roman" pitchFamily="18" charset="0"/>
                <a:ea typeface="楷体_GB2312" pitchFamily="49" charset="-122"/>
              </a:rPr>
              <a:t>Core </a:t>
            </a:r>
            <a:r>
              <a:rPr lang="en-US" altLang="zh-CN" sz="2000" dirty="0" err="1" smtClean="0">
                <a:latin typeface="Times New Roman" pitchFamily="18" charset="0"/>
                <a:ea typeface="楷体_GB2312" pitchFamily="49" charset="-122"/>
              </a:rPr>
              <a:t>i3</a:t>
            </a:r>
            <a:r>
              <a:rPr lang="en-US" altLang="zh-CN" sz="2000" dirty="0" smtClean="0">
                <a:latin typeface="Times New Roman" pitchFamily="18" charset="0"/>
                <a:ea typeface="楷体_GB2312" pitchFamily="49" charset="-122"/>
              </a:rPr>
              <a:t> </a:t>
            </a:r>
            <a:r>
              <a:rPr lang="zh-CN" altLang="en-US" sz="2000" dirty="0" smtClean="0">
                <a:latin typeface="Times New Roman" pitchFamily="18" charset="0"/>
                <a:ea typeface="楷体_GB2312" pitchFamily="49" charset="-122"/>
              </a:rPr>
              <a:t>功能、结构大致相同，区别在于前期产品 </a:t>
            </a:r>
            <a:r>
              <a:rPr lang="en-US" altLang="zh-CN" sz="2000" dirty="0" smtClean="0">
                <a:latin typeface="Times New Roman" pitchFamily="18" charset="0"/>
                <a:ea typeface="楷体_GB2312" pitchFamily="49" charset="-122"/>
              </a:rPr>
              <a:t>600 </a:t>
            </a:r>
            <a:r>
              <a:rPr lang="zh-CN" altLang="en-US" sz="2000" dirty="0" smtClean="0">
                <a:latin typeface="Times New Roman" pitchFamily="18" charset="0"/>
                <a:ea typeface="楷体_GB2312" pitchFamily="49" charset="-122"/>
              </a:rPr>
              <a:t>系列为 </a:t>
            </a:r>
            <a:r>
              <a:rPr lang="en-US" altLang="zh-CN" sz="2000" dirty="0" smtClean="0">
                <a:latin typeface="Times New Roman" pitchFamily="18" charset="0"/>
                <a:ea typeface="楷体_GB2312" pitchFamily="49" charset="-122"/>
              </a:rPr>
              <a:t>2 </a:t>
            </a:r>
            <a:r>
              <a:rPr lang="zh-CN" altLang="en-US" sz="2000" dirty="0" smtClean="0">
                <a:latin typeface="Times New Roman" pitchFamily="18" charset="0"/>
                <a:ea typeface="楷体_GB2312" pitchFamily="49" charset="-122"/>
              </a:rPr>
              <a:t>核处理器，后期产品 </a:t>
            </a:r>
            <a:r>
              <a:rPr lang="en-US" altLang="zh-CN" sz="2000" dirty="0" smtClean="0">
                <a:latin typeface="Times New Roman" pitchFamily="18" charset="0"/>
                <a:ea typeface="楷体_GB2312" pitchFamily="49" charset="-122"/>
              </a:rPr>
              <a:t>700 </a:t>
            </a:r>
            <a:r>
              <a:rPr lang="zh-CN" altLang="en-US" sz="2000" dirty="0" smtClean="0">
                <a:latin typeface="Times New Roman" pitchFamily="18" charset="0"/>
                <a:ea typeface="楷体_GB2312" pitchFamily="49" charset="-122"/>
              </a:rPr>
              <a:t>系列为 </a:t>
            </a:r>
            <a:r>
              <a:rPr lang="en-US" altLang="zh-CN" sz="2000" dirty="0" smtClean="0">
                <a:latin typeface="Times New Roman" pitchFamily="18" charset="0"/>
                <a:ea typeface="楷体_GB2312" pitchFamily="49" charset="-122"/>
              </a:rPr>
              <a:t>4 </a:t>
            </a:r>
            <a:r>
              <a:rPr lang="zh-CN" altLang="en-US" sz="2000" dirty="0" smtClean="0">
                <a:latin typeface="Times New Roman" pitchFamily="18" charset="0"/>
                <a:ea typeface="楷体_GB2312" pitchFamily="49" charset="-122"/>
              </a:rPr>
              <a:t>核处理器。</a:t>
            </a:r>
          </a:p>
          <a:p>
            <a:pPr marL="0" indent="476250" eaLnBrk="1" hangingPunct="1">
              <a:lnSpc>
                <a:spcPct val="125000"/>
              </a:lnSpc>
              <a:buFontTx/>
              <a:buNone/>
            </a:pPr>
            <a:r>
              <a:rPr lang="en-US" altLang="zh-CN" sz="2000" dirty="0" smtClean="0">
                <a:latin typeface="Times New Roman" pitchFamily="18" charset="0"/>
                <a:ea typeface="楷体_GB2312" pitchFamily="49" charset="-122"/>
              </a:rPr>
              <a:t>Core </a:t>
            </a:r>
            <a:r>
              <a:rPr lang="en-US" altLang="zh-CN" sz="2000" dirty="0" err="1" smtClean="0">
                <a:latin typeface="Times New Roman" pitchFamily="18" charset="0"/>
                <a:ea typeface="楷体_GB2312" pitchFamily="49" charset="-122"/>
              </a:rPr>
              <a:t>i7</a:t>
            </a:r>
            <a:r>
              <a:rPr lang="en-US" altLang="zh-CN" sz="2000" dirty="0" smtClean="0">
                <a:latin typeface="Times New Roman" pitchFamily="18" charset="0"/>
                <a:ea typeface="楷体_GB2312" pitchFamily="49" charset="-122"/>
              </a:rPr>
              <a:t> </a:t>
            </a:r>
            <a:r>
              <a:rPr lang="zh-CN" altLang="en-US" sz="2000" dirty="0" smtClean="0">
                <a:latin typeface="Times New Roman" pitchFamily="18" charset="0"/>
                <a:ea typeface="楷体_GB2312" pitchFamily="49" charset="-122"/>
              </a:rPr>
              <a:t>为原生四 </a:t>
            </a:r>
            <a:r>
              <a:rPr lang="en-US" altLang="zh-CN" sz="2000" dirty="0" smtClean="0">
                <a:latin typeface="Times New Roman" pitchFamily="18" charset="0"/>
                <a:ea typeface="楷体_GB2312" pitchFamily="49" charset="-122"/>
              </a:rPr>
              <a:t>~ </a:t>
            </a:r>
            <a:r>
              <a:rPr lang="zh-CN" altLang="en-US" sz="2000" dirty="0" smtClean="0">
                <a:latin typeface="Times New Roman" pitchFamily="18" charset="0"/>
                <a:ea typeface="楷体_GB2312" pitchFamily="49" charset="-122"/>
              </a:rPr>
              <a:t>六核处理器，采用 </a:t>
            </a:r>
            <a:r>
              <a:rPr lang="en-US" altLang="zh-CN" sz="2000" dirty="0" err="1" smtClean="0">
                <a:latin typeface="Times New Roman" pitchFamily="18" charset="0"/>
                <a:ea typeface="楷体_GB2312" pitchFamily="49" charset="-122"/>
              </a:rPr>
              <a:t>LGA</a:t>
            </a:r>
            <a:r>
              <a:rPr lang="en-US" altLang="zh-CN" sz="2000" dirty="0" smtClean="0">
                <a:latin typeface="Times New Roman" pitchFamily="18" charset="0"/>
                <a:ea typeface="楷体_GB2312" pitchFamily="49" charset="-122"/>
              </a:rPr>
              <a:t> 1366 </a:t>
            </a:r>
            <a:r>
              <a:rPr lang="zh-CN" altLang="en-US" sz="2000" dirty="0" smtClean="0">
                <a:latin typeface="Times New Roman" pitchFamily="18" charset="0"/>
                <a:ea typeface="楷体_GB2312" pitchFamily="49" charset="-122"/>
              </a:rPr>
              <a:t>封装。前期产品</a:t>
            </a:r>
            <a:r>
              <a:rPr lang="en-US" altLang="zh-CN" sz="2000" dirty="0" smtClean="0">
                <a:latin typeface="Times New Roman" pitchFamily="18" charset="0"/>
                <a:ea typeface="楷体_GB2312" pitchFamily="49" charset="-122"/>
              </a:rPr>
              <a:t>600</a:t>
            </a:r>
            <a:r>
              <a:rPr lang="zh-CN" altLang="en-US" sz="2000" dirty="0" smtClean="0">
                <a:latin typeface="Times New Roman" pitchFamily="18" charset="0"/>
                <a:ea typeface="楷体_GB2312" pitchFamily="49" charset="-122"/>
              </a:rPr>
              <a:t>、</a:t>
            </a:r>
            <a:r>
              <a:rPr lang="en-US" altLang="zh-CN" sz="2000" dirty="0" smtClean="0">
                <a:latin typeface="Times New Roman" pitchFamily="18" charset="0"/>
                <a:ea typeface="楷体_GB2312" pitchFamily="49" charset="-122"/>
              </a:rPr>
              <a:t>700</a:t>
            </a:r>
            <a:r>
              <a:rPr lang="zh-CN" altLang="en-US" sz="2000" dirty="0" smtClean="0">
                <a:latin typeface="Times New Roman" pitchFamily="18" charset="0"/>
                <a:ea typeface="楷体_GB2312" pitchFamily="49" charset="-122"/>
              </a:rPr>
              <a:t>、</a:t>
            </a:r>
            <a:r>
              <a:rPr lang="en-US" altLang="zh-CN" sz="2000" dirty="0" smtClean="0">
                <a:latin typeface="Times New Roman" pitchFamily="18" charset="0"/>
                <a:ea typeface="楷体_GB2312" pitchFamily="49" charset="-122"/>
              </a:rPr>
              <a:t>800 </a:t>
            </a:r>
            <a:r>
              <a:rPr lang="zh-CN" altLang="en-US" sz="2000" dirty="0" smtClean="0">
                <a:latin typeface="Times New Roman" pitchFamily="18" charset="0"/>
                <a:ea typeface="楷体_GB2312" pitchFamily="49" charset="-122"/>
              </a:rPr>
              <a:t>系列处理器为 </a:t>
            </a:r>
            <a:r>
              <a:rPr lang="en-US" altLang="zh-CN" sz="2000" dirty="0" smtClean="0">
                <a:latin typeface="Times New Roman" pitchFamily="18" charset="0"/>
                <a:ea typeface="楷体_GB2312" pitchFamily="49" charset="-122"/>
              </a:rPr>
              <a:t>4 </a:t>
            </a:r>
            <a:r>
              <a:rPr lang="zh-CN" altLang="en-US" sz="2000" dirty="0" smtClean="0">
                <a:latin typeface="Times New Roman" pitchFamily="18" charset="0"/>
                <a:ea typeface="楷体_GB2312" pitchFamily="49" charset="-122"/>
              </a:rPr>
              <a:t>核处理器，后期产品 </a:t>
            </a:r>
            <a:r>
              <a:rPr lang="en-US" altLang="zh-CN" sz="2000" dirty="0" smtClean="0">
                <a:latin typeface="Times New Roman" pitchFamily="18" charset="0"/>
                <a:ea typeface="楷体_GB2312" pitchFamily="49" charset="-122"/>
              </a:rPr>
              <a:t>900 </a:t>
            </a:r>
            <a:r>
              <a:rPr lang="zh-CN" altLang="en-US" sz="2000" dirty="0" smtClean="0">
                <a:latin typeface="Times New Roman" pitchFamily="18" charset="0"/>
                <a:ea typeface="楷体_GB2312" pitchFamily="49" charset="-122"/>
              </a:rPr>
              <a:t>系列为 </a:t>
            </a:r>
            <a:r>
              <a:rPr lang="en-US" altLang="zh-CN" sz="2000" dirty="0" smtClean="0">
                <a:latin typeface="Times New Roman" pitchFamily="18" charset="0"/>
                <a:ea typeface="楷体_GB2312" pitchFamily="49" charset="-122"/>
              </a:rPr>
              <a:t>6 </a:t>
            </a:r>
            <a:r>
              <a:rPr lang="zh-CN" altLang="en-US" sz="2000" dirty="0" smtClean="0">
                <a:latin typeface="Times New Roman" pitchFamily="18" charset="0"/>
                <a:ea typeface="楷体_GB2312" pitchFamily="49" charset="-122"/>
              </a:rPr>
              <a:t>核处理器。</a:t>
            </a:r>
          </a:p>
        </p:txBody>
      </p:sp>
      <p:pic>
        <p:nvPicPr>
          <p:cNvPr id="54275" name="Picture 4" descr="Core i5"/>
          <p:cNvPicPr>
            <a:picLocks noChangeAspect="1" noChangeArrowheads="1"/>
          </p:cNvPicPr>
          <p:nvPr/>
        </p:nvPicPr>
        <p:blipFill>
          <a:blip r:embed="rId2"/>
          <a:srcRect/>
          <a:stretch>
            <a:fillRect/>
          </a:stretch>
        </p:blipFill>
        <p:spPr bwMode="auto">
          <a:xfrm>
            <a:off x="2046288" y="4198938"/>
            <a:ext cx="2281237" cy="2422525"/>
          </a:xfrm>
          <a:prstGeom prst="rect">
            <a:avLst/>
          </a:prstGeom>
          <a:noFill/>
          <a:ln w="9525">
            <a:noFill/>
            <a:miter lim="800000"/>
            <a:headEnd/>
            <a:tailEnd/>
          </a:ln>
        </p:spPr>
      </p:pic>
      <p:pic>
        <p:nvPicPr>
          <p:cNvPr id="54276" name="Picture 5"/>
          <p:cNvPicPr>
            <a:picLocks noChangeAspect="1" noChangeArrowheads="1"/>
          </p:cNvPicPr>
          <p:nvPr/>
        </p:nvPicPr>
        <p:blipFill>
          <a:blip r:embed="rId3"/>
          <a:srcRect/>
          <a:stretch>
            <a:fillRect/>
          </a:stretch>
        </p:blipFill>
        <p:spPr bwMode="auto">
          <a:xfrm>
            <a:off x="4846638" y="4183063"/>
            <a:ext cx="2155825" cy="2451100"/>
          </a:xfrm>
          <a:prstGeom prst="rect">
            <a:avLst/>
          </a:prstGeom>
          <a:noFill/>
          <a:ln w="9525">
            <a:noFill/>
            <a:miter lim="800000"/>
            <a:headEnd/>
            <a:tailEnd/>
          </a:ln>
        </p:spPr>
      </p:pic>
      <p:sp>
        <p:nvSpPr>
          <p:cNvPr id="54277" name="Rectangle 8"/>
          <p:cNvSpPr>
            <a:spLocks noGrp="1" noChangeArrowheads="1"/>
          </p:cNvSpPr>
          <p:nvPr>
            <p:ph type="title"/>
          </p:nvPr>
        </p:nvSpPr>
        <p:spPr>
          <a:xfrm>
            <a:off x="1206500" y="180975"/>
            <a:ext cx="7485063" cy="593725"/>
          </a:xfrm>
        </p:spPr>
        <p:txBody>
          <a:bodyPr/>
          <a:lstStyle/>
          <a:p>
            <a:pPr algn="ctr" eaLnBrk="1" hangingPunct="1"/>
            <a:r>
              <a:rPr lang="en-US" altLang="en-US" sz="3200" b="1" i="0" smtClean="0">
                <a:solidFill>
                  <a:schemeClr val="tx1"/>
                </a:solidFill>
                <a:ea typeface="楷体_GB2312" pitchFamily="49" charset="-122"/>
              </a:rPr>
              <a:t>CPU的发展史</a:t>
            </a:r>
            <a:r>
              <a:rPr lang="en-US" altLang="zh-CN" sz="3200" b="1" i="0" smtClean="0">
                <a:solidFill>
                  <a:schemeClr val="tx1"/>
                </a:solidFill>
                <a:ea typeface="楷体_GB2312" pitchFamily="49" charset="-122"/>
              </a:rPr>
              <a:t>-</a:t>
            </a:r>
            <a:r>
              <a:rPr lang="zh-CN" altLang="en-US" sz="3200" b="1" i="0" smtClean="0">
                <a:solidFill>
                  <a:schemeClr val="tx1"/>
                </a:solidFill>
                <a:ea typeface="楷体_GB2312" pitchFamily="49" charset="-122"/>
              </a:rPr>
              <a:t>第九代微处理器</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灯片编号占位符 5"/>
          <p:cNvSpPr>
            <a:spLocks noGrp="1"/>
          </p:cNvSpPr>
          <p:nvPr>
            <p:ph type="sldNum" sz="quarter" idx="12"/>
          </p:nvPr>
        </p:nvSpPr>
        <p:spPr>
          <a:noFill/>
        </p:spPr>
        <p:txBody>
          <a:bodyPr/>
          <a:lstStyle/>
          <a:p>
            <a:fld id="{95AFCD2C-231D-4C67-A523-F14F2D2F46A4}" type="slidenum">
              <a:rPr lang="en-US" altLang="zh-CN" smtClean="0">
                <a:ea typeface="宋体" charset="-122"/>
              </a:rPr>
              <a:t>42</a:t>
            </a:fld>
            <a:endParaRPr lang="en-US" altLang="zh-CN" smtClean="0">
              <a:ea typeface="宋体" charset="-122"/>
            </a:endParaRPr>
          </a:p>
        </p:txBody>
      </p:sp>
      <p:sp>
        <p:nvSpPr>
          <p:cNvPr id="55298" name="Rectangle 2"/>
          <p:cNvSpPr>
            <a:spLocks noGrp="1" noChangeArrowheads="1"/>
          </p:cNvSpPr>
          <p:nvPr>
            <p:ph type="title"/>
          </p:nvPr>
        </p:nvSpPr>
        <p:spPr>
          <a:xfrm>
            <a:off x="1079500" y="200025"/>
            <a:ext cx="7772400" cy="762000"/>
          </a:xfrm>
        </p:spPr>
        <p:txBody>
          <a:bodyPr/>
          <a:lstStyle/>
          <a:p>
            <a:pPr algn="ctr" eaLnBrk="1" hangingPunct="1"/>
            <a:r>
              <a:rPr lang="zh-CN" altLang="en-US" sz="3600" b="1" i="0" smtClean="0">
                <a:solidFill>
                  <a:schemeClr val="tx1"/>
                </a:solidFill>
              </a:rPr>
              <a:t>全球主要微处理器生产厂商</a:t>
            </a:r>
          </a:p>
        </p:txBody>
      </p:sp>
      <p:sp>
        <p:nvSpPr>
          <p:cNvPr id="55299" name="Rectangle 3"/>
          <p:cNvSpPr>
            <a:spLocks noGrp="1" noChangeArrowheads="1"/>
          </p:cNvSpPr>
          <p:nvPr>
            <p:ph type="body" idx="1"/>
          </p:nvPr>
        </p:nvSpPr>
        <p:spPr>
          <a:xfrm>
            <a:off x="182563" y="1270000"/>
            <a:ext cx="8778875" cy="5287963"/>
          </a:xfrm>
        </p:spPr>
        <p:txBody>
          <a:bodyPr/>
          <a:lstStyle/>
          <a:p>
            <a:pPr eaLnBrk="1" hangingPunct="1">
              <a:lnSpc>
                <a:spcPct val="130000"/>
              </a:lnSpc>
              <a:buFontTx/>
              <a:buNone/>
            </a:pPr>
            <a:r>
              <a:rPr lang="en-US" altLang="zh-CN" sz="2800" b="1" smtClean="0">
                <a:solidFill>
                  <a:schemeClr val="folHlink"/>
                </a:solidFill>
                <a:latin typeface="宋体" charset="-122"/>
              </a:rPr>
              <a:t>Intel</a:t>
            </a:r>
            <a:r>
              <a:rPr lang="zh-CN" altLang="en-US" sz="2800" b="1" smtClean="0">
                <a:solidFill>
                  <a:schemeClr val="folHlink"/>
                </a:solidFill>
                <a:latin typeface="宋体" charset="-122"/>
              </a:rPr>
              <a:t>公司</a:t>
            </a:r>
          </a:p>
          <a:p>
            <a:pPr algn="just" eaLnBrk="1" hangingPunct="1">
              <a:lnSpc>
                <a:spcPct val="125000"/>
              </a:lnSpc>
              <a:spcBef>
                <a:spcPct val="15000"/>
              </a:spcBef>
              <a:buFontTx/>
              <a:buNone/>
            </a:pPr>
            <a:r>
              <a:rPr lang="zh-CN" altLang="en-US" sz="1600" b="1" smtClean="0">
                <a:latin typeface="宋体" charset="-122"/>
              </a:rPr>
              <a:t>	</a:t>
            </a:r>
            <a:r>
              <a:rPr lang="zh-CN" altLang="en-US" sz="2400" b="1" smtClean="0">
                <a:latin typeface="宋体" charset="-122"/>
              </a:rPr>
              <a:t>创建于</a:t>
            </a:r>
            <a:r>
              <a:rPr lang="en-US" altLang="zh-CN" sz="2400" b="1" smtClean="0">
                <a:latin typeface="宋体" charset="-122"/>
              </a:rPr>
              <a:t>1968</a:t>
            </a:r>
            <a:r>
              <a:rPr lang="zh-CN" altLang="en-US" sz="2400" b="1" smtClean="0">
                <a:latin typeface="宋体" charset="-122"/>
              </a:rPr>
              <a:t>年。</a:t>
            </a:r>
            <a:r>
              <a:rPr lang="en-US" altLang="zh-CN" sz="2400" b="1" smtClean="0">
                <a:latin typeface="宋体" charset="-122"/>
              </a:rPr>
              <a:t>1971</a:t>
            </a:r>
            <a:r>
              <a:rPr lang="zh-CN" altLang="en-US" sz="2400" b="1" smtClean="0">
                <a:latin typeface="宋体" charset="-122"/>
              </a:rPr>
              <a:t>年推出全球第一个微处理器，</a:t>
            </a:r>
            <a:r>
              <a:rPr lang="en-US" altLang="zh-CN" sz="2400" b="1" smtClean="0">
                <a:latin typeface="宋体" charset="-122"/>
              </a:rPr>
              <a:t>1981</a:t>
            </a:r>
            <a:r>
              <a:rPr lang="zh-CN" altLang="en-US" sz="2400" b="1" smtClean="0">
                <a:latin typeface="宋体" charset="-122"/>
              </a:rPr>
              <a:t>年，</a:t>
            </a:r>
            <a:r>
              <a:rPr lang="en-US" altLang="zh-CN" sz="2400" b="1" smtClean="0">
                <a:latin typeface="宋体" charset="-122"/>
              </a:rPr>
              <a:t>IBM</a:t>
            </a:r>
            <a:r>
              <a:rPr lang="zh-CN" altLang="en-US" sz="2400" b="1" smtClean="0">
                <a:latin typeface="宋体" charset="-122"/>
              </a:rPr>
              <a:t>采用</a:t>
            </a:r>
            <a:r>
              <a:rPr lang="en-US" altLang="zh-CN" sz="2400" b="1" smtClean="0">
                <a:latin typeface="宋体" charset="-122"/>
              </a:rPr>
              <a:t>Intel</a:t>
            </a:r>
            <a:r>
              <a:rPr lang="zh-CN" altLang="en-US" sz="2400" b="1" smtClean="0">
                <a:latin typeface="宋体" charset="-122"/>
              </a:rPr>
              <a:t>生产的</a:t>
            </a:r>
            <a:r>
              <a:rPr lang="en-US" altLang="zh-CN" sz="2400" b="1" smtClean="0">
                <a:latin typeface="宋体" charset="-122"/>
              </a:rPr>
              <a:t>8088</a:t>
            </a:r>
            <a:r>
              <a:rPr lang="zh-CN" altLang="en-US" sz="2400" b="1" smtClean="0">
                <a:latin typeface="宋体" charset="-122"/>
              </a:rPr>
              <a:t>微处理器推出全球第一台</a:t>
            </a:r>
            <a:r>
              <a:rPr lang="en-US" altLang="zh-CN" sz="2400" b="1" smtClean="0">
                <a:latin typeface="宋体" charset="-122"/>
              </a:rPr>
              <a:t>IBM PC</a:t>
            </a:r>
            <a:r>
              <a:rPr lang="zh-CN" altLang="en-US" sz="2400" b="1" smtClean="0">
                <a:latin typeface="宋体" charset="-122"/>
              </a:rPr>
              <a:t>机，</a:t>
            </a:r>
            <a:r>
              <a:rPr lang="en-US" altLang="zh-CN" sz="2400" b="1" smtClean="0">
                <a:latin typeface="宋体" charset="-122"/>
              </a:rPr>
              <a:t>1984</a:t>
            </a:r>
            <a:r>
              <a:rPr lang="zh-CN" altLang="en-US" sz="2400" b="1" smtClean="0">
                <a:latin typeface="宋体" charset="-122"/>
              </a:rPr>
              <a:t>年入选全美一百家最值得投资的公司，</a:t>
            </a:r>
            <a:r>
              <a:rPr lang="en-US" altLang="zh-CN" sz="2400" b="1" smtClean="0">
                <a:latin typeface="宋体" charset="-122"/>
              </a:rPr>
              <a:t>1992</a:t>
            </a:r>
            <a:r>
              <a:rPr lang="zh-CN" altLang="en-US" sz="2400" b="1" smtClean="0">
                <a:latin typeface="宋体" charset="-122"/>
              </a:rPr>
              <a:t>年成为全球最大的半导体集成电路厂商，</a:t>
            </a:r>
            <a:r>
              <a:rPr lang="en-US" altLang="zh-CN" sz="2400" b="1" smtClean="0">
                <a:latin typeface="宋体" charset="-122"/>
              </a:rPr>
              <a:t>1994</a:t>
            </a:r>
            <a:r>
              <a:rPr lang="zh-CN" altLang="en-US" sz="2400" b="1" smtClean="0">
                <a:latin typeface="宋体" charset="-122"/>
              </a:rPr>
              <a:t>年其营业额达到了</a:t>
            </a:r>
            <a:r>
              <a:rPr lang="en-US" altLang="zh-CN" sz="2400" b="1" smtClean="0">
                <a:latin typeface="宋体" charset="-122"/>
              </a:rPr>
              <a:t>118</a:t>
            </a:r>
            <a:r>
              <a:rPr lang="zh-CN" altLang="en-US" sz="2400" b="1" smtClean="0">
                <a:latin typeface="宋体" charset="-122"/>
              </a:rPr>
              <a:t>亿美元，在</a:t>
            </a:r>
            <a:r>
              <a:rPr lang="en-US" altLang="zh-CN" sz="2400" b="1" smtClean="0">
                <a:latin typeface="宋体" charset="-122"/>
              </a:rPr>
              <a:t>CPU</a:t>
            </a:r>
            <a:r>
              <a:rPr lang="zh-CN" altLang="en-US" sz="2400" b="1" smtClean="0">
                <a:latin typeface="宋体" charset="-122"/>
              </a:rPr>
              <a:t>市场大约占据了</a:t>
            </a:r>
            <a:r>
              <a:rPr lang="en-US" altLang="zh-CN" sz="2400" b="1" smtClean="0">
                <a:latin typeface="宋体" charset="-122"/>
              </a:rPr>
              <a:t>80</a:t>
            </a:r>
            <a:r>
              <a:rPr lang="zh-CN" altLang="en-US" sz="2400" b="1" smtClean="0">
                <a:latin typeface="宋体" charset="-122"/>
              </a:rPr>
              <a:t>％份额。</a:t>
            </a:r>
            <a:r>
              <a:rPr lang="en-US" altLang="zh-CN" sz="2400" b="1" smtClean="0">
                <a:latin typeface="宋体" charset="-122"/>
              </a:rPr>
              <a:t>Intel </a:t>
            </a:r>
            <a:r>
              <a:rPr lang="zh-CN" altLang="en-US" sz="2400" b="1" smtClean="0">
                <a:latin typeface="宋体" charset="-122"/>
              </a:rPr>
              <a:t>领导着</a:t>
            </a:r>
            <a:r>
              <a:rPr lang="en-US" altLang="zh-CN" sz="2400" b="1" smtClean="0">
                <a:latin typeface="宋体" charset="-122"/>
              </a:rPr>
              <a:t>CPU</a:t>
            </a:r>
            <a:r>
              <a:rPr lang="zh-CN" altLang="en-US" sz="2400" b="1" smtClean="0">
                <a:latin typeface="宋体" charset="-122"/>
              </a:rPr>
              <a:t>的世界潮流，从</a:t>
            </a:r>
            <a:r>
              <a:rPr lang="en-US" altLang="zh-CN" sz="2400" b="1" smtClean="0">
                <a:latin typeface="宋体" charset="-122"/>
              </a:rPr>
              <a:t>286</a:t>
            </a:r>
            <a:r>
              <a:rPr lang="zh-CN" altLang="en-US" sz="2400" b="1" smtClean="0">
                <a:latin typeface="宋体" charset="-122"/>
              </a:rPr>
              <a:t>、</a:t>
            </a:r>
            <a:r>
              <a:rPr lang="en-US" altLang="zh-CN" sz="2400" b="1" smtClean="0">
                <a:latin typeface="宋体" charset="-122"/>
              </a:rPr>
              <a:t>386</a:t>
            </a:r>
            <a:r>
              <a:rPr lang="zh-CN" altLang="en-US" sz="2400" b="1" smtClean="0">
                <a:latin typeface="宋体" charset="-122"/>
              </a:rPr>
              <a:t>、</a:t>
            </a:r>
            <a:r>
              <a:rPr lang="en-US" altLang="zh-CN" sz="2400" b="1" smtClean="0">
                <a:latin typeface="宋体" charset="-122"/>
              </a:rPr>
              <a:t>486</a:t>
            </a:r>
            <a:r>
              <a:rPr lang="zh-CN" altLang="en-US" sz="2400" b="1" smtClean="0">
                <a:latin typeface="宋体" charset="-122"/>
              </a:rPr>
              <a:t>、</a:t>
            </a:r>
            <a:r>
              <a:rPr lang="en-US" altLang="zh-CN" sz="2400" b="1" smtClean="0">
                <a:latin typeface="宋体" charset="-122"/>
              </a:rPr>
              <a:t>Pentium…</a:t>
            </a:r>
            <a:r>
              <a:rPr lang="zh-CN" altLang="en-US" sz="2400" b="1" smtClean="0">
                <a:latin typeface="宋体" charset="-122"/>
              </a:rPr>
              <a:t>它始终推动着微处理器的更新换代。</a:t>
            </a:r>
            <a:r>
              <a:rPr lang="en-US" altLang="zh-CN" sz="2400" b="1" smtClean="0">
                <a:latin typeface="宋体" charset="-122"/>
              </a:rPr>
              <a:t>Intel</a:t>
            </a:r>
            <a:r>
              <a:rPr lang="zh-CN" altLang="en-US" sz="2400" b="1" smtClean="0">
                <a:latin typeface="宋体" charset="-122"/>
              </a:rPr>
              <a:t>的</a:t>
            </a:r>
            <a:r>
              <a:rPr lang="en-US" altLang="zh-CN" sz="2400" b="1" smtClean="0">
                <a:latin typeface="宋体" charset="-122"/>
              </a:rPr>
              <a:t>CPU</a:t>
            </a:r>
            <a:r>
              <a:rPr lang="zh-CN" altLang="en-US" sz="2400" b="1" smtClean="0">
                <a:latin typeface="宋体" charset="-122"/>
              </a:rPr>
              <a:t>不仅性能出色，而且在稳定性、功耗方面都十分理想。 </a:t>
            </a:r>
          </a:p>
          <a:p>
            <a:pPr eaLnBrk="1" hangingPunct="1">
              <a:lnSpc>
                <a:spcPct val="125000"/>
              </a:lnSpc>
              <a:spcBef>
                <a:spcPct val="15000"/>
              </a:spcBef>
              <a:buFontTx/>
              <a:buNone/>
            </a:pPr>
            <a:endParaRPr lang="en-US" altLang="zh-CN" sz="2400" b="1" smtClean="0">
              <a:latin typeface="宋体"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灯片编号占位符 5"/>
          <p:cNvSpPr>
            <a:spLocks noGrp="1"/>
          </p:cNvSpPr>
          <p:nvPr>
            <p:ph type="sldNum" sz="quarter" idx="12"/>
          </p:nvPr>
        </p:nvSpPr>
        <p:spPr>
          <a:noFill/>
        </p:spPr>
        <p:txBody>
          <a:bodyPr/>
          <a:lstStyle/>
          <a:p>
            <a:fld id="{AFB383C3-181A-46CB-B0F1-7AF636856633}" type="slidenum">
              <a:rPr lang="en-US" altLang="zh-CN" smtClean="0">
                <a:ea typeface="宋体" charset="-122"/>
              </a:rPr>
              <a:t>43</a:t>
            </a:fld>
            <a:endParaRPr lang="en-US" altLang="zh-CN" smtClean="0">
              <a:ea typeface="宋体" charset="-122"/>
            </a:endParaRPr>
          </a:p>
        </p:txBody>
      </p:sp>
      <p:sp>
        <p:nvSpPr>
          <p:cNvPr id="56322" name="Rectangle 2"/>
          <p:cNvSpPr>
            <a:spLocks noGrp="1" noChangeArrowheads="1"/>
          </p:cNvSpPr>
          <p:nvPr>
            <p:ph type="title"/>
          </p:nvPr>
        </p:nvSpPr>
        <p:spPr>
          <a:xfrm>
            <a:off x="684213" y="188913"/>
            <a:ext cx="7772400" cy="792162"/>
          </a:xfrm>
        </p:spPr>
        <p:txBody>
          <a:bodyPr/>
          <a:lstStyle/>
          <a:p>
            <a:pPr algn="ctr" eaLnBrk="1" hangingPunct="1"/>
            <a:r>
              <a:rPr lang="en-US" altLang="zh-CN" sz="4000" b="1" i="0" smtClean="0">
                <a:solidFill>
                  <a:schemeClr val="tx1"/>
                </a:solidFill>
              </a:rPr>
              <a:t>AMD</a:t>
            </a:r>
          </a:p>
        </p:txBody>
      </p:sp>
      <p:sp>
        <p:nvSpPr>
          <p:cNvPr id="56323" name="Rectangle 3"/>
          <p:cNvSpPr>
            <a:spLocks noGrp="1" noChangeArrowheads="1"/>
          </p:cNvSpPr>
          <p:nvPr>
            <p:ph type="body" idx="1"/>
          </p:nvPr>
        </p:nvSpPr>
        <p:spPr>
          <a:xfrm>
            <a:off x="250825" y="1484313"/>
            <a:ext cx="8542338" cy="5113337"/>
          </a:xfrm>
        </p:spPr>
        <p:txBody>
          <a:bodyPr/>
          <a:lstStyle/>
          <a:p>
            <a:pPr algn="just" eaLnBrk="1" hangingPunct="1">
              <a:lnSpc>
                <a:spcPct val="125000"/>
              </a:lnSpc>
              <a:buFont typeface="Wingdings" pitchFamily="2" charset="2"/>
              <a:buChar char="Ø"/>
            </a:pPr>
            <a:r>
              <a:rPr lang="zh-CN" altLang="en-US" sz="2400" b="1" dirty="0" smtClean="0"/>
              <a:t>创办于</a:t>
            </a:r>
            <a:r>
              <a:rPr lang="en-US" altLang="zh-CN" sz="2400" b="1" dirty="0" smtClean="0"/>
              <a:t>1969 </a:t>
            </a:r>
            <a:r>
              <a:rPr lang="zh-CN" altLang="en-US" sz="2400" b="1" dirty="0" smtClean="0"/>
              <a:t>年，总公司设于美国硅谷。集成电路供应商，专为电脑、通信及电子消费类市场供应各种芯片产品，包括用于通信及网络设备的微处理器、闪存、以及基于硅片技术的解决方案等。</a:t>
            </a:r>
          </a:p>
          <a:p>
            <a:pPr algn="just" eaLnBrk="1" hangingPunct="1">
              <a:lnSpc>
                <a:spcPct val="125000"/>
              </a:lnSpc>
              <a:buFont typeface="Wingdings" pitchFamily="2" charset="2"/>
              <a:buChar char="Ø"/>
            </a:pPr>
            <a:r>
              <a:rPr lang="zh-CN" altLang="en-US" sz="2400" b="1" dirty="0" smtClean="0"/>
              <a:t>产品：以</a:t>
            </a:r>
            <a:r>
              <a:rPr lang="en-US" altLang="zh-CN" sz="2400" b="1" dirty="0" smtClean="0"/>
              <a:t>Athlon </a:t>
            </a:r>
            <a:r>
              <a:rPr lang="zh-CN" altLang="en-US" sz="1800" b="1" dirty="0" smtClean="0"/>
              <a:t>（速龙）</a:t>
            </a:r>
            <a:r>
              <a:rPr lang="zh-CN" altLang="en-US" sz="2400" b="1" dirty="0" smtClean="0"/>
              <a:t>及 </a:t>
            </a:r>
            <a:r>
              <a:rPr lang="en-US" altLang="zh-CN" sz="2400" b="1" dirty="0" smtClean="0"/>
              <a:t>Duron</a:t>
            </a:r>
            <a:r>
              <a:rPr lang="zh-CN" altLang="en-US" sz="1800" b="1" dirty="0" smtClean="0"/>
              <a:t>（毒龙）</a:t>
            </a:r>
            <a:r>
              <a:rPr lang="zh-CN" altLang="en-US" sz="2400" b="1" dirty="0" smtClean="0"/>
              <a:t>为核心系列产品。</a:t>
            </a:r>
          </a:p>
          <a:p>
            <a:pPr algn="just" eaLnBrk="1" hangingPunct="1">
              <a:lnSpc>
                <a:spcPct val="125000"/>
              </a:lnSpc>
              <a:buFont typeface="Wingdings" pitchFamily="2" charset="2"/>
              <a:buChar char="Ø"/>
            </a:pPr>
            <a:r>
              <a:rPr lang="zh-CN" altLang="en-US" sz="2400" b="1" dirty="0" smtClean="0"/>
              <a:t>产品特点：性能较高而且价格便宜。</a:t>
            </a:r>
          </a:p>
          <a:p>
            <a:pPr algn="just" eaLnBrk="1" hangingPunct="1">
              <a:lnSpc>
                <a:spcPct val="125000"/>
              </a:lnSpc>
              <a:buFont typeface="Wingdings" pitchFamily="2" charset="2"/>
              <a:buNone/>
            </a:pPr>
            <a:r>
              <a:rPr lang="zh-CN" altLang="en-US" sz="2400" b="1" dirty="0" smtClean="0"/>
              <a:t>    由于在</a:t>
            </a:r>
            <a:r>
              <a:rPr lang="en-US" altLang="zh-CN" sz="2400" b="1" dirty="0" smtClean="0"/>
              <a:t>CPU</a:t>
            </a:r>
            <a:r>
              <a:rPr lang="zh-CN" altLang="en-US" sz="2400" b="1" dirty="0" smtClean="0"/>
              <a:t>核心架构方面的优势，同主频的</a:t>
            </a:r>
            <a:r>
              <a:rPr lang="en-US" altLang="zh-CN" sz="2400" b="1" dirty="0" smtClean="0"/>
              <a:t>AMD</a:t>
            </a:r>
            <a:r>
              <a:rPr lang="zh-CN" altLang="en-US" sz="2400" b="1" dirty="0" smtClean="0"/>
              <a:t>处理器具有更好的整体性能。</a:t>
            </a:r>
          </a:p>
          <a:p>
            <a:pPr algn="just" eaLnBrk="1" hangingPunct="1">
              <a:lnSpc>
                <a:spcPct val="125000"/>
              </a:lnSpc>
              <a:buFont typeface="Wingdings" pitchFamily="2" charset="2"/>
              <a:buNone/>
            </a:pPr>
            <a:r>
              <a:rPr lang="zh-CN" altLang="en-US" sz="2400" b="1" dirty="0" smtClean="0"/>
              <a:t>    但</a:t>
            </a:r>
            <a:r>
              <a:rPr lang="en-US" altLang="zh-CN" sz="2400" b="1" dirty="0" smtClean="0"/>
              <a:t>AMD</a:t>
            </a:r>
            <a:r>
              <a:rPr lang="zh-CN" altLang="en-US" sz="2400" b="1" dirty="0" smtClean="0"/>
              <a:t>处理器的发热量往往比较大，选用的时候在系统散热方面多加注意，在兼容性方面可能也需要多打些补丁。</a:t>
            </a:r>
            <a:endParaRPr lang="zh-CN" altLang="en-US" sz="2400"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灯片编号占位符 5"/>
          <p:cNvSpPr>
            <a:spLocks noGrp="1"/>
          </p:cNvSpPr>
          <p:nvPr>
            <p:ph type="sldNum" sz="quarter" idx="12"/>
          </p:nvPr>
        </p:nvSpPr>
        <p:spPr>
          <a:noFill/>
        </p:spPr>
        <p:txBody>
          <a:bodyPr/>
          <a:lstStyle/>
          <a:p>
            <a:fld id="{F877E925-0DC4-4784-A0C9-F9BC4AB88A67}" type="slidenum">
              <a:rPr lang="en-US" altLang="zh-CN" smtClean="0">
                <a:ea typeface="宋体" charset="-122"/>
              </a:rPr>
              <a:t>44</a:t>
            </a:fld>
            <a:endParaRPr lang="en-US" altLang="zh-CN" smtClean="0">
              <a:ea typeface="宋体" charset="-122"/>
            </a:endParaRPr>
          </a:p>
        </p:txBody>
      </p:sp>
      <p:sp>
        <p:nvSpPr>
          <p:cNvPr id="57346" name="Rectangle 2"/>
          <p:cNvSpPr>
            <a:spLocks noGrp="1" noChangeArrowheads="1"/>
          </p:cNvSpPr>
          <p:nvPr>
            <p:ph type="title"/>
          </p:nvPr>
        </p:nvSpPr>
        <p:spPr>
          <a:xfrm>
            <a:off x="684213" y="0"/>
            <a:ext cx="7772400" cy="914400"/>
          </a:xfrm>
        </p:spPr>
        <p:txBody>
          <a:bodyPr/>
          <a:lstStyle/>
          <a:p>
            <a:pPr algn="ctr" eaLnBrk="1" hangingPunct="1"/>
            <a:r>
              <a:rPr lang="en-US" altLang="zh-CN" sz="4000" i="0" smtClean="0">
                <a:solidFill>
                  <a:schemeClr val="tx1"/>
                </a:solidFill>
              </a:rPr>
              <a:t>AMD</a:t>
            </a:r>
            <a:r>
              <a:rPr lang="zh-CN" altLang="en-US" sz="4000" i="0" smtClean="0">
                <a:solidFill>
                  <a:schemeClr val="tx1"/>
                </a:solidFill>
              </a:rPr>
              <a:t>与双核处理器</a:t>
            </a:r>
          </a:p>
        </p:txBody>
      </p:sp>
      <p:sp>
        <p:nvSpPr>
          <p:cNvPr id="57347" name="Rectangle 3"/>
          <p:cNvSpPr>
            <a:spLocks noGrp="1" noChangeArrowheads="1"/>
          </p:cNvSpPr>
          <p:nvPr>
            <p:ph type="body" idx="1"/>
          </p:nvPr>
        </p:nvSpPr>
        <p:spPr>
          <a:xfrm>
            <a:off x="0" y="1052513"/>
            <a:ext cx="9144000" cy="5516562"/>
          </a:xfrm>
        </p:spPr>
        <p:txBody>
          <a:bodyPr/>
          <a:lstStyle/>
          <a:p>
            <a:pPr algn="just" eaLnBrk="1" hangingPunct="1">
              <a:lnSpc>
                <a:spcPct val="150000"/>
              </a:lnSpc>
              <a:spcBef>
                <a:spcPct val="0"/>
              </a:spcBef>
              <a:buFont typeface="Wingdings" pitchFamily="2" charset="2"/>
              <a:buChar char="Ø"/>
            </a:pPr>
            <a:r>
              <a:rPr lang="zh-CN" altLang="en-US" sz="2400" b="1" dirty="0" smtClean="0"/>
              <a:t>多年来</a:t>
            </a:r>
            <a:r>
              <a:rPr lang="en-US" altLang="zh-CN" sz="2400" b="1" dirty="0" smtClean="0"/>
              <a:t>AMD</a:t>
            </a:r>
            <a:r>
              <a:rPr lang="zh-CN" altLang="en-US" sz="2400" b="1" dirty="0" smtClean="0"/>
              <a:t>在芯片业一直都被认为是类似于英特尔的陪读，一直处于英特尔的压制之下。但转机终于从英特尔的失误中诞生了。</a:t>
            </a:r>
            <a:r>
              <a:rPr lang="en-US" altLang="zh-CN" sz="2400" b="1" dirty="0" smtClean="0"/>
              <a:t>2002</a:t>
            </a:r>
            <a:r>
              <a:rPr lang="zh-CN" altLang="en-US" sz="2400" b="1" dirty="0" smtClean="0"/>
              <a:t>年，英特尔开发出了不兼容</a:t>
            </a:r>
            <a:r>
              <a:rPr lang="en-US" altLang="zh-CN" sz="2400" b="1" dirty="0" smtClean="0"/>
              <a:t>32</a:t>
            </a:r>
            <a:r>
              <a:rPr lang="zh-CN" altLang="en-US" sz="2400" b="1" dirty="0" smtClean="0"/>
              <a:t>位的</a:t>
            </a:r>
            <a:r>
              <a:rPr lang="en-US" altLang="zh-CN" sz="2400" b="1" dirty="0" smtClean="0"/>
              <a:t>64</a:t>
            </a:r>
            <a:r>
              <a:rPr lang="zh-CN" altLang="en-US" sz="2400" b="1" dirty="0" smtClean="0"/>
              <a:t>位安腾处理器，但安腾处理器太超前，既不能兼容已经广泛应用的</a:t>
            </a:r>
            <a:r>
              <a:rPr lang="en-US" altLang="zh-CN" sz="2400" b="1" dirty="0" smtClean="0"/>
              <a:t>32</a:t>
            </a:r>
            <a:r>
              <a:rPr lang="zh-CN" altLang="en-US" sz="2400" b="1" dirty="0" smtClean="0"/>
              <a:t>位系统，又不能拿出更多适合于安腾系统的应用软件。尽管花了巨资推广，但安腾的市场需求还是微乎其微。</a:t>
            </a:r>
            <a:r>
              <a:rPr lang="en-US" altLang="zh-CN" sz="2400" b="1" dirty="0" smtClean="0"/>
              <a:t>AMD</a:t>
            </a:r>
            <a:r>
              <a:rPr lang="zh-CN" altLang="en-US" sz="2400" b="1" dirty="0" smtClean="0"/>
              <a:t>乘虚而入，</a:t>
            </a:r>
            <a:r>
              <a:rPr lang="en-US" altLang="zh-CN" sz="2400" b="1" dirty="0" smtClean="0"/>
              <a:t>2003</a:t>
            </a:r>
            <a:r>
              <a:rPr lang="zh-CN" altLang="en-US" sz="2400" b="1" dirty="0" smtClean="0"/>
              <a:t>年</a:t>
            </a:r>
            <a:r>
              <a:rPr lang="en-US" altLang="zh-CN" sz="2400" b="1" dirty="0" smtClean="0"/>
              <a:t>4</a:t>
            </a:r>
            <a:r>
              <a:rPr lang="zh-CN" altLang="en-US" sz="2400" b="1" dirty="0" smtClean="0"/>
              <a:t>月推出与</a:t>
            </a:r>
            <a:r>
              <a:rPr lang="en-US" altLang="zh-CN" sz="2400" b="1" dirty="0" smtClean="0"/>
              <a:t>32</a:t>
            </a:r>
            <a:r>
              <a:rPr lang="zh-CN" altLang="en-US" sz="2400" b="1" dirty="0" smtClean="0"/>
              <a:t>位兼容的</a:t>
            </a:r>
            <a:r>
              <a:rPr lang="en-US" altLang="zh-CN" sz="2400" b="1" dirty="0" smtClean="0"/>
              <a:t>64</a:t>
            </a:r>
            <a:r>
              <a:rPr lang="zh-CN" altLang="en-US" sz="2400" b="1" dirty="0" smtClean="0"/>
              <a:t>位处理器皓龙（双核处理器）。皓龙在市场上取得了非常好的效果，</a:t>
            </a:r>
            <a:r>
              <a:rPr lang="en-US" altLang="zh-CN" sz="2400" b="1" dirty="0" smtClean="0"/>
              <a:t>AMD</a:t>
            </a:r>
            <a:r>
              <a:rPr lang="zh-CN" altLang="en-US" sz="2400" b="1" dirty="0" smtClean="0"/>
              <a:t>的双核让英特尔在接下来的一年时间内措手不及。</a:t>
            </a:r>
            <a:endParaRPr lang="zh-CN" altLang="en-US" sz="2400"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灯片编号占位符 5"/>
          <p:cNvSpPr>
            <a:spLocks noGrp="1"/>
          </p:cNvSpPr>
          <p:nvPr>
            <p:ph type="sldNum" sz="quarter" idx="12"/>
          </p:nvPr>
        </p:nvSpPr>
        <p:spPr>
          <a:noFill/>
        </p:spPr>
        <p:txBody>
          <a:bodyPr/>
          <a:lstStyle/>
          <a:p>
            <a:fld id="{F877E925-0DC4-4784-A0C9-F9BC4AB88A67}" type="slidenum">
              <a:rPr lang="en-US" altLang="zh-CN" smtClean="0">
                <a:ea typeface="宋体" charset="-122"/>
              </a:rPr>
              <a:t>45</a:t>
            </a:fld>
            <a:endParaRPr lang="en-US" altLang="zh-CN" smtClean="0">
              <a:ea typeface="宋体" charset="-122"/>
            </a:endParaRPr>
          </a:p>
        </p:txBody>
      </p:sp>
      <p:sp>
        <p:nvSpPr>
          <p:cNvPr id="57346" name="Rectangle 2"/>
          <p:cNvSpPr>
            <a:spLocks noGrp="1" noChangeArrowheads="1"/>
          </p:cNvSpPr>
          <p:nvPr>
            <p:ph type="title"/>
          </p:nvPr>
        </p:nvSpPr>
        <p:spPr>
          <a:xfrm>
            <a:off x="684213" y="0"/>
            <a:ext cx="7772400" cy="914400"/>
          </a:xfrm>
        </p:spPr>
        <p:txBody>
          <a:bodyPr/>
          <a:lstStyle/>
          <a:p>
            <a:pPr algn="ctr" eaLnBrk="1" hangingPunct="1"/>
            <a:r>
              <a:rPr lang="en-US" altLang="zh-CN" sz="4000" i="0" smtClean="0">
                <a:solidFill>
                  <a:schemeClr val="tx1"/>
                </a:solidFill>
              </a:rPr>
              <a:t>AMD</a:t>
            </a:r>
            <a:r>
              <a:rPr lang="zh-CN" altLang="en-US" sz="4000" i="0" smtClean="0">
                <a:solidFill>
                  <a:schemeClr val="tx1"/>
                </a:solidFill>
              </a:rPr>
              <a:t>与双核处理器</a:t>
            </a:r>
          </a:p>
        </p:txBody>
      </p:sp>
      <p:sp>
        <p:nvSpPr>
          <p:cNvPr id="57347" name="Rectangle 3"/>
          <p:cNvSpPr>
            <a:spLocks noGrp="1" noChangeArrowheads="1"/>
          </p:cNvSpPr>
          <p:nvPr>
            <p:ph type="body" idx="1"/>
          </p:nvPr>
        </p:nvSpPr>
        <p:spPr>
          <a:xfrm>
            <a:off x="0" y="1052513"/>
            <a:ext cx="9144000" cy="5516562"/>
          </a:xfrm>
        </p:spPr>
        <p:txBody>
          <a:bodyPr/>
          <a:lstStyle/>
          <a:p>
            <a:pPr algn="just" eaLnBrk="1" hangingPunct="1">
              <a:lnSpc>
                <a:spcPct val="150000"/>
              </a:lnSpc>
              <a:spcBef>
                <a:spcPct val="0"/>
              </a:spcBef>
              <a:buFont typeface="Wingdings" pitchFamily="2" charset="2"/>
              <a:buChar char="Ø"/>
            </a:pPr>
            <a:r>
              <a:rPr lang="zh-CN" altLang="en-US" sz="2000" b="1" dirty="0" smtClean="0"/>
              <a:t>就在这段时间里，</a:t>
            </a:r>
            <a:r>
              <a:rPr lang="en-US" altLang="zh-CN" sz="2000" b="1" dirty="0" smtClean="0"/>
              <a:t>AMD</a:t>
            </a:r>
            <a:r>
              <a:rPr lang="zh-CN" altLang="en-US" sz="2000" b="1" dirty="0" smtClean="0"/>
              <a:t>的市场占有率从不足</a:t>
            </a:r>
            <a:r>
              <a:rPr lang="en-US" altLang="zh-CN" sz="2000" b="1" dirty="0" smtClean="0"/>
              <a:t>5%</a:t>
            </a:r>
            <a:r>
              <a:rPr lang="zh-CN" altLang="en-US" sz="2000" b="1" dirty="0" smtClean="0"/>
              <a:t>，上升到</a:t>
            </a:r>
            <a:r>
              <a:rPr lang="en-US" altLang="zh-CN" sz="2000" b="1" dirty="0" smtClean="0"/>
              <a:t>2006</a:t>
            </a:r>
            <a:r>
              <a:rPr lang="zh-CN" altLang="en-US" sz="2000" b="1" dirty="0" smtClean="0"/>
              <a:t>年第一季度桌面电脑微处理器出货量占市场的</a:t>
            </a:r>
            <a:r>
              <a:rPr lang="en-US" altLang="zh-CN" sz="2000" b="1" dirty="0" smtClean="0"/>
              <a:t>21.1%</a:t>
            </a:r>
            <a:r>
              <a:rPr lang="zh-CN" altLang="en-US" sz="2000" b="1" dirty="0" smtClean="0"/>
              <a:t>。在市场调研机构</a:t>
            </a:r>
            <a:r>
              <a:rPr lang="en-US" altLang="zh-CN" sz="2000" b="1" dirty="0" smtClean="0"/>
              <a:t>Current Analysis</a:t>
            </a:r>
            <a:r>
              <a:rPr lang="zh-CN" altLang="en-US" sz="2000" b="1" dirty="0" smtClean="0"/>
              <a:t>公布的美国市场</a:t>
            </a:r>
            <a:r>
              <a:rPr lang="en-US" altLang="zh-CN" sz="2000" b="1" dirty="0" smtClean="0"/>
              <a:t>2005</a:t>
            </a:r>
            <a:r>
              <a:rPr lang="zh-CN" altLang="en-US" sz="2000" b="1" dirty="0" smtClean="0"/>
              <a:t>年</a:t>
            </a:r>
            <a:r>
              <a:rPr lang="en-US" altLang="zh-CN" sz="2000" b="1" dirty="0" smtClean="0"/>
              <a:t>9</a:t>
            </a:r>
            <a:r>
              <a:rPr lang="zh-CN" altLang="en-US" sz="2000" b="1" dirty="0" smtClean="0"/>
              <a:t>月份处理器市场数据中，</a:t>
            </a:r>
            <a:r>
              <a:rPr lang="en-US" altLang="zh-CN" sz="2000" b="1" dirty="0" smtClean="0"/>
              <a:t>AMD</a:t>
            </a:r>
            <a:r>
              <a:rPr lang="zh-CN" altLang="en-US" sz="2000" b="1" dirty="0" smtClean="0"/>
              <a:t>以</a:t>
            </a:r>
            <a:r>
              <a:rPr lang="en-US" altLang="zh-CN" sz="2000" b="1" dirty="0" smtClean="0"/>
              <a:t>52%</a:t>
            </a:r>
            <a:r>
              <a:rPr lang="zh-CN" altLang="en-US" sz="2000" b="1" dirty="0" smtClean="0"/>
              <a:t>的市场占有率一举超越了英特尔的</a:t>
            </a:r>
            <a:r>
              <a:rPr lang="en-US" altLang="zh-CN" sz="2000" b="1" dirty="0" smtClean="0"/>
              <a:t>46%</a:t>
            </a:r>
            <a:r>
              <a:rPr lang="zh-CN" altLang="en-US" sz="2000" b="1" dirty="0" smtClean="0"/>
              <a:t>。在产品和技术层面上，</a:t>
            </a:r>
            <a:r>
              <a:rPr lang="en-US" altLang="zh-CN" sz="2000" b="1" dirty="0" smtClean="0"/>
              <a:t>2003</a:t>
            </a:r>
            <a:r>
              <a:rPr lang="zh-CN" altLang="en-US" sz="2000" b="1" dirty="0" smtClean="0"/>
              <a:t>年</a:t>
            </a:r>
            <a:r>
              <a:rPr lang="en-US" altLang="zh-CN" sz="2000" b="1" dirty="0" smtClean="0"/>
              <a:t>AMD</a:t>
            </a:r>
            <a:r>
              <a:rPr lang="zh-CN" altLang="en-US" sz="2000" b="1" dirty="0" smtClean="0"/>
              <a:t>率先推出</a:t>
            </a:r>
            <a:r>
              <a:rPr lang="en-US" altLang="zh-CN" sz="2000" b="1" dirty="0" smtClean="0"/>
              <a:t>64</a:t>
            </a:r>
            <a:r>
              <a:rPr lang="zh-CN" altLang="en-US" sz="2000" b="1" dirty="0" smtClean="0"/>
              <a:t>位处理器，确立了其在</a:t>
            </a:r>
            <a:r>
              <a:rPr lang="en-US" altLang="zh-CN" sz="2000" b="1" dirty="0" smtClean="0"/>
              <a:t>64</a:t>
            </a:r>
            <a:r>
              <a:rPr lang="zh-CN" altLang="en-US" sz="2000" b="1" dirty="0" smtClean="0"/>
              <a:t>位计算方面的领先地位。</a:t>
            </a:r>
            <a:r>
              <a:rPr lang="en-US" altLang="zh-CN" sz="2000" b="1" dirty="0" smtClean="0"/>
              <a:t>2005</a:t>
            </a:r>
            <a:r>
              <a:rPr lang="zh-CN" altLang="en-US" sz="2000" b="1" dirty="0" smtClean="0"/>
              <a:t>年，</a:t>
            </a:r>
            <a:r>
              <a:rPr lang="en-US" altLang="zh-CN" sz="2000" b="1" dirty="0" smtClean="0"/>
              <a:t>AMD</a:t>
            </a:r>
            <a:r>
              <a:rPr lang="zh-CN" altLang="en-US" sz="2000" b="1" dirty="0" smtClean="0"/>
              <a:t>又率先推出针对服务器、工作站和台式机的双核处理器。这两大领域的举动都在业界引发了广泛关注和支持。凭借双核，</a:t>
            </a:r>
            <a:r>
              <a:rPr lang="en-US" altLang="zh-CN" sz="2000" b="1" dirty="0" smtClean="0"/>
              <a:t>AMD</a:t>
            </a:r>
            <a:r>
              <a:rPr lang="zh-CN" altLang="en-US" sz="2000" b="1" dirty="0" smtClean="0"/>
              <a:t>占得先机并获取了一定的市场空间。但</a:t>
            </a:r>
            <a:r>
              <a:rPr lang="en-US" altLang="zh-CN" sz="2000" b="1" dirty="0" smtClean="0"/>
              <a:t>AMD</a:t>
            </a:r>
            <a:r>
              <a:rPr lang="zh-CN" altLang="en-US" sz="2000" b="1" dirty="0" smtClean="0"/>
              <a:t>双核处理器也暴露出一些问题：产能与工艺成为</a:t>
            </a:r>
            <a:r>
              <a:rPr lang="en-US" altLang="zh-CN" sz="2000" b="1" dirty="0" smtClean="0"/>
              <a:t>AMD</a:t>
            </a:r>
            <a:r>
              <a:rPr lang="zh-CN" altLang="en-US" sz="2000" b="1" dirty="0" smtClean="0"/>
              <a:t>的短板。</a:t>
            </a:r>
            <a:endParaRPr lang="zh-CN" altLang="en-US" sz="2000" dirty="0" smtClean="0"/>
          </a:p>
        </p:txBody>
      </p:sp>
    </p:spTree>
    <p:extLst>
      <p:ext uri="{BB962C8B-B14F-4D97-AF65-F5344CB8AC3E}">
        <p14:creationId xmlns:p14="http://schemas.microsoft.com/office/powerpoint/2010/main" val="30140445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灯片编号占位符 5"/>
          <p:cNvSpPr>
            <a:spLocks noGrp="1"/>
          </p:cNvSpPr>
          <p:nvPr>
            <p:ph type="sldNum" sz="quarter" idx="12"/>
          </p:nvPr>
        </p:nvSpPr>
        <p:spPr>
          <a:noFill/>
        </p:spPr>
        <p:txBody>
          <a:bodyPr/>
          <a:lstStyle/>
          <a:p>
            <a:fld id="{4D3DD20C-C81C-41C2-8110-E8A51FC567B2}" type="slidenum">
              <a:rPr lang="en-US" altLang="zh-CN" smtClean="0">
                <a:ea typeface="宋体" charset="-122"/>
              </a:rPr>
              <a:t>46</a:t>
            </a:fld>
            <a:endParaRPr lang="en-US" altLang="zh-CN" smtClean="0">
              <a:ea typeface="宋体" charset="-122"/>
            </a:endParaRPr>
          </a:p>
        </p:txBody>
      </p:sp>
      <p:sp>
        <p:nvSpPr>
          <p:cNvPr id="58370" name="Rectangle 2"/>
          <p:cNvSpPr>
            <a:spLocks noGrp="1" noChangeArrowheads="1"/>
          </p:cNvSpPr>
          <p:nvPr>
            <p:ph type="body" idx="1"/>
          </p:nvPr>
        </p:nvSpPr>
        <p:spPr>
          <a:xfrm>
            <a:off x="457200" y="1235074"/>
            <a:ext cx="8207375" cy="5379909"/>
          </a:xfrm>
        </p:spPr>
        <p:txBody>
          <a:bodyPr/>
          <a:lstStyle/>
          <a:p>
            <a:pPr eaLnBrk="1" hangingPunct="1">
              <a:buFontTx/>
              <a:buNone/>
            </a:pPr>
            <a:r>
              <a:rPr lang="zh-CN" altLang="en-US" sz="4400" b="1" dirty="0" smtClean="0">
                <a:solidFill>
                  <a:schemeClr val="folHlink"/>
                </a:solidFill>
                <a:latin typeface="宋体" charset="-122"/>
              </a:rPr>
              <a:t>威盛</a:t>
            </a:r>
            <a:r>
              <a:rPr lang="zh-CN" altLang="en-US" sz="4400" b="1" dirty="0" smtClean="0">
                <a:latin typeface="宋体" charset="-122"/>
              </a:rPr>
              <a:t>   </a:t>
            </a:r>
          </a:p>
          <a:p>
            <a:pPr eaLnBrk="1" hangingPunct="1">
              <a:lnSpc>
                <a:spcPct val="125000"/>
              </a:lnSpc>
              <a:buFontTx/>
              <a:buNone/>
            </a:pPr>
            <a:r>
              <a:rPr lang="zh-CN" altLang="en-US" sz="2800" dirty="0" smtClean="0">
                <a:latin typeface="宋体" charset="-122"/>
              </a:rPr>
              <a:t>  威</a:t>
            </a:r>
            <a:r>
              <a:rPr lang="zh-CN" altLang="en-US" sz="2800" dirty="0">
                <a:latin typeface="宋体" charset="-122"/>
              </a:rPr>
              <a:t>盛</a:t>
            </a:r>
            <a:r>
              <a:rPr lang="zh-CN" altLang="en-US" sz="2800" dirty="0" smtClean="0">
                <a:latin typeface="宋体" charset="-122"/>
              </a:rPr>
              <a:t>电子 </a:t>
            </a:r>
            <a:r>
              <a:rPr lang="en-US" altLang="zh-CN" sz="2800" dirty="0" smtClean="0">
                <a:latin typeface="宋体" charset="-122"/>
              </a:rPr>
              <a:t>(</a:t>
            </a:r>
            <a:r>
              <a:rPr lang="en-US" altLang="zh-CN" sz="2800" dirty="0">
                <a:latin typeface="宋体" charset="-122"/>
              </a:rPr>
              <a:t>VIA Technologies)</a:t>
            </a:r>
            <a:r>
              <a:rPr lang="zh-CN" altLang="en-US" sz="2800" dirty="0">
                <a:latin typeface="宋体" charset="-122"/>
              </a:rPr>
              <a:t>，是台湾地区的集成电路设计公司，主要生产主机板的晶片组、中央处理器</a:t>
            </a:r>
            <a:r>
              <a:rPr lang="en-US" altLang="zh-CN" sz="2800" dirty="0">
                <a:latin typeface="宋体" charset="-122"/>
              </a:rPr>
              <a:t>(CPU)</a:t>
            </a:r>
            <a:r>
              <a:rPr lang="zh-CN" altLang="en-US" sz="2800" dirty="0">
                <a:latin typeface="宋体" charset="-122"/>
              </a:rPr>
              <a:t>、以及记忆体。它是世界上最大的独立主机板晶片组设计公司。作为一</a:t>
            </a:r>
            <a:r>
              <a:rPr lang="zh-CN" altLang="en-US" sz="2800" dirty="0" smtClean="0">
                <a:latin typeface="宋体" charset="-122"/>
              </a:rPr>
              <a:t>个无晶圆厂半导体</a:t>
            </a:r>
            <a:r>
              <a:rPr lang="zh-CN" altLang="en-US" sz="2800" dirty="0">
                <a:latin typeface="宋体" charset="-122"/>
              </a:rPr>
              <a:t>厂商（</a:t>
            </a:r>
            <a:r>
              <a:rPr lang="en-US" altLang="zh-CN" sz="2800" dirty="0">
                <a:latin typeface="宋体" charset="-122"/>
              </a:rPr>
              <a:t>fabless</a:t>
            </a:r>
            <a:r>
              <a:rPr lang="zh-CN" altLang="en-US" sz="2800" dirty="0">
                <a:latin typeface="宋体" charset="-122"/>
              </a:rPr>
              <a:t>），</a:t>
            </a:r>
            <a:r>
              <a:rPr lang="en-US" altLang="zh-CN" sz="2800" dirty="0">
                <a:latin typeface="宋体" charset="-122"/>
              </a:rPr>
              <a:t>VIA</a:t>
            </a:r>
            <a:r>
              <a:rPr lang="zh-CN" altLang="en-US" sz="2800" dirty="0">
                <a:latin typeface="宋体" charset="-122"/>
              </a:rPr>
              <a:t>主要在研究与发展他的晶片组，然后将晶圆制造外包给晶圆厂进行 </a:t>
            </a:r>
            <a:r>
              <a:rPr lang="en-US" altLang="zh-CN" sz="2800" dirty="0">
                <a:latin typeface="宋体" charset="-122"/>
              </a:rPr>
              <a:t>(</a:t>
            </a:r>
            <a:r>
              <a:rPr lang="zh-CN" altLang="en-US" sz="2800" dirty="0">
                <a:latin typeface="宋体" charset="-122"/>
              </a:rPr>
              <a:t>像是台湾积体电路制造股份有限公司 </a:t>
            </a:r>
            <a:r>
              <a:rPr lang="en-US" altLang="zh-CN" sz="2800" dirty="0" err="1">
                <a:latin typeface="宋体" charset="-122"/>
              </a:rPr>
              <a:t>en:TSMC</a:t>
            </a:r>
            <a:r>
              <a:rPr lang="en-US" altLang="zh-CN" sz="2800" dirty="0">
                <a:latin typeface="宋体" charset="-122"/>
              </a:rPr>
              <a:t>)</a:t>
            </a:r>
            <a:r>
              <a:rPr lang="zh-CN" altLang="en-US" sz="2800" b="1" dirty="0">
                <a:latin typeface="宋体" charset="-122"/>
              </a:rPr>
              <a:t>。</a:t>
            </a:r>
            <a:endParaRPr lang="zh-CN" altLang="en-US" sz="1400" b="1" dirty="0" smtClean="0">
              <a:latin typeface="宋体" charset="-122"/>
            </a:endParaRPr>
          </a:p>
        </p:txBody>
      </p:sp>
    </p:spTree>
    <p:extLst>
      <p:ext uri="{BB962C8B-B14F-4D97-AF65-F5344CB8AC3E}">
        <p14:creationId xmlns:p14="http://schemas.microsoft.com/office/powerpoint/2010/main" val="7627881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灯片编号占位符 5"/>
          <p:cNvSpPr>
            <a:spLocks noGrp="1"/>
          </p:cNvSpPr>
          <p:nvPr>
            <p:ph type="sldNum" sz="quarter" idx="12"/>
          </p:nvPr>
        </p:nvSpPr>
        <p:spPr>
          <a:noFill/>
        </p:spPr>
        <p:txBody>
          <a:bodyPr/>
          <a:lstStyle/>
          <a:p>
            <a:fld id="{4D3DD20C-C81C-41C2-8110-E8A51FC567B2}" type="slidenum">
              <a:rPr lang="en-US" altLang="zh-CN" smtClean="0">
                <a:ea typeface="宋体" charset="-122"/>
              </a:rPr>
              <a:t>47</a:t>
            </a:fld>
            <a:endParaRPr lang="en-US" altLang="zh-CN" smtClean="0">
              <a:ea typeface="宋体" charset="-122"/>
            </a:endParaRPr>
          </a:p>
        </p:txBody>
      </p:sp>
      <p:sp>
        <p:nvSpPr>
          <p:cNvPr id="58370" name="Rectangle 2"/>
          <p:cNvSpPr>
            <a:spLocks noGrp="1" noChangeArrowheads="1"/>
          </p:cNvSpPr>
          <p:nvPr>
            <p:ph type="body" idx="1"/>
          </p:nvPr>
        </p:nvSpPr>
        <p:spPr>
          <a:xfrm>
            <a:off x="457200" y="1235075"/>
            <a:ext cx="8207375" cy="4114800"/>
          </a:xfrm>
        </p:spPr>
        <p:txBody>
          <a:bodyPr/>
          <a:lstStyle/>
          <a:p>
            <a:pPr eaLnBrk="1" hangingPunct="1">
              <a:buFontTx/>
              <a:buNone/>
            </a:pPr>
            <a:r>
              <a:rPr lang="zh-CN" altLang="en-US" sz="4400" b="1" dirty="0" smtClean="0">
                <a:solidFill>
                  <a:schemeClr val="folHlink"/>
                </a:solidFill>
                <a:latin typeface="宋体" charset="-122"/>
              </a:rPr>
              <a:t>威盛</a:t>
            </a:r>
            <a:r>
              <a:rPr lang="zh-CN" altLang="en-US" sz="4400" b="1" dirty="0" smtClean="0">
                <a:latin typeface="宋体" charset="-122"/>
              </a:rPr>
              <a:t>   </a:t>
            </a:r>
          </a:p>
          <a:p>
            <a:pPr eaLnBrk="1" hangingPunct="1">
              <a:lnSpc>
                <a:spcPct val="125000"/>
              </a:lnSpc>
              <a:buFontTx/>
              <a:buNone/>
            </a:pPr>
            <a:r>
              <a:rPr lang="zh-CN" altLang="en-US" sz="4400" b="1" dirty="0" smtClean="0">
                <a:latin typeface="宋体" charset="-122"/>
              </a:rPr>
              <a:t>  </a:t>
            </a:r>
            <a:r>
              <a:rPr lang="en-US" altLang="zh-CN" sz="2400" b="1" dirty="0" smtClean="0">
                <a:latin typeface="宋体" charset="-122"/>
              </a:rPr>
              <a:t>VIA </a:t>
            </a:r>
            <a:r>
              <a:rPr lang="en-US" altLang="zh-CN" sz="2400" b="1" dirty="0" err="1" smtClean="0">
                <a:latin typeface="宋体" charset="-122"/>
              </a:rPr>
              <a:t>C3</a:t>
            </a:r>
            <a:r>
              <a:rPr lang="en-US" altLang="zh-CN" sz="2400" b="1" dirty="0" smtClean="0">
                <a:latin typeface="宋体" charset="-122"/>
              </a:rPr>
              <a:t> </a:t>
            </a:r>
            <a:r>
              <a:rPr lang="zh-CN" altLang="en-US" sz="2400" b="1" dirty="0" smtClean="0">
                <a:latin typeface="宋体" charset="-122"/>
              </a:rPr>
              <a:t>系列处理器是由威盛公司生产的经典</a:t>
            </a:r>
            <a:r>
              <a:rPr lang="en-US" altLang="zh-CN" sz="2400" b="1" dirty="0" smtClean="0">
                <a:latin typeface="宋体" charset="-122"/>
              </a:rPr>
              <a:t>CPU</a:t>
            </a:r>
            <a:r>
              <a:rPr lang="zh-CN" altLang="en-US" sz="2400" b="1" dirty="0" smtClean="0">
                <a:latin typeface="宋体" charset="-122"/>
              </a:rPr>
              <a:t>系列，其最大的特点就是价格低廉，性能实用，对于经济比较紧张的用户具有很大的吸引力。</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灯片编号占位符 5"/>
          <p:cNvSpPr>
            <a:spLocks noGrp="1"/>
          </p:cNvSpPr>
          <p:nvPr>
            <p:ph type="sldNum" sz="quarter" idx="12"/>
          </p:nvPr>
        </p:nvSpPr>
        <p:spPr>
          <a:noFill/>
        </p:spPr>
        <p:txBody>
          <a:bodyPr/>
          <a:lstStyle/>
          <a:p>
            <a:fld id="{9509EC21-0D16-47B7-A38C-F18E95CAEB41}" type="slidenum">
              <a:rPr lang="en-US" altLang="zh-CN" smtClean="0">
                <a:ea typeface="宋体" charset="-122"/>
              </a:rPr>
              <a:t>48</a:t>
            </a:fld>
            <a:endParaRPr lang="en-US" altLang="zh-CN" smtClean="0">
              <a:ea typeface="宋体" charset="-122"/>
            </a:endParaRPr>
          </a:p>
        </p:txBody>
      </p:sp>
      <p:sp>
        <p:nvSpPr>
          <p:cNvPr id="59394" name="Rectangle 2"/>
          <p:cNvSpPr>
            <a:spLocks noGrp="1" noChangeArrowheads="1"/>
          </p:cNvSpPr>
          <p:nvPr>
            <p:ph type="title"/>
          </p:nvPr>
        </p:nvSpPr>
        <p:spPr>
          <a:xfrm>
            <a:off x="1344613" y="212725"/>
            <a:ext cx="6910387" cy="698500"/>
          </a:xfrm>
        </p:spPr>
        <p:txBody>
          <a:bodyPr/>
          <a:lstStyle/>
          <a:p>
            <a:pPr algn="ctr" eaLnBrk="1" hangingPunct="1"/>
            <a:r>
              <a:rPr lang="en-US" altLang="zh-CN" sz="3600" b="1" i="0" dirty="0" smtClean="0">
                <a:solidFill>
                  <a:schemeClr val="tx1"/>
                </a:solidFill>
              </a:rPr>
              <a:t>1.2 </a:t>
            </a:r>
            <a:r>
              <a:rPr lang="zh-CN" altLang="en-US" sz="3600" b="1" i="0" dirty="0" smtClean="0">
                <a:solidFill>
                  <a:schemeClr val="tx1"/>
                </a:solidFill>
              </a:rPr>
              <a:t>计算机的分类</a:t>
            </a:r>
          </a:p>
        </p:txBody>
      </p:sp>
      <p:sp>
        <p:nvSpPr>
          <p:cNvPr id="59395" name="Rectangle 3"/>
          <p:cNvSpPr>
            <a:spLocks noGrp="1" noChangeArrowheads="1"/>
          </p:cNvSpPr>
          <p:nvPr>
            <p:ph type="body" idx="1"/>
          </p:nvPr>
        </p:nvSpPr>
        <p:spPr>
          <a:xfrm>
            <a:off x="606425" y="1171575"/>
            <a:ext cx="8266113" cy="4895850"/>
          </a:xfrm>
        </p:spPr>
        <p:txBody>
          <a:bodyPr lIns="92075" tIns="46038" rIns="92075" bIns="46038"/>
          <a:lstStyle/>
          <a:p>
            <a:pPr lvl="1" eaLnBrk="1" hangingPunct="1"/>
            <a:r>
              <a:rPr lang="zh-CN" altLang="en-US" sz="3200" smtClean="0"/>
              <a:t>电子计算机按其性能分类：</a:t>
            </a:r>
          </a:p>
          <a:p>
            <a:pPr lvl="2" eaLnBrk="1" hangingPunct="1">
              <a:lnSpc>
                <a:spcPct val="125000"/>
              </a:lnSpc>
            </a:pPr>
            <a:r>
              <a:rPr lang="zh-CN" altLang="en-US" sz="2800" smtClean="0"/>
              <a:t>大中型计算机</a:t>
            </a:r>
            <a:r>
              <a:rPr lang="en-US" altLang="zh-CN" sz="2800" smtClean="0"/>
              <a:t>/</a:t>
            </a:r>
            <a:r>
              <a:rPr lang="zh-CN" altLang="en-US" sz="2800" smtClean="0"/>
              <a:t>巨型计算机（</a:t>
            </a:r>
            <a:r>
              <a:rPr lang="en-US" altLang="zh-CN" sz="2800" smtClean="0"/>
              <a:t>Mainframe Computer</a:t>
            </a:r>
            <a:r>
              <a:rPr lang="zh-CN" altLang="en-US" sz="2800" smtClean="0"/>
              <a:t>）</a:t>
            </a:r>
          </a:p>
          <a:p>
            <a:pPr lvl="2" eaLnBrk="1" hangingPunct="1">
              <a:lnSpc>
                <a:spcPct val="125000"/>
              </a:lnSpc>
            </a:pPr>
            <a:r>
              <a:rPr lang="zh-CN" altLang="en-US" sz="2800" smtClean="0"/>
              <a:t>小型计算机（</a:t>
            </a:r>
            <a:r>
              <a:rPr lang="en-US" altLang="zh-CN" sz="2800" smtClean="0"/>
              <a:t>Minicomputer</a:t>
            </a:r>
            <a:r>
              <a:rPr lang="zh-CN" altLang="en-US" sz="2800" smtClean="0"/>
              <a:t>）</a:t>
            </a:r>
          </a:p>
          <a:p>
            <a:pPr lvl="2" eaLnBrk="1" hangingPunct="1">
              <a:lnSpc>
                <a:spcPct val="125000"/>
              </a:lnSpc>
            </a:pPr>
            <a:r>
              <a:rPr lang="zh-CN" altLang="en-US" sz="2800" smtClean="0"/>
              <a:t>微型计算机（</a:t>
            </a:r>
            <a:r>
              <a:rPr lang="en-US" altLang="zh-CN" sz="2800" smtClean="0"/>
              <a:t>Microcomputer</a:t>
            </a:r>
            <a:r>
              <a:rPr lang="zh-CN" altLang="en-US" sz="2800" smtClean="0"/>
              <a:t>）</a:t>
            </a:r>
          </a:p>
          <a:p>
            <a:pPr lvl="2" eaLnBrk="1" hangingPunct="1">
              <a:lnSpc>
                <a:spcPct val="125000"/>
              </a:lnSpc>
            </a:pPr>
            <a:r>
              <a:rPr lang="zh-CN" altLang="en-US" sz="2800" smtClean="0"/>
              <a:t>单片计算机（</a:t>
            </a:r>
            <a:r>
              <a:rPr lang="en-US" altLang="zh-CN" sz="2800" smtClean="0"/>
              <a:t>Single-Chip Microcomputer</a:t>
            </a:r>
            <a:r>
              <a:rPr lang="zh-CN" altLang="en-US" sz="2800" smtClean="0"/>
              <a:t>）</a:t>
            </a:r>
          </a:p>
          <a:p>
            <a:pPr lvl="2" eaLnBrk="1" hangingPunct="1">
              <a:lnSpc>
                <a:spcPct val="125000"/>
              </a:lnSpc>
              <a:buFontTx/>
              <a:buNone/>
            </a:pPr>
            <a:endParaRPr lang="en-US" altLang="zh-CN" sz="2800" smtClean="0"/>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灯片编号占位符 5"/>
          <p:cNvSpPr>
            <a:spLocks noGrp="1"/>
          </p:cNvSpPr>
          <p:nvPr>
            <p:ph type="sldNum" sz="quarter" idx="12"/>
          </p:nvPr>
        </p:nvSpPr>
        <p:spPr>
          <a:noFill/>
        </p:spPr>
        <p:txBody>
          <a:bodyPr/>
          <a:lstStyle/>
          <a:p>
            <a:fld id="{BE5AE0D7-831C-4340-ACDA-E99D36047946}" type="slidenum">
              <a:rPr lang="en-US" altLang="zh-CN" smtClean="0">
                <a:ea typeface="宋体" charset="-122"/>
              </a:rPr>
              <a:t>49</a:t>
            </a:fld>
            <a:endParaRPr lang="en-US" altLang="zh-CN" smtClean="0">
              <a:ea typeface="宋体" charset="-122"/>
            </a:endParaRPr>
          </a:p>
        </p:txBody>
      </p:sp>
      <p:sp>
        <p:nvSpPr>
          <p:cNvPr id="60418" name="Rectangle 2"/>
          <p:cNvSpPr>
            <a:spLocks noGrp="1" noChangeArrowheads="1"/>
          </p:cNvSpPr>
          <p:nvPr>
            <p:ph type="title"/>
          </p:nvPr>
        </p:nvSpPr>
        <p:spPr>
          <a:xfrm>
            <a:off x="825500" y="0"/>
            <a:ext cx="7772400" cy="852488"/>
          </a:xfrm>
        </p:spPr>
        <p:txBody>
          <a:bodyPr/>
          <a:lstStyle/>
          <a:p>
            <a:pPr algn="ctr" eaLnBrk="1" hangingPunct="1"/>
            <a:r>
              <a:rPr lang="zh-CN" altLang="en-US" sz="3600" b="1" i="0" smtClean="0">
                <a:solidFill>
                  <a:schemeClr val="tx1"/>
                </a:solidFill>
              </a:rPr>
              <a:t>微型计算机应用范围</a:t>
            </a:r>
          </a:p>
        </p:txBody>
      </p:sp>
      <p:sp>
        <p:nvSpPr>
          <p:cNvPr id="60419" name="Rectangle 3"/>
          <p:cNvSpPr>
            <a:spLocks noGrp="1" noChangeArrowheads="1"/>
          </p:cNvSpPr>
          <p:nvPr>
            <p:ph type="body" idx="1"/>
          </p:nvPr>
        </p:nvSpPr>
        <p:spPr>
          <a:xfrm>
            <a:off x="1049338" y="1044575"/>
            <a:ext cx="7889875" cy="5349875"/>
          </a:xfrm>
        </p:spPr>
        <p:txBody>
          <a:bodyPr/>
          <a:lstStyle/>
          <a:p>
            <a:pPr eaLnBrk="1" hangingPunct="1"/>
            <a:endParaRPr lang="en-US" altLang="zh-CN" smtClean="0"/>
          </a:p>
          <a:p>
            <a:pPr eaLnBrk="1" hangingPunct="1"/>
            <a:r>
              <a:rPr lang="zh-CN" altLang="en-US" smtClean="0"/>
              <a:t>科学计算</a:t>
            </a:r>
          </a:p>
          <a:p>
            <a:pPr eaLnBrk="1" hangingPunct="1"/>
            <a:r>
              <a:rPr lang="zh-CN" altLang="en-US" smtClean="0"/>
              <a:t>信息处理</a:t>
            </a:r>
          </a:p>
          <a:p>
            <a:pPr eaLnBrk="1" hangingPunct="1"/>
            <a:r>
              <a:rPr lang="zh-CN" altLang="en-US" smtClean="0"/>
              <a:t>自动控制</a:t>
            </a:r>
          </a:p>
          <a:p>
            <a:pPr eaLnBrk="1" hangingPunct="1"/>
            <a:r>
              <a:rPr lang="zh-CN" altLang="en-US" smtClean="0"/>
              <a:t>辅助设计</a:t>
            </a:r>
          </a:p>
          <a:p>
            <a:pPr eaLnBrk="1" hangingPunct="1"/>
            <a:r>
              <a:rPr lang="zh-CN" altLang="en-US" smtClean="0"/>
              <a:t>人工智能等</a:t>
            </a:r>
          </a:p>
          <a:p>
            <a:pPr eaLnBrk="1" hangingPunct="1">
              <a:buFontTx/>
              <a:buNone/>
            </a:pPr>
            <a:r>
              <a:rPr lang="zh-CN" altLang="en-US" smtClean="0"/>
              <a:t>通信系统、电子器材、仪器仪表、控制设备、机械装备、家用电器等等</a:t>
            </a:r>
          </a:p>
          <a:p>
            <a:pPr eaLnBrk="1" hangingPunct="1">
              <a:buClr>
                <a:schemeClr val="folHlink"/>
              </a:buClr>
              <a:buFont typeface="Wingdings" pitchFamily="2" charset="2"/>
              <a:buNone/>
            </a:pPr>
            <a:r>
              <a:rPr lang="zh-CN" altLang="en-US" smtClean="0">
                <a:latin typeface="Times New Roman" pitchFamily="18" charset="0"/>
              </a:rPr>
              <a:t>“</a:t>
            </a:r>
            <a:r>
              <a:rPr lang="zh-CN" altLang="en-US" smtClean="0"/>
              <a:t>不是技术问题，而是创造力和技巧的问题</a:t>
            </a:r>
          </a:p>
          <a:p>
            <a:pPr eaLnBrk="1" hangingPunct="1"/>
            <a:endParaRPr lang="en-US" altLang="zh-CN"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402A6024-698E-4E53-8410-79FB5AAD454C}" type="slidenum">
              <a:rPr lang="en-US" altLang="zh-CN"/>
              <a:t>5</a:t>
            </a:fld>
            <a:endParaRPr lang="en-US" altLang="zh-CN"/>
          </a:p>
        </p:txBody>
      </p:sp>
      <p:sp>
        <p:nvSpPr>
          <p:cNvPr id="299010" name="Rectangle 2"/>
          <p:cNvSpPr>
            <a:spLocks noGrp="1" noChangeArrowheads="1"/>
          </p:cNvSpPr>
          <p:nvPr/>
        </p:nvSpPr>
        <p:spPr>
          <a:xfrm>
            <a:off x="1206500" y="168275"/>
            <a:ext cx="7485063" cy="593725"/>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kumimoji="1" sz="4400" i="1">
                <a:solidFill>
                  <a:schemeClr val="tx2"/>
                </a:solidFill>
                <a:latin typeface="+mj-lt"/>
                <a:ea typeface="+mj-ea"/>
                <a:cs typeface="+mj-cs"/>
              </a:defRPr>
            </a:lvl1pPr>
            <a:lvl2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i="1">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i="1">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i="1">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i="1">
                <a:solidFill>
                  <a:schemeClr val="tx2"/>
                </a:solidFill>
                <a:latin typeface="Times New Roman" pitchFamily="18" charset="0"/>
                <a:ea typeface="宋体" pitchFamily="2" charset="-122"/>
              </a:defRPr>
            </a:lvl9pPr>
          </a:lstStyle>
          <a:p>
            <a:pPr algn="ctr" eaLnBrk="1" hangingPunct="1">
              <a:defRPr/>
            </a:pPr>
            <a:r>
              <a:rPr lang="zh-CN" altLang="en-US" sz="4000" b="1" i="0" smtClean="0">
                <a:solidFill>
                  <a:schemeClr val="tx1"/>
                </a:solidFill>
                <a:effectLst>
                  <a:outerShdw blurRad="38100" dist="38100" dir="2700000" algn="tl">
                    <a:srgbClr val="C0C0C0"/>
                  </a:outerShdw>
                </a:effectLst>
                <a:latin typeface="楷体_GB2312" pitchFamily="49" charset="-122"/>
                <a:ea typeface="楷体_GB2312" pitchFamily="49" charset="-122"/>
              </a:rPr>
              <a:t>教 材 </a:t>
            </a:r>
          </a:p>
        </p:txBody>
      </p:sp>
      <p:sp>
        <p:nvSpPr>
          <p:cNvPr id="34819" name="Rectangle 3"/>
          <p:cNvSpPr>
            <a:spLocks noGrp="1" noChangeArrowheads="1"/>
          </p:cNvSpPr>
          <p:nvPr/>
        </p:nvSpPr>
        <p:spPr>
          <a:xfrm>
            <a:off x="577215" y="1587500"/>
            <a:ext cx="8566150" cy="385381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Blip>
                <a:blip r:embed="rId2"/>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75000"/>
              <a:buBlip>
                <a:blip r:embed="rId3"/>
              </a:buBlip>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tx2"/>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tx2"/>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tx2"/>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tx2"/>
              </a:buClr>
              <a:buChar char="–"/>
              <a:defRPr kumimoji="1" sz="2000">
                <a:solidFill>
                  <a:schemeClr val="tx1"/>
                </a:solidFill>
                <a:latin typeface="+mn-lt"/>
                <a:ea typeface="+mn-ea"/>
              </a:defRPr>
            </a:lvl9pPr>
          </a:lstStyle>
          <a:p>
            <a:pPr marL="0" indent="0" eaLnBrk="1" hangingPunct="1">
              <a:lnSpc>
                <a:spcPct val="125000"/>
              </a:lnSpc>
              <a:buFontTx/>
              <a:buNone/>
            </a:pPr>
            <a:endParaRPr lang="zh-CN" altLang="en-US" sz="2400" b="1" dirty="0" smtClean="0">
              <a:latin typeface="宋体" charset="-122"/>
            </a:endParaRPr>
          </a:p>
          <a:p>
            <a:pPr marL="0" indent="0" eaLnBrk="1" hangingPunct="1">
              <a:lnSpc>
                <a:spcPct val="125000"/>
              </a:lnSpc>
              <a:buFontTx/>
              <a:buNone/>
            </a:pPr>
            <a:r>
              <a:rPr lang="en-US" altLang="zh-CN" b="1" dirty="0" smtClean="0">
                <a:latin typeface="宋体" charset="-122"/>
              </a:rPr>
              <a:t>1.</a:t>
            </a:r>
            <a:r>
              <a:rPr lang="zh-CN" altLang="en-US" b="1" dirty="0" smtClean="0">
                <a:latin typeface="宋体" charset="-122"/>
              </a:rPr>
              <a:t>微型计算机技术及应用，戴梅萼 史嘉权，清华大学出版社</a:t>
            </a:r>
            <a:endParaRPr lang="en-US" altLang="zh-CN" b="1" dirty="0" smtClean="0">
              <a:latin typeface="宋体" charset="-122"/>
            </a:endParaRPr>
          </a:p>
          <a:p>
            <a:pPr marL="0" indent="0" eaLnBrk="1" hangingPunct="1">
              <a:lnSpc>
                <a:spcPct val="125000"/>
              </a:lnSpc>
              <a:buFontTx/>
              <a:buNone/>
            </a:pPr>
            <a:r>
              <a:rPr lang="en-US" altLang="zh-CN" b="1" dirty="0" smtClean="0">
                <a:latin typeface="宋体" charset="-122"/>
              </a:rPr>
              <a:t>2.</a:t>
            </a:r>
            <a:r>
              <a:rPr lang="zh-CN" altLang="en-US" b="1" dirty="0" smtClean="0">
                <a:latin typeface="宋体" charset="-122"/>
              </a:rPr>
              <a:t>智能化测量控制仪表与设计，徐爱钧，徐阳，北京航空航天出版社</a:t>
            </a:r>
          </a:p>
          <a:p>
            <a:pPr marL="0" indent="0" eaLnBrk="1" hangingPunct="1">
              <a:lnSpc>
                <a:spcPct val="125000"/>
              </a:lnSpc>
              <a:buFontTx/>
              <a:buNone/>
            </a:pPr>
            <a:endParaRPr lang="zh-CN" altLang="en-US" b="1" dirty="0">
              <a:latin typeface="宋体"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灯片编号占位符 5"/>
          <p:cNvSpPr>
            <a:spLocks noGrp="1"/>
          </p:cNvSpPr>
          <p:nvPr>
            <p:ph type="sldNum" sz="quarter" idx="12"/>
          </p:nvPr>
        </p:nvSpPr>
        <p:spPr>
          <a:noFill/>
        </p:spPr>
        <p:txBody>
          <a:bodyPr/>
          <a:lstStyle/>
          <a:p>
            <a:fld id="{B98E6799-449F-41DA-9505-E10363642887}" type="slidenum">
              <a:rPr lang="en-US" altLang="zh-CN" smtClean="0">
                <a:ea typeface="宋体" charset="-122"/>
              </a:rPr>
              <a:t>50</a:t>
            </a:fld>
            <a:endParaRPr lang="en-US" altLang="zh-CN" smtClean="0">
              <a:ea typeface="宋体" charset="-122"/>
            </a:endParaRPr>
          </a:p>
        </p:txBody>
      </p:sp>
      <p:sp>
        <p:nvSpPr>
          <p:cNvPr id="61442" name="Rectangle 2"/>
          <p:cNvSpPr>
            <a:spLocks noGrp="1" noChangeArrowheads="1"/>
          </p:cNvSpPr>
          <p:nvPr>
            <p:ph type="title"/>
          </p:nvPr>
        </p:nvSpPr>
        <p:spPr>
          <a:xfrm>
            <a:off x="549275" y="198438"/>
            <a:ext cx="8594725" cy="762000"/>
          </a:xfrm>
        </p:spPr>
        <p:txBody>
          <a:bodyPr/>
          <a:lstStyle/>
          <a:p>
            <a:pPr algn="ctr" eaLnBrk="1" hangingPunct="1"/>
            <a:r>
              <a:rPr lang="en-US" altLang="zh-CN" sz="3600" b="1" i="0" smtClean="0">
                <a:solidFill>
                  <a:schemeClr val="tx1"/>
                </a:solidFill>
              </a:rPr>
              <a:t>3 </a:t>
            </a:r>
            <a:r>
              <a:rPr lang="zh-CN" altLang="en-US" sz="3600" b="1" i="0" smtClean="0">
                <a:solidFill>
                  <a:schemeClr val="tx1"/>
                </a:solidFill>
              </a:rPr>
              <a:t>微处理器、微型计算机和微机系统</a:t>
            </a:r>
          </a:p>
        </p:txBody>
      </p:sp>
      <p:grpSp>
        <p:nvGrpSpPr>
          <p:cNvPr id="61443" name="Group 6"/>
          <p:cNvGrpSpPr/>
          <p:nvPr/>
        </p:nvGrpSpPr>
        <p:grpSpPr bwMode="auto">
          <a:xfrm>
            <a:off x="1258888" y="1608138"/>
            <a:ext cx="6443662" cy="4587875"/>
            <a:chOff x="994" y="763"/>
            <a:chExt cx="3713" cy="2458"/>
          </a:xfrm>
        </p:grpSpPr>
        <p:pic>
          <p:nvPicPr>
            <p:cNvPr id="61444" name="Picture 4"/>
            <p:cNvPicPr>
              <a:picLocks noChangeAspect="1" noChangeArrowheads="1"/>
            </p:cNvPicPr>
            <p:nvPr/>
          </p:nvPicPr>
          <p:blipFill>
            <a:blip r:embed="rId2"/>
            <a:srcRect/>
            <a:stretch>
              <a:fillRect/>
            </a:stretch>
          </p:blipFill>
          <p:spPr bwMode="auto">
            <a:xfrm>
              <a:off x="994" y="763"/>
              <a:ext cx="3713" cy="2160"/>
            </a:xfrm>
            <a:prstGeom prst="rect">
              <a:avLst/>
            </a:prstGeom>
            <a:noFill/>
            <a:ln w="9525">
              <a:noFill/>
              <a:miter lim="800000"/>
              <a:headEnd/>
              <a:tailEnd/>
            </a:ln>
          </p:spPr>
        </p:pic>
        <p:pic>
          <p:nvPicPr>
            <p:cNvPr id="61445" name="Picture 5"/>
            <p:cNvPicPr>
              <a:picLocks noChangeAspect="1" noChangeArrowheads="1"/>
            </p:cNvPicPr>
            <p:nvPr/>
          </p:nvPicPr>
          <p:blipFill>
            <a:blip r:embed="rId3"/>
            <a:srcRect/>
            <a:stretch>
              <a:fillRect/>
            </a:stretch>
          </p:blipFill>
          <p:spPr bwMode="auto">
            <a:xfrm>
              <a:off x="2496" y="2887"/>
              <a:ext cx="652" cy="334"/>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灯片编号占位符 5"/>
          <p:cNvSpPr>
            <a:spLocks noGrp="1"/>
          </p:cNvSpPr>
          <p:nvPr>
            <p:ph type="sldNum" sz="quarter" idx="12"/>
          </p:nvPr>
        </p:nvSpPr>
        <p:spPr>
          <a:noFill/>
        </p:spPr>
        <p:txBody>
          <a:bodyPr/>
          <a:lstStyle/>
          <a:p>
            <a:fld id="{45A84BF4-54D6-4348-86FF-56253120C4B9}" type="slidenum">
              <a:rPr lang="en-US" altLang="zh-CN" smtClean="0">
                <a:ea typeface="宋体" charset="-122"/>
              </a:rPr>
              <a:t>51</a:t>
            </a:fld>
            <a:endParaRPr lang="en-US" altLang="zh-CN" smtClean="0">
              <a:ea typeface="宋体" charset="-122"/>
            </a:endParaRPr>
          </a:p>
        </p:txBody>
      </p:sp>
      <p:sp>
        <p:nvSpPr>
          <p:cNvPr id="62466" name="Rectangle 2"/>
          <p:cNvSpPr>
            <a:spLocks noGrp="1" noChangeArrowheads="1"/>
          </p:cNvSpPr>
          <p:nvPr>
            <p:ph type="title"/>
          </p:nvPr>
        </p:nvSpPr>
        <p:spPr>
          <a:xfrm>
            <a:off x="931863" y="0"/>
            <a:ext cx="8212137" cy="868363"/>
          </a:xfrm>
        </p:spPr>
        <p:txBody>
          <a:bodyPr/>
          <a:lstStyle/>
          <a:p>
            <a:pPr algn="ctr" eaLnBrk="1" hangingPunct="1"/>
            <a:r>
              <a:rPr lang="en-US" altLang="zh-CN" sz="3600" b="1" i="0" smtClean="0">
                <a:solidFill>
                  <a:schemeClr val="tx1"/>
                </a:solidFill>
                <a:latin typeface="Tahoma" pitchFamily="34" charset="0"/>
              </a:rPr>
              <a:t>3 </a:t>
            </a:r>
            <a:r>
              <a:rPr lang="zh-CN" altLang="en-US" sz="3600" b="1" i="0" smtClean="0">
                <a:solidFill>
                  <a:schemeClr val="tx1"/>
                </a:solidFill>
                <a:latin typeface="Tahoma" pitchFamily="34" charset="0"/>
              </a:rPr>
              <a:t>微处理器、微型计算机和微机系统</a:t>
            </a:r>
          </a:p>
        </p:txBody>
      </p:sp>
      <p:sp>
        <p:nvSpPr>
          <p:cNvPr id="62467" name="Rectangle 3"/>
          <p:cNvSpPr>
            <a:spLocks noGrp="1" noChangeArrowheads="1"/>
          </p:cNvSpPr>
          <p:nvPr>
            <p:ph type="body" idx="1"/>
          </p:nvPr>
        </p:nvSpPr>
        <p:spPr>
          <a:xfrm>
            <a:off x="338138" y="1733550"/>
            <a:ext cx="8356600" cy="4892675"/>
          </a:xfrm>
        </p:spPr>
        <p:txBody>
          <a:bodyPr/>
          <a:lstStyle/>
          <a:p>
            <a:pPr eaLnBrk="1" hangingPunct="1">
              <a:lnSpc>
                <a:spcPct val="125000"/>
              </a:lnSpc>
            </a:pPr>
            <a:r>
              <a:rPr lang="zh-CN" altLang="en-US" sz="2400" b="1" dirty="0" smtClean="0">
                <a:solidFill>
                  <a:schemeClr val="tx2"/>
                </a:solidFill>
              </a:rPr>
              <a:t>微处理器</a:t>
            </a:r>
            <a:r>
              <a:rPr lang="zh-CN" altLang="en-US" sz="2400" b="1" dirty="0" smtClean="0"/>
              <a:t>是微型计算机的核心组成部件</a:t>
            </a:r>
          </a:p>
          <a:p>
            <a:pPr eaLnBrk="1" hangingPunct="1">
              <a:lnSpc>
                <a:spcPct val="125000"/>
              </a:lnSpc>
            </a:pPr>
            <a:r>
              <a:rPr lang="zh-CN" altLang="en-US" sz="2400" b="1" dirty="0" smtClean="0"/>
              <a:t>微处理器配上存储器、系统总线、输入</a:t>
            </a:r>
            <a:r>
              <a:rPr lang="en-US" altLang="zh-CN" sz="2400" b="1" dirty="0" smtClean="0"/>
              <a:t>/</a:t>
            </a:r>
            <a:r>
              <a:rPr lang="zh-CN" altLang="en-US" sz="2400" b="1" dirty="0" smtClean="0"/>
              <a:t>输出接口电路等组成</a:t>
            </a:r>
            <a:r>
              <a:rPr lang="zh-CN" altLang="en-US" sz="2400" b="1" dirty="0" smtClean="0">
                <a:solidFill>
                  <a:schemeClr val="tx2"/>
                </a:solidFill>
              </a:rPr>
              <a:t>微型计算机</a:t>
            </a:r>
          </a:p>
          <a:p>
            <a:pPr eaLnBrk="1" hangingPunct="1">
              <a:lnSpc>
                <a:spcPct val="125000"/>
              </a:lnSpc>
            </a:pPr>
            <a:r>
              <a:rPr lang="zh-CN" altLang="en-US" sz="2400" b="1" dirty="0" smtClean="0"/>
              <a:t>微型计算机配上相应的外围设备、软件等组成</a:t>
            </a:r>
            <a:r>
              <a:rPr lang="zh-CN" altLang="en-US" sz="2400" b="1" dirty="0" smtClean="0">
                <a:solidFill>
                  <a:schemeClr val="tx2"/>
                </a:solidFill>
              </a:rPr>
              <a:t>微型计算机系统</a:t>
            </a:r>
          </a:p>
          <a:p>
            <a:pPr eaLnBrk="1" hangingPunct="1">
              <a:lnSpc>
                <a:spcPct val="125000"/>
              </a:lnSpc>
              <a:buFontTx/>
              <a:buNone/>
            </a:pPr>
            <a:r>
              <a:rPr lang="zh-CN" altLang="en-US" sz="2400" b="1" dirty="0" smtClean="0"/>
              <a:t>绪论目标：</a:t>
            </a:r>
          </a:p>
          <a:p>
            <a:pPr eaLnBrk="1" hangingPunct="1">
              <a:lnSpc>
                <a:spcPct val="125000"/>
              </a:lnSpc>
              <a:buFontTx/>
              <a:buNone/>
            </a:pPr>
            <a:r>
              <a:rPr lang="zh-CN" altLang="en-US" sz="2400" b="1" dirty="0" smtClean="0"/>
              <a:t>感性认识微机系统的框架</a:t>
            </a:r>
          </a:p>
          <a:p>
            <a:pPr eaLnBrk="1" hangingPunct="1">
              <a:lnSpc>
                <a:spcPct val="125000"/>
              </a:lnSpc>
              <a:buFontTx/>
              <a:buNone/>
            </a:pPr>
            <a:r>
              <a:rPr lang="zh-CN" altLang="en-US" sz="2400" b="1" dirty="0" smtClean="0"/>
              <a:t>微型计算机四个模块作用</a:t>
            </a:r>
          </a:p>
          <a:p>
            <a:pPr eaLnBrk="1" hangingPunct="1">
              <a:lnSpc>
                <a:spcPct val="125000"/>
              </a:lnSpc>
              <a:buFontTx/>
              <a:buNone/>
            </a:pPr>
            <a:r>
              <a:rPr lang="zh-CN" altLang="en-US" sz="2400" b="1" dirty="0" smtClean="0"/>
              <a:t>微型计算机工作过程、原理</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灯片编号占位符 3"/>
          <p:cNvSpPr>
            <a:spLocks noGrp="1"/>
          </p:cNvSpPr>
          <p:nvPr>
            <p:ph type="sldNum" sz="quarter" idx="12"/>
          </p:nvPr>
        </p:nvSpPr>
        <p:spPr>
          <a:noFill/>
        </p:spPr>
        <p:txBody>
          <a:bodyPr/>
          <a:lstStyle/>
          <a:p>
            <a:fld id="{7E23FDF7-2CCD-4CC3-9535-17D32B316D2E}" type="slidenum">
              <a:rPr lang="en-US" altLang="zh-CN" smtClean="0">
                <a:ea typeface="宋体" charset="-122"/>
              </a:rPr>
              <a:t>52</a:t>
            </a:fld>
            <a:endParaRPr lang="en-US" altLang="zh-CN" smtClean="0">
              <a:ea typeface="宋体" charset="-122"/>
            </a:endParaRPr>
          </a:p>
        </p:txBody>
      </p:sp>
      <p:grpSp>
        <p:nvGrpSpPr>
          <p:cNvPr id="63490" name="Group 3"/>
          <p:cNvGrpSpPr/>
          <p:nvPr/>
        </p:nvGrpSpPr>
        <p:grpSpPr bwMode="auto">
          <a:xfrm>
            <a:off x="168275" y="1341438"/>
            <a:ext cx="8156574" cy="4500562"/>
            <a:chOff x="106" y="845"/>
            <a:chExt cx="5138" cy="2835"/>
          </a:xfrm>
        </p:grpSpPr>
        <p:sp>
          <p:nvSpPr>
            <p:cNvPr id="63493" name="AutoShape 4"/>
            <p:cNvSpPr/>
            <p:nvPr/>
          </p:nvSpPr>
          <p:spPr bwMode="auto">
            <a:xfrm>
              <a:off x="493" y="1536"/>
              <a:ext cx="96" cy="1768"/>
            </a:xfrm>
            <a:prstGeom prst="leftBrace">
              <a:avLst>
                <a:gd name="adj1" fmla="val 153472"/>
                <a:gd name="adj2" fmla="val 50000"/>
              </a:avLst>
            </a:prstGeom>
            <a:noFill/>
            <a:ln w="19050">
              <a:solidFill>
                <a:schemeClr val="folHlink"/>
              </a:solidFill>
              <a:round/>
            </a:ln>
          </p:spPr>
          <p:txBody>
            <a:bodyPr wrap="none" anchor="ctr"/>
            <a:lstStyle/>
            <a:p>
              <a:pPr algn="ctr"/>
              <a:endParaRPr lang="zh-CN" altLang="en-US">
                <a:solidFill>
                  <a:srgbClr val="0033CC"/>
                </a:solidFill>
              </a:endParaRPr>
            </a:p>
          </p:txBody>
        </p:sp>
        <p:sp>
          <p:nvSpPr>
            <p:cNvPr id="63494" name="AutoShape 5"/>
            <p:cNvSpPr/>
            <p:nvPr/>
          </p:nvSpPr>
          <p:spPr bwMode="auto">
            <a:xfrm>
              <a:off x="1463" y="3046"/>
              <a:ext cx="137" cy="628"/>
            </a:xfrm>
            <a:prstGeom prst="leftBrace">
              <a:avLst>
                <a:gd name="adj1" fmla="val 38200"/>
                <a:gd name="adj2" fmla="val 50000"/>
              </a:avLst>
            </a:prstGeom>
            <a:noFill/>
            <a:ln w="19050">
              <a:solidFill>
                <a:schemeClr val="folHlink"/>
              </a:solidFill>
              <a:round/>
            </a:ln>
          </p:spPr>
          <p:txBody>
            <a:bodyPr wrap="none" anchor="ctr"/>
            <a:lstStyle/>
            <a:p>
              <a:pPr algn="ctr"/>
              <a:endParaRPr lang="zh-CN" altLang="en-US">
                <a:solidFill>
                  <a:srgbClr val="0033CC"/>
                </a:solidFill>
              </a:endParaRPr>
            </a:p>
          </p:txBody>
        </p:sp>
        <p:sp>
          <p:nvSpPr>
            <p:cNvPr id="63495" name="Text Box 6"/>
            <p:cNvSpPr txBox="1">
              <a:spLocks noChangeArrowheads="1"/>
            </p:cNvSpPr>
            <p:nvPr/>
          </p:nvSpPr>
          <p:spPr bwMode="auto">
            <a:xfrm>
              <a:off x="612" y="1389"/>
              <a:ext cx="1152" cy="640"/>
            </a:xfrm>
            <a:prstGeom prst="rect">
              <a:avLst/>
            </a:prstGeom>
            <a:noFill/>
            <a:ln w="9525">
              <a:noFill/>
              <a:miter lim="800000"/>
            </a:ln>
          </p:spPr>
          <p:txBody>
            <a:bodyPr>
              <a:spAutoFit/>
            </a:bodyPr>
            <a:lstStyle/>
            <a:p>
              <a:pPr>
                <a:spcBef>
                  <a:spcPct val="50000"/>
                </a:spcBef>
              </a:pPr>
              <a:r>
                <a:rPr lang="zh-CN" altLang="en-US" sz="2400" b="1" dirty="0">
                  <a:solidFill>
                    <a:srgbClr val="0033CC"/>
                  </a:solidFill>
                </a:rPr>
                <a:t>微型计算机</a:t>
              </a:r>
            </a:p>
            <a:p>
              <a:pPr algn="ctr">
                <a:spcBef>
                  <a:spcPct val="50000"/>
                </a:spcBef>
              </a:pPr>
              <a:r>
                <a:rPr lang="en-US" altLang="zh-CN" sz="2400" b="1" dirty="0">
                  <a:solidFill>
                    <a:srgbClr val="0033CC"/>
                  </a:solidFill>
                </a:rPr>
                <a:t>(</a:t>
              </a:r>
              <a:r>
                <a:rPr lang="zh-CN" altLang="en-US" sz="2400" b="1" dirty="0">
                  <a:solidFill>
                    <a:srgbClr val="0033CC"/>
                  </a:solidFill>
                </a:rPr>
                <a:t>主机）</a:t>
              </a:r>
            </a:p>
          </p:txBody>
        </p:sp>
        <p:sp>
          <p:nvSpPr>
            <p:cNvPr id="63496" name="Text Box 7"/>
            <p:cNvSpPr txBox="1">
              <a:spLocks noChangeArrowheads="1"/>
            </p:cNvSpPr>
            <p:nvPr/>
          </p:nvSpPr>
          <p:spPr bwMode="auto">
            <a:xfrm>
              <a:off x="839" y="3158"/>
              <a:ext cx="653" cy="288"/>
            </a:xfrm>
            <a:prstGeom prst="rect">
              <a:avLst/>
            </a:prstGeom>
            <a:noFill/>
            <a:ln w="9525">
              <a:noFill/>
              <a:miter lim="800000"/>
            </a:ln>
          </p:spPr>
          <p:txBody>
            <a:bodyPr>
              <a:spAutoFit/>
            </a:bodyPr>
            <a:lstStyle/>
            <a:p>
              <a:pPr algn="ctr">
                <a:spcBef>
                  <a:spcPct val="50000"/>
                </a:spcBef>
              </a:pPr>
              <a:r>
                <a:rPr lang="zh-CN" altLang="en-US" sz="2400" b="1">
                  <a:solidFill>
                    <a:srgbClr val="0033CC"/>
                  </a:solidFill>
                </a:rPr>
                <a:t>软件</a:t>
              </a:r>
            </a:p>
          </p:txBody>
        </p:sp>
        <p:grpSp>
          <p:nvGrpSpPr>
            <p:cNvPr id="63497" name="Group 8"/>
            <p:cNvGrpSpPr/>
            <p:nvPr/>
          </p:nvGrpSpPr>
          <p:grpSpPr bwMode="auto">
            <a:xfrm>
              <a:off x="1746" y="845"/>
              <a:ext cx="2529" cy="1296"/>
              <a:chOff x="2256" y="816"/>
              <a:chExt cx="2529" cy="1296"/>
            </a:xfrm>
          </p:grpSpPr>
          <p:sp>
            <p:nvSpPr>
              <p:cNvPr id="63505" name="Text Box 9"/>
              <p:cNvSpPr txBox="1">
                <a:spLocks noChangeArrowheads="1"/>
              </p:cNvSpPr>
              <p:nvPr/>
            </p:nvSpPr>
            <p:spPr bwMode="auto">
              <a:xfrm>
                <a:off x="2400" y="1486"/>
                <a:ext cx="1115" cy="288"/>
              </a:xfrm>
              <a:prstGeom prst="rect">
                <a:avLst/>
              </a:prstGeom>
              <a:noFill/>
              <a:ln w="9525">
                <a:noFill/>
                <a:miter lim="800000"/>
              </a:ln>
            </p:spPr>
            <p:txBody>
              <a:bodyPr>
                <a:spAutoFit/>
              </a:bodyPr>
              <a:lstStyle/>
              <a:p>
                <a:r>
                  <a:rPr lang="zh-CN" altLang="en-US" sz="2400" b="1">
                    <a:solidFill>
                      <a:srgbClr val="0033CC"/>
                    </a:solidFill>
                  </a:rPr>
                  <a:t>总线</a:t>
                </a:r>
              </a:p>
            </p:txBody>
          </p:sp>
          <p:sp>
            <p:nvSpPr>
              <p:cNvPr id="63506" name="AutoShape 10"/>
              <p:cNvSpPr/>
              <p:nvPr/>
            </p:nvSpPr>
            <p:spPr bwMode="auto">
              <a:xfrm>
                <a:off x="2256" y="981"/>
                <a:ext cx="125" cy="1017"/>
              </a:xfrm>
              <a:prstGeom prst="leftBrace">
                <a:avLst>
                  <a:gd name="adj1" fmla="val 67800"/>
                  <a:gd name="adj2" fmla="val 50000"/>
                </a:avLst>
              </a:prstGeom>
              <a:noFill/>
              <a:ln w="19050">
                <a:solidFill>
                  <a:schemeClr val="folHlink"/>
                </a:solidFill>
                <a:round/>
              </a:ln>
            </p:spPr>
            <p:txBody>
              <a:bodyPr wrap="none" anchor="ctr"/>
              <a:lstStyle/>
              <a:p>
                <a:pPr algn="ctr"/>
                <a:endParaRPr lang="zh-CN" altLang="en-US">
                  <a:solidFill>
                    <a:srgbClr val="0033CC"/>
                  </a:solidFill>
                </a:endParaRPr>
              </a:p>
            </p:txBody>
          </p:sp>
          <p:sp>
            <p:nvSpPr>
              <p:cNvPr id="63507" name="Text Box 11"/>
              <p:cNvSpPr txBox="1">
                <a:spLocks noChangeArrowheads="1"/>
              </p:cNvSpPr>
              <p:nvPr/>
            </p:nvSpPr>
            <p:spPr bwMode="auto">
              <a:xfrm>
                <a:off x="2400" y="816"/>
                <a:ext cx="1841" cy="288"/>
              </a:xfrm>
              <a:prstGeom prst="rect">
                <a:avLst/>
              </a:prstGeom>
              <a:noFill/>
              <a:ln w="9525">
                <a:noFill/>
                <a:miter lim="800000"/>
              </a:ln>
            </p:spPr>
            <p:txBody>
              <a:bodyPr>
                <a:spAutoFit/>
              </a:bodyPr>
              <a:lstStyle/>
              <a:p>
                <a:r>
                  <a:rPr lang="zh-CN" altLang="en-US" sz="2400" b="1">
                    <a:solidFill>
                      <a:srgbClr val="0033CC"/>
                    </a:solidFill>
                  </a:rPr>
                  <a:t>微处理器（</a:t>
                </a:r>
                <a:r>
                  <a:rPr lang="en-US" altLang="zh-CN" sz="2400" b="1">
                    <a:solidFill>
                      <a:srgbClr val="0033CC"/>
                    </a:solidFill>
                  </a:rPr>
                  <a:t>CPU</a:t>
                </a:r>
                <a:r>
                  <a:rPr lang="zh-CN" altLang="en-US" sz="2400" b="1">
                    <a:solidFill>
                      <a:srgbClr val="0033CC"/>
                    </a:solidFill>
                  </a:rPr>
                  <a:t>）</a:t>
                </a:r>
              </a:p>
            </p:txBody>
          </p:sp>
          <p:sp>
            <p:nvSpPr>
              <p:cNvPr id="63508" name="Text Box 12"/>
              <p:cNvSpPr txBox="1">
                <a:spLocks noChangeArrowheads="1"/>
              </p:cNvSpPr>
              <p:nvPr/>
            </p:nvSpPr>
            <p:spPr bwMode="auto">
              <a:xfrm>
                <a:off x="2400" y="1152"/>
                <a:ext cx="2294" cy="288"/>
              </a:xfrm>
              <a:prstGeom prst="rect">
                <a:avLst/>
              </a:prstGeom>
              <a:noFill/>
              <a:ln w="9525">
                <a:noFill/>
                <a:miter lim="800000"/>
              </a:ln>
            </p:spPr>
            <p:txBody>
              <a:bodyPr>
                <a:spAutoFit/>
              </a:bodyPr>
              <a:lstStyle/>
              <a:p>
                <a:r>
                  <a:rPr lang="zh-CN" altLang="en-US" sz="2400" b="1">
                    <a:solidFill>
                      <a:srgbClr val="0033CC"/>
                    </a:solidFill>
                  </a:rPr>
                  <a:t>存储器（</a:t>
                </a:r>
                <a:r>
                  <a:rPr lang="en-US" altLang="zh-CN" sz="2400" b="1">
                    <a:solidFill>
                      <a:srgbClr val="0033CC"/>
                    </a:solidFill>
                  </a:rPr>
                  <a:t>RAM</a:t>
                </a:r>
                <a:r>
                  <a:rPr lang="zh-CN" altLang="en-US" sz="2400" b="1">
                    <a:solidFill>
                      <a:srgbClr val="0033CC"/>
                    </a:solidFill>
                  </a:rPr>
                  <a:t>，</a:t>
                </a:r>
                <a:r>
                  <a:rPr lang="en-US" altLang="zh-CN" sz="2400" b="1">
                    <a:solidFill>
                      <a:srgbClr val="0033CC"/>
                    </a:solidFill>
                  </a:rPr>
                  <a:t>ROM</a:t>
                </a:r>
                <a:r>
                  <a:rPr lang="zh-CN" altLang="en-US" sz="2400" b="1">
                    <a:solidFill>
                      <a:srgbClr val="0033CC"/>
                    </a:solidFill>
                  </a:rPr>
                  <a:t>）</a:t>
                </a:r>
              </a:p>
            </p:txBody>
          </p:sp>
          <p:sp>
            <p:nvSpPr>
              <p:cNvPr id="63509" name="Text Box 13"/>
              <p:cNvSpPr txBox="1">
                <a:spLocks noChangeArrowheads="1"/>
              </p:cNvSpPr>
              <p:nvPr/>
            </p:nvSpPr>
            <p:spPr bwMode="auto">
              <a:xfrm>
                <a:off x="2400" y="1824"/>
                <a:ext cx="2385" cy="288"/>
              </a:xfrm>
              <a:prstGeom prst="rect">
                <a:avLst/>
              </a:prstGeom>
              <a:noFill/>
              <a:ln w="9525">
                <a:noFill/>
                <a:miter lim="800000"/>
              </a:ln>
            </p:spPr>
            <p:txBody>
              <a:bodyPr>
                <a:spAutoFit/>
              </a:bodyPr>
              <a:lstStyle/>
              <a:p>
                <a:r>
                  <a:rPr lang="en-US" altLang="zh-CN" sz="2400" b="1">
                    <a:solidFill>
                      <a:srgbClr val="0033CC"/>
                    </a:solidFill>
                  </a:rPr>
                  <a:t>I/O</a:t>
                </a:r>
                <a:r>
                  <a:rPr lang="zh-CN" altLang="en-US" sz="2400" b="1">
                    <a:solidFill>
                      <a:srgbClr val="0033CC"/>
                    </a:solidFill>
                  </a:rPr>
                  <a:t>接口（</a:t>
                </a:r>
                <a:r>
                  <a:rPr lang="en-US" altLang="zh-CN" sz="2400" b="1">
                    <a:solidFill>
                      <a:srgbClr val="0033CC"/>
                    </a:solidFill>
                  </a:rPr>
                  <a:t>Input/Output</a:t>
                </a:r>
                <a:r>
                  <a:rPr lang="zh-CN" altLang="en-US" sz="2400" b="1">
                    <a:solidFill>
                      <a:srgbClr val="0033CC"/>
                    </a:solidFill>
                  </a:rPr>
                  <a:t>）</a:t>
                </a:r>
              </a:p>
            </p:txBody>
          </p:sp>
        </p:grpSp>
        <p:sp>
          <p:nvSpPr>
            <p:cNvPr id="63498" name="Text Box 14"/>
            <p:cNvSpPr txBox="1">
              <a:spLocks noChangeArrowheads="1"/>
            </p:cNvSpPr>
            <p:nvPr/>
          </p:nvSpPr>
          <p:spPr bwMode="auto">
            <a:xfrm>
              <a:off x="541" y="2256"/>
              <a:ext cx="1248" cy="480"/>
            </a:xfrm>
            <a:prstGeom prst="rect">
              <a:avLst/>
            </a:prstGeom>
            <a:noFill/>
            <a:ln w="9525">
              <a:noFill/>
              <a:miter lim="800000"/>
            </a:ln>
          </p:spPr>
          <p:txBody>
            <a:bodyPr>
              <a:spAutoFit/>
            </a:bodyPr>
            <a:lstStyle/>
            <a:p>
              <a:pPr>
                <a:spcBef>
                  <a:spcPct val="50000"/>
                </a:spcBef>
              </a:pPr>
              <a:r>
                <a:rPr lang="en-US" altLang="zh-CN" sz="2400" b="1" dirty="0">
                  <a:solidFill>
                    <a:srgbClr val="0033CC"/>
                  </a:solidFill>
                </a:rPr>
                <a:t>  </a:t>
              </a:r>
              <a:r>
                <a:rPr lang="zh-CN" altLang="en-US" sz="2400" b="1" dirty="0">
                  <a:solidFill>
                    <a:srgbClr val="0033CC"/>
                  </a:solidFill>
                </a:rPr>
                <a:t>外围设备</a:t>
              </a:r>
              <a:r>
                <a:rPr lang="en-US" altLang="zh-CN" sz="2400" b="1" dirty="0">
                  <a:solidFill>
                    <a:srgbClr val="0033CC"/>
                  </a:solidFill>
                </a:rPr>
                <a:t>:</a:t>
              </a:r>
              <a:r>
                <a:rPr lang="zh-CN" altLang="en-US" b="1" dirty="0">
                  <a:solidFill>
                    <a:srgbClr val="0033CC"/>
                  </a:solidFill>
                </a:rPr>
                <a:t>（</a:t>
              </a:r>
              <a:r>
                <a:rPr lang="en-US" altLang="zh-CN" b="1" dirty="0">
                  <a:solidFill>
                    <a:srgbClr val="0033CC"/>
                  </a:solidFill>
                </a:rPr>
                <a:t>I/O</a:t>
              </a:r>
              <a:r>
                <a:rPr lang="zh-CN" altLang="en-US" b="1" dirty="0">
                  <a:solidFill>
                    <a:srgbClr val="0033CC"/>
                  </a:solidFill>
                </a:rPr>
                <a:t>设备）</a:t>
              </a:r>
              <a:r>
                <a:rPr lang="en-US" altLang="zh-CN" b="1" dirty="0">
                  <a:solidFill>
                    <a:srgbClr val="0033CC"/>
                  </a:solidFill>
                </a:rPr>
                <a:t>:</a:t>
              </a:r>
            </a:p>
          </p:txBody>
        </p:sp>
        <p:sp>
          <p:nvSpPr>
            <p:cNvPr id="63499" name="Text Box 15"/>
            <p:cNvSpPr txBox="1">
              <a:spLocks noChangeArrowheads="1"/>
            </p:cNvSpPr>
            <p:nvPr/>
          </p:nvSpPr>
          <p:spPr bwMode="auto">
            <a:xfrm>
              <a:off x="1607" y="2998"/>
              <a:ext cx="3535" cy="250"/>
            </a:xfrm>
            <a:prstGeom prst="rect">
              <a:avLst/>
            </a:prstGeom>
            <a:noFill/>
            <a:ln w="9525">
              <a:noFill/>
              <a:miter lim="800000"/>
            </a:ln>
          </p:spPr>
          <p:txBody>
            <a:bodyPr>
              <a:spAutoFit/>
            </a:bodyPr>
            <a:lstStyle/>
            <a:p>
              <a:pPr>
                <a:spcBef>
                  <a:spcPct val="50000"/>
                </a:spcBef>
              </a:pPr>
              <a:r>
                <a:rPr lang="zh-CN" altLang="en-US" b="1">
                  <a:solidFill>
                    <a:srgbClr val="0033CC"/>
                  </a:solidFill>
                </a:rPr>
                <a:t>系统软件：操作系统、数据库、语言处理程序等</a:t>
              </a:r>
            </a:p>
          </p:txBody>
        </p:sp>
        <p:sp>
          <p:nvSpPr>
            <p:cNvPr id="63500" name="Text Box 16"/>
            <p:cNvSpPr txBox="1">
              <a:spLocks noChangeArrowheads="1"/>
            </p:cNvSpPr>
            <p:nvPr/>
          </p:nvSpPr>
          <p:spPr bwMode="auto">
            <a:xfrm>
              <a:off x="1655" y="3430"/>
              <a:ext cx="3124" cy="250"/>
            </a:xfrm>
            <a:prstGeom prst="rect">
              <a:avLst/>
            </a:prstGeom>
            <a:noFill/>
            <a:ln w="9525">
              <a:noFill/>
              <a:miter lim="800000"/>
            </a:ln>
          </p:spPr>
          <p:txBody>
            <a:bodyPr>
              <a:spAutoFit/>
            </a:bodyPr>
            <a:lstStyle/>
            <a:p>
              <a:pPr>
                <a:spcBef>
                  <a:spcPct val="50000"/>
                </a:spcBef>
              </a:pPr>
              <a:r>
                <a:rPr lang="zh-CN" altLang="en-US" b="1">
                  <a:solidFill>
                    <a:srgbClr val="0033CC"/>
                  </a:solidFill>
                </a:rPr>
                <a:t>应用软件：</a:t>
              </a:r>
            </a:p>
          </p:txBody>
        </p:sp>
        <p:sp>
          <p:nvSpPr>
            <p:cNvPr id="63501" name="Text Box 17"/>
            <p:cNvSpPr txBox="1">
              <a:spLocks noChangeArrowheads="1"/>
            </p:cNvSpPr>
            <p:nvPr/>
          </p:nvSpPr>
          <p:spPr bwMode="auto">
            <a:xfrm>
              <a:off x="1746" y="2251"/>
              <a:ext cx="3447" cy="538"/>
            </a:xfrm>
            <a:prstGeom prst="rect">
              <a:avLst/>
            </a:prstGeom>
            <a:noFill/>
            <a:ln w="9525">
              <a:noFill/>
              <a:miter lim="800000"/>
            </a:ln>
          </p:spPr>
          <p:txBody>
            <a:bodyPr>
              <a:spAutoFit/>
            </a:bodyPr>
            <a:lstStyle/>
            <a:p>
              <a:pPr>
                <a:spcBef>
                  <a:spcPct val="50000"/>
                </a:spcBef>
              </a:pPr>
              <a:r>
                <a:rPr lang="zh-CN" altLang="en-US" b="1">
                  <a:solidFill>
                    <a:srgbClr val="0033CC"/>
                  </a:solidFill>
                </a:rPr>
                <a:t>键盘，鼠标，扫描仪，光笔；显示器，打印机</a:t>
              </a:r>
            </a:p>
            <a:p>
              <a:pPr>
                <a:spcBef>
                  <a:spcPct val="50000"/>
                </a:spcBef>
              </a:pPr>
              <a:r>
                <a:rPr lang="zh-CN" altLang="en-US" b="1">
                  <a:solidFill>
                    <a:srgbClr val="0033CC"/>
                  </a:solidFill>
                </a:rPr>
                <a:t>外部存储器（软盘，硬盘，光盘，</a:t>
              </a:r>
              <a:r>
                <a:rPr lang="en-US" altLang="zh-CN" b="1">
                  <a:solidFill>
                    <a:srgbClr val="0033CC"/>
                  </a:solidFill>
                </a:rPr>
                <a:t>U</a:t>
              </a:r>
              <a:r>
                <a:rPr lang="zh-CN" altLang="en-US" b="1">
                  <a:solidFill>
                    <a:srgbClr val="0033CC"/>
                  </a:solidFill>
                </a:rPr>
                <a:t>盘）</a:t>
              </a:r>
            </a:p>
          </p:txBody>
        </p:sp>
        <p:sp>
          <p:nvSpPr>
            <p:cNvPr id="63502" name="Text Box 18"/>
            <p:cNvSpPr txBox="1">
              <a:spLocks noChangeArrowheads="1"/>
            </p:cNvSpPr>
            <p:nvPr/>
          </p:nvSpPr>
          <p:spPr bwMode="auto">
            <a:xfrm>
              <a:off x="106" y="1968"/>
              <a:ext cx="349" cy="960"/>
            </a:xfrm>
            <a:prstGeom prst="rect">
              <a:avLst/>
            </a:prstGeom>
            <a:noFill/>
            <a:ln w="9525">
              <a:noFill/>
              <a:miter lim="800000"/>
            </a:ln>
          </p:spPr>
          <p:txBody>
            <a:bodyPr vert="eaVert">
              <a:spAutoFit/>
            </a:bodyPr>
            <a:lstStyle/>
            <a:p>
              <a:pPr>
                <a:spcBef>
                  <a:spcPct val="50000"/>
                </a:spcBef>
              </a:pPr>
              <a:r>
                <a:rPr lang="zh-CN" altLang="en-US" sz="2400" b="1">
                  <a:solidFill>
                    <a:srgbClr val="0033CC"/>
                  </a:solidFill>
                </a:rPr>
                <a:t>微机系统</a:t>
              </a:r>
            </a:p>
          </p:txBody>
        </p:sp>
        <p:sp>
          <p:nvSpPr>
            <p:cNvPr id="63503" name="AutoShape 19"/>
            <p:cNvSpPr/>
            <p:nvPr/>
          </p:nvSpPr>
          <p:spPr bwMode="auto">
            <a:xfrm>
              <a:off x="1610" y="2296"/>
              <a:ext cx="136" cy="492"/>
            </a:xfrm>
            <a:prstGeom prst="leftBrace">
              <a:avLst>
                <a:gd name="adj1" fmla="val 30147"/>
                <a:gd name="adj2" fmla="val 50000"/>
              </a:avLst>
            </a:prstGeom>
            <a:noFill/>
            <a:ln w="19050">
              <a:solidFill>
                <a:schemeClr val="folHlink"/>
              </a:solidFill>
              <a:round/>
            </a:ln>
          </p:spPr>
          <p:txBody>
            <a:bodyPr wrap="none" anchor="ctr"/>
            <a:lstStyle/>
            <a:p>
              <a:pPr algn="ctr"/>
              <a:endParaRPr lang="zh-CN" altLang="en-US">
                <a:solidFill>
                  <a:srgbClr val="0033CC"/>
                </a:solidFill>
              </a:endParaRPr>
            </a:p>
          </p:txBody>
        </p:sp>
        <p:sp>
          <p:nvSpPr>
            <p:cNvPr id="63504" name="AutoShape 20"/>
            <p:cNvSpPr/>
            <p:nvPr/>
          </p:nvSpPr>
          <p:spPr bwMode="auto">
            <a:xfrm rot="10800000">
              <a:off x="5148" y="890"/>
              <a:ext cx="96" cy="1768"/>
            </a:xfrm>
            <a:prstGeom prst="leftBrace">
              <a:avLst>
                <a:gd name="adj1" fmla="val 153472"/>
                <a:gd name="adj2" fmla="val 50000"/>
              </a:avLst>
            </a:prstGeom>
            <a:noFill/>
            <a:ln w="19050">
              <a:solidFill>
                <a:schemeClr val="folHlink"/>
              </a:solidFill>
              <a:round/>
            </a:ln>
          </p:spPr>
          <p:txBody>
            <a:bodyPr wrap="none" anchor="ctr"/>
            <a:lstStyle/>
            <a:p>
              <a:pPr algn="ctr"/>
              <a:endParaRPr lang="zh-CN" altLang="en-US">
                <a:solidFill>
                  <a:srgbClr val="0033CC"/>
                </a:solidFill>
              </a:endParaRPr>
            </a:p>
          </p:txBody>
        </p:sp>
      </p:grpSp>
      <p:sp>
        <p:nvSpPr>
          <p:cNvPr id="63491" name="Text Box 21"/>
          <p:cNvSpPr txBox="1">
            <a:spLocks noChangeArrowheads="1"/>
          </p:cNvSpPr>
          <p:nvPr/>
        </p:nvSpPr>
        <p:spPr bwMode="auto">
          <a:xfrm>
            <a:off x="8351838" y="2492375"/>
            <a:ext cx="792162" cy="396875"/>
          </a:xfrm>
          <a:prstGeom prst="rect">
            <a:avLst/>
          </a:prstGeom>
          <a:noFill/>
          <a:ln w="9525" algn="ctr">
            <a:noFill/>
            <a:miter lim="800000"/>
          </a:ln>
        </p:spPr>
        <p:txBody>
          <a:bodyPr>
            <a:spAutoFit/>
          </a:bodyPr>
          <a:lstStyle/>
          <a:p>
            <a:pPr algn="ctr">
              <a:spcBef>
                <a:spcPct val="50000"/>
              </a:spcBef>
            </a:pPr>
            <a:r>
              <a:rPr lang="zh-CN" altLang="en-US" b="1" dirty="0">
                <a:solidFill>
                  <a:srgbClr val="0033CC"/>
                </a:solidFill>
              </a:rPr>
              <a:t>硬件</a:t>
            </a:r>
          </a:p>
        </p:txBody>
      </p:sp>
      <p:sp>
        <p:nvSpPr>
          <p:cNvPr id="63492" name="Rectangle 23"/>
          <p:cNvSpPr>
            <a:spLocks noChangeArrowheads="1"/>
          </p:cNvSpPr>
          <p:nvPr/>
        </p:nvSpPr>
        <p:spPr bwMode="auto">
          <a:xfrm>
            <a:off x="2627313" y="146050"/>
            <a:ext cx="4264025" cy="579438"/>
          </a:xfrm>
          <a:prstGeom prst="rect">
            <a:avLst/>
          </a:prstGeom>
          <a:noFill/>
          <a:ln w="9525">
            <a:noFill/>
            <a:miter lim="800000"/>
          </a:ln>
        </p:spPr>
        <p:txBody>
          <a:bodyPr wrap="none">
            <a:spAutoFit/>
          </a:bodyPr>
          <a:lstStyle/>
          <a:p>
            <a:r>
              <a:rPr lang="zh-CN" altLang="en-US" sz="3200" b="1">
                <a:latin typeface="楷体_GB2312" pitchFamily="49" charset="-122"/>
                <a:ea typeface="楷体_GB2312" pitchFamily="49" charset="-122"/>
              </a:rPr>
              <a:t>微型计算机系统的组成</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灯片编号占位符 3"/>
          <p:cNvSpPr>
            <a:spLocks noGrp="1"/>
          </p:cNvSpPr>
          <p:nvPr>
            <p:ph type="sldNum" sz="quarter" idx="12"/>
          </p:nvPr>
        </p:nvSpPr>
        <p:spPr>
          <a:noFill/>
        </p:spPr>
        <p:txBody>
          <a:bodyPr/>
          <a:lstStyle/>
          <a:p>
            <a:fld id="{1019381D-B01D-4183-9FA2-AFE501896CB6}" type="slidenum">
              <a:rPr lang="en-US" altLang="zh-CN" smtClean="0">
                <a:ea typeface="宋体" charset="-122"/>
              </a:rPr>
              <a:t>53</a:t>
            </a:fld>
            <a:endParaRPr lang="en-US" altLang="zh-CN" smtClean="0">
              <a:ea typeface="宋体" charset="-122"/>
            </a:endParaRPr>
          </a:p>
        </p:txBody>
      </p:sp>
      <p:sp>
        <p:nvSpPr>
          <p:cNvPr id="64514" name="Rectangle 2"/>
          <p:cNvSpPr>
            <a:spLocks noChangeArrowheads="1"/>
          </p:cNvSpPr>
          <p:nvPr/>
        </p:nvSpPr>
        <p:spPr bwMode="auto">
          <a:xfrm>
            <a:off x="2133600" y="2195513"/>
            <a:ext cx="9144000" cy="0"/>
          </a:xfrm>
          <a:prstGeom prst="rect">
            <a:avLst/>
          </a:prstGeom>
          <a:noFill/>
          <a:ln w="9525">
            <a:noFill/>
            <a:miter lim="800000"/>
          </a:ln>
        </p:spPr>
        <p:txBody>
          <a:bodyPr>
            <a:spAutoFit/>
          </a:bodyPr>
          <a:lstStyle/>
          <a:p>
            <a:pPr algn="ctr"/>
            <a:endParaRPr lang="zh-CN" altLang="en-US"/>
          </a:p>
        </p:txBody>
      </p:sp>
      <p:sp>
        <p:nvSpPr>
          <p:cNvPr id="64515" name="Rectangle 3"/>
          <p:cNvSpPr>
            <a:spLocks noGrp="1" noChangeArrowheads="1"/>
          </p:cNvSpPr>
          <p:nvPr>
            <p:ph type="title" idx="4294967295"/>
          </p:nvPr>
        </p:nvSpPr>
        <p:spPr>
          <a:xfrm>
            <a:off x="709613" y="0"/>
            <a:ext cx="7772400" cy="885825"/>
          </a:xfrm>
        </p:spPr>
        <p:txBody>
          <a:bodyPr/>
          <a:lstStyle/>
          <a:p>
            <a:pPr algn="ctr" eaLnBrk="1" hangingPunct="1"/>
            <a:r>
              <a:rPr lang="zh-CN" altLang="en-US" sz="3600" b="1" i="0" smtClean="0">
                <a:solidFill>
                  <a:schemeClr val="tx1"/>
                </a:solidFill>
              </a:rPr>
              <a:t>微型计算机系统硬件组成</a:t>
            </a:r>
          </a:p>
        </p:txBody>
      </p:sp>
      <p:grpSp>
        <p:nvGrpSpPr>
          <p:cNvPr id="64516" name="Group 4"/>
          <p:cNvGrpSpPr>
            <a:grpSpLocks noChangeAspect="1"/>
          </p:cNvGrpSpPr>
          <p:nvPr/>
        </p:nvGrpSpPr>
        <p:grpSpPr bwMode="auto">
          <a:xfrm>
            <a:off x="185738" y="1469073"/>
            <a:ext cx="8820150" cy="4800600"/>
            <a:chOff x="0" y="935"/>
            <a:chExt cx="5420" cy="3024"/>
          </a:xfrm>
        </p:grpSpPr>
        <p:sp>
          <p:nvSpPr>
            <p:cNvPr id="64517" name="AutoShape 5"/>
            <p:cNvSpPr>
              <a:spLocks noChangeAspect="1" noChangeArrowheads="1" noTextEdit="1"/>
            </p:cNvSpPr>
            <p:nvPr/>
          </p:nvSpPr>
          <p:spPr bwMode="auto">
            <a:xfrm>
              <a:off x="0" y="935"/>
              <a:ext cx="5420" cy="3024"/>
            </a:xfrm>
            <a:prstGeom prst="rect">
              <a:avLst/>
            </a:prstGeom>
            <a:solidFill>
              <a:schemeClr val="accent1"/>
            </a:solidFill>
            <a:ln w="9525">
              <a:noFill/>
              <a:miter lim="800000"/>
            </a:ln>
          </p:spPr>
          <p:txBody>
            <a:bodyPr/>
            <a:lstStyle/>
            <a:p>
              <a:endParaRPr lang="zh-CN" altLang="en-US"/>
            </a:p>
          </p:txBody>
        </p:sp>
        <p:sp>
          <p:nvSpPr>
            <p:cNvPr id="64518" name="Rectangle 6"/>
            <p:cNvSpPr>
              <a:spLocks noChangeArrowheads="1"/>
            </p:cNvSpPr>
            <p:nvPr/>
          </p:nvSpPr>
          <p:spPr bwMode="auto">
            <a:xfrm>
              <a:off x="19" y="958"/>
              <a:ext cx="587" cy="2208"/>
            </a:xfrm>
            <a:prstGeom prst="rect">
              <a:avLst/>
            </a:prstGeom>
            <a:solidFill>
              <a:srgbClr val="FFFFFF"/>
            </a:solidFill>
            <a:ln w="30163">
              <a:solidFill>
                <a:srgbClr val="000000"/>
              </a:solidFill>
              <a:miter lim="800000"/>
            </a:ln>
          </p:spPr>
          <p:txBody>
            <a:bodyPr/>
            <a:lstStyle/>
            <a:p>
              <a:pPr algn="ctr"/>
              <a:endParaRPr lang="zh-CN" altLang="en-US"/>
            </a:p>
          </p:txBody>
        </p:sp>
        <p:sp>
          <p:nvSpPr>
            <p:cNvPr id="64519" name="Rectangle 7"/>
            <p:cNvSpPr>
              <a:spLocks noChangeArrowheads="1"/>
            </p:cNvSpPr>
            <p:nvPr/>
          </p:nvSpPr>
          <p:spPr bwMode="auto">
            <a:xfrm>
              <a:off x="247" y="1456"/>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处</a:t>
              </a:r>
              <a:endParaRPr lang="zh-CN" altLang="en-US" sz="2400"/>
            </a:p>
          </p:txBody>
        </p:sp>
        <p:sp>
          <p:nvSpPr>
            <p:cNvPr id="64520" name="Rectangle 8"/>
            <p:cNvSpPr>
              <a:spLocks noChangeArrowheads="1"/>
            </p:cNvSpPr>
            <p:nvPr/>
          </p:nvSpPr>
          <p:spPr bwMode="auto">
            <a:xfrm>
              <a:off x="247" y="1635"/>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理</a:t>
              </a:r>
              <a:endParaRPr lang="zh-CN" altLang="en-US" sz="2400"/>
            </a:p>
          </p:txBody>
        </p:sp>
        <p:sp>
          <p:nvSpPr>
            <p:cNvPr id="64521" name="Rectangle 9"/>
            <p:cNvSpPr>
              <a:spLocks noChangeArrowheads="1"/>
            </p:cNvSpPr>
            <p:nvPr/>
          </p:nvSpPr>
          <p:spPr bwMode="auto">
            <a:xfrm>
              <a:off x="247" y="1806"/>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器</a:t>
              </a:r>
              <a:endParaRPr lang="zh-CN" altLang="en-US" sz="2400"/>
            </a:p>
          </p:txBody>
        </p:sp>
        <p:sp>
          <p:nvSpPr>
            <p:cNvPr id="64522" name="Rectangle 10"/>
            <p:cNvSpPr>
              <a:spLocks noChangeArrowheads="1"/>
            </p:cNvSpPr>
            <p:nvPr/>
          </p:nvSpPr>
          <p:spPr bwMode="auto">
            <a:xfrm>
              <a:off x="247" y="1977"/>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子</a:t>
              </a:r>
              <a:endParaRPr lang="zh-CN" altLang="en-US" sz="2400"/>
            </a:p>
          </p:txBody>
        </p:sp>
        <p:sp>
          <p:nvSpPr>
            <p:cNvPr id="64523" name="Rectangle 11"/>
            <p:cNvSpPr>
              <a:spLocks noChangeArrowheads="1"/>
            </p:cNvSpPr>
            <p:nvPr/>
          </p:nvSpPr>
          <p:spPr bwMode="auto">
            <a:xfrm>
              <a:off x="247" y="2156"/>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系</a:t>
              </a:r>
              <a:endParaRPr lang="zh-CN" altLang="en-US" sz="2400"/>
            </a:p>
          </p:txBody>
        </p:sp>
        <p:sp>
          <p:nvSpPr>
            <p:cNvPr id="64524" name="Rectangle 12"/>
            <p:cNvSpPr>
              <a:spLocks noChangeArrowheads="1"/>
            </p:cNvSpPr>
            <p:nvPr/>
          </p:nvSpPr>
          <p:spPr bwMode="auto">
            <a:xfrm>
              <a:off x="247" y="2327"/>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统</a:t>
              </a:r>
              <a:endParaRPr lang="zh-CN" altLang="en-US" sz="2400"/>
            </a:p>
          </p:txBody>
        </p:sp>
        <p:sp>
          <p:nvSpPr>
            <p:cNvPr id="64525" name="Line 13"/>
            <p:cNvSpPr>
              <a:spLocks noChangeShapeType="1"/>
            </p:cNvSpPr>
            <p:nvPr/>
          </p:nvSpPr>
          <p:spPr bwMode="auto">
            <a:xfrm>
              <a:off x="711" y="2132"/>
              <a:ext cx="253" cy="1"/>
            </a:xfrm>
            <a:prstGeom prst="line">
              <a:avLst/>
            </a:prstGeom>
            <a:noFill/>
            <a:ln w="30163">
              <a:solidFill>
                <a:srgbClr val="000000"/>
              </a:solidFill>
              <a:round/>
            </a:ln>
          </p:spPr>
          <p:txBody>
            <a:bodyPr/>
            <a:lstStyle/>
            <a:p>
              <a:endParaRPr lang="zh-CN" altLang="en-US"/>
            </a:p>
          </p:txBody>
        </p:sp>
        <p:sp>
          <p:nvSpPr>
            <p:cNvPr id="64526" name="Freeform 14"/>
            <p:cNvSpPr/>
            <p:nvPr/>
          </p:nvSpPr>
          <p:spPr bwMode="auto">
            <a:xfrm>
              <a:off x="606" y="2086"/>
              <a:ext cx="111" cy="101"/>
            </a:xfrm>
            <a:custGeom>
              <a:avLst/>
              <a:gdLst>
                <a:gd name="T0" fmla="*/ 111 w 111"/>
                <a:gd name="T1" fmla="*/ 101 h 101"/>
                <a:gd name="T2" fmla="*/ 0 w 111"/>
                <a:gd name="T3" fmla="*/ 46 h 101"/>
                <a:gd name="T4" fmla="*/ 111 w 111"/>
                <a:gd name="T5" fmla="*/ 0 h 101"/>
                <a:gd name="T6" fmla="*/ 111 w 111"/>
                <a:gd name="T7" fmla="*/ 101 h 101"/>
                <a:gd name="T8" fmla="*/ 0 60000 65536"/>
                <a:gd name="T9" fmla="*/ 0 60000 65536"/>
                <a:gd name="T10" fmla="*/ 0 60000 65536"/>
                <a:gd name="T11" fmla="*/ 0 60000 65536"/>
                <a:gd name="T12" fmla="*/ 0 w 111"/>
                <a:gd name="T13" fmla="*/ 0 h 101"/>
                <a:gd name="T14" fmla="*/ 111 w 111"/>
                <a:gd name="T15" fmla="*/ 101 h 101"/>
              </a:gdLst>
              <a:ahLst/>
              <a:cxnLst>
                <a:cxn ang="T8">
                  <a:pos x="T0" y="T1"/>
                </a:cxn>
                <a:cxn ang="T9">
                  <a:pos x="T2" y="T3"/>
                </a:cxn>
                <a:cxn ang="T10">
                  <a:pos x="T4" y="T5"/>
                </a:cxn>
                <a:cxn ang="T11">
                  <a:pos x="T6" y="T7"/>
                </a:cxn>
              </a:cxnLst>
              <a:rect l="T12" t="T13" r="T14" b="T15"/>
              <a:pathLst>
                <a:path w="111" h="101">
                  <a:moveTo>
                    <a:pt x="111" y="101"/>
                  </a:moveTo>
                  <a:lnTo>
                    <a:pt x="0" y="46"/>
                  </a:lnTo>
                  <a:lnTo>
                    <a:pt x="111" y="0"/>
                  </a:lnTo>
                  <a:lnTo>
                    <a:pt x="111" y="101"/>
                  </a:lnTo>
                  <a:close/>
                </a:path>
              </a:pathLst>
            </a:custGeom>
            <a:solidFill>
              <a:srgbClr val="000000"/>
            </a:solidFill>
            <a:ln w="9525">
              <a:noFill/>
              <a:round/>
            </a:ln>
          </p:spPr>
          <p:txBody>
            <a:bodyPr/>
            <a:lstStyle/>
            <a:p>
              <a:endParaRPr lang="zh-CN" altLang="en-US"/>
            </a:p>
          </p:txBody>
        </p:sp>
        <p:sp>
          <p:nvSpPr>
            <p:cNvPr id="64527" name="Freeform 15"/>
            <p:cNvSpPr/>
            <p:nvPr/>
          </p:nvSpPr>
          <p:spPr bwMode="auto">
            <a:xfrm>
              <a:off x="952" y="2086"/>
              <a:ext cx="117" cy="101"/>
            </a:xfrm>
            <a:custGeom>
              <a:avLst/>
              <a:gdLst>
                <a:gd name="T0" fmla="*/ 0 w 117"/>
                <a:gd name="T1" fmla="*/ 0 h 101"/>
                <a:gd name="T2" fmla="*/ 117 w 117"/>
                <a:gd name="T3" fmla="*/ 46 h 101"/>
                <a:gd name="T4" fmla="*/ 0 w 117"/>
                <a:gd name="T5" fmla="*/ 101 h 101"/>
                <a:gd name="T6" fmla="*/ 0 w 117"/>
                <a:gd name="T7" fmla="*/ 0 h 101"/>
                <a:gd name="T8" fmla="*/ 0 60000 65536"/>
                <a:gd name="T9" fmla="*/ 0 60000 65536"/>
                <a:gd name="T10" fmla="*/ 0 60000 65536"/>
                <a:gd name="T11" fmla="*/ 0 60000 65536"/>
                <a:gd name="T12" fmla="*/ 0 w 117"/>
                <a:gd name="T13" fmla="*/ 0 h 101"/>
                <a:gd name="T14" fmla="*/ 117 w 117"/>
                <a:gd name="T15" fmla="*/ 101 h 101"/>
              </a:gdLst>
              <a:ahLst/>
              <a:cxnLst>
                <a:cxn ang="T8">
                  <a:pos x="T0" y="T1"/>
                </a:cxn>
                <a:cxn ang="T9">
                  <a:pos x="T2" y="T3"/>
                </a:cxn>
                <a:cxn ang="T10">
                  <a:pos x="T4" y="T5"/>
                </a:cxn>
                <a:cxn ang="T11">
                  <a:pos x="T6" y="T7"/>
                </a:cxn>
              </a:cxnLst>
              <a:rect l="T12" t="T13" r="T14" b="T15"/>
              <a:pathLst>
                <a:path w="117" h="101">
                  <a:moveTo>
                    <a:pt x="0" y="0"/>
                  </a:moveTo>
                  <a:lnTo>
                    <a:pt x="117" y="46"/>
                  </a:lnTo>
                  <a:lnTo>
                    <a:pt x="0" y="101"/>
                  </a:lnTo>
                  <a:lnTo>
                    <a:pt x="0" y="0"/>
                  </a:lnTo>
                  <a:close/>
                </a:path>
              </a:pathLst>
            </a:custGeom>
            <a:solidFill>
              <a:srgbClr val="000000"/>
            </a:solidFill>
            <a:ln w="9525">
              <a:noFill/>
              <a:round/>
            </a:ln>
          </p:spPr>
          <p:txBody>
            <a:bodyPr/>
            <a:lstStyle/>
            <a:p>
              <a:endParaRPr lang="zh-CN" altLang="en-US"/>
            </a:p>
          </p:txBody>
        </p:sp>
        <p:sp>
          <p:nvSpPr>
            <p:cNvPr id="64528" name="Rectangle 16"/>
            <p:cNvSpPr>
              <a:spLocks noChangeArrowheads="1"/>
            </p:cNvSpPr>
            <p:nvPr/>
          </p:nvSpPr>
          <p:spPr bwMode="auto">
            <a:xfrm>
              <a:off x="1069" y="958"/>
              <a:ext cx="470" cy="2208"/>
            </a:xfrm>
            <a:prstGeom prst="rect">
              <a:avLst/>
            </a:prstGeom>
            <a:solidFill>
              <a:srgbClr val="FFFFFF"/>
            </a:solidFill>
            <a:ln w="30163">
              <a:solidFill>
                <a:srgbClr val="000000"/>
              </a:solidFill>
              <a:miter lim="800000"/>
            </a:ln>
          </p:spPr>
          <p:txBody>
            <a:bodyPr/>
            <a:lstStyle/>
            <a:p>
              <a:pPr algn="ctr"/>
              <a:endParaRPr lang="zh-CN" altLang="en-US"/>
            </a:p>
          </p:txBody>
        </p:sp>
        <p:sp>
          <p:nvSpPr>
            <p:cNvPr id="64529" name="Rectangle 17"/>
            <p:cNvSpPr>
              <a:spLocks noChangeArrowheads="1"/>
            </p:cNvSpPr>
            <p:nvPr/>
          </p:nvSpPr>
          <p:spPr bwMode="auto">
            <a:xfrm>
              <a:off x="1236" y="1456"/>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系</a:t>
              </a:r>
              <a:endParaRPr lang="zh-CN" altLang="en-US" sz="2400"/>
            </a:p>
          </p:txBody>
        </p:sp>
        <p:sp>
          <p:nvSpPr>
            <p:cNvPr id="64530" name="Rectangle 18"/>
            <p:cNvSpPr>
              <a:spLocks noChangeArrowheads="1"/>
            </p:cNvSpPr>
            <p:nvPr/>
          </p:nvSpPr>
          <p:spPr bwMode="auto">
            <a:xfrm>
              <a:off x="1236" y="1635"/>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统</a:t>
              </a:r>
              <a:endParaRPr lang="zh-CN" altLang="en-US" sz="2400"/>
            </a:p>
          </p:txBody>
        </p:sp>
        <p:sp>
          <p:nvSpPr>
            <p:cNvPr id="64531" name="Rectangle 19"/>
            <p:cNvSpPr>
              <a:spLocks noChangeArrowheads="1"/>
            </p:cNvSpPr>
            <p:nvPr/>
          </p:nvSpPr>
          <p:spPr bwMode="auto">
            <a:xfrm>
              <a:off x="1236" y="1806"/>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总</a:t>
              </a:r>
              <a:endParaRPr lang="zh-CN" altLang="en-US" sz="2400"/>
            </a:p>
          </p:txBody>
        </p:sp>
        <p:sp>
          <p:nvSpPr>
            <p:cNvPr id="64532" name="Rectangle 20"/>
            <p:cNvSpPr>
              <a:spLocks noChangeArrowheads="1"/>
            </p:cNvSpPr>
            <p:nvPr/>
          </p:nvSpPr>
          <p:spPr bwMode="auto">
            <a:xfrm>
              <a:off x="1236" y="1977"/>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线</a:t>
              </a:r>
              <a:endParaRPr lang="zh-CN" altLang="en-US" sz="2400"/>
            </a:p>
          </p:txBody>
        </p:sp>
        <p:sp>
          <p:nvSpPr>
            <p:cNvPr id="64533" name="Rectangle 21"/>
            <p:cNvSpPr>
              <a:spLocks noChangeArrowheads="1"/>
            </p:cNvSpPr>
            <p:nvPr/>
          </p:nvSpPr>
          <p:spPr bwMode="auto">
            <a:xfrm>
              <a:off x="1236" y="2156"/>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形</a:t>
              </a:r>
              <a:endParaRPr lang="zh-CN" altLang="en-US" sz="2400"/>
            </a:p>
          </p:txBody>
        </p:sp>
        <p:sp>
          <p:nvSpPr>
            <p:cNvPr id="64534" name="Rectangle 22"/>
            <p:cNvSpPr>
              <a:spLocks noChangeArrowheads="1"/>
            </p:cNvSpPr>
            <p:nvPr/>
          </p:nvSpPr>
          <p:spPr bwMode="auto">
            <a:xfrm>
              <a:off x="1236" y="2327"/>
              <a:ext cx="149"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成</a:t>
              </a:r>
              <a:endParaRPr lang="zh-CN" altLang="en-US" sz="2400"/>
            </a:p>
          </p:txBody>
        </p:sp>
        <p:sp>
          <p:nvSpPr>
            <p:cNvPr id="64535" name="Line 23"/>
            <p:cNvSpPr>
              <a:spLocks noChangeShapeType="1"/>
            </p:cNvSpPr>
            <p:nvPr/>
          </p:nvSpPr>
          <p:spPr bwMode="auto">
            <a:xfrm>
              <a:off x="1539" y="1549"/>
              <a:ext cx="2929" cy="1"/>
            </a:xfrm>
            <a:prstGeom prst="line">
              <a:avLst/>
            </a:prstGeom>
            <a:noFill/>
            <a:ln w="30163">
              <a:solidFill>
                <a:srgbClr val="000000"/>
              </a:solidFill>
              <a:round/>
            </a:ln>
          </p:spPr>
          <p:txBody>
            <a:bodyPr/>
            <a:lstStyle/>
            <a:p>
              <a:endParaRPr lang="zh-CN" altLang="en-US"/>
            </a:p>
          </p:txBody>
        </p:sp>
        <p:sp>
          <p:nvSpPr>
            <p:cNvPr id="64536" name="Freeform 24"/>
            <p:cNvSpPr/>
            <p:nvPr/>
          </p:nvSpPr>
          <p:spPr bwMode="auto">
            <a:xfrm>
              <a:off x="4462" y="1495"/>
              <a:ext cx="117" cy="101"/>
            </a:xfrm>
            <a:custGeom>
              <a:avLst/>
              <a:gdLst>
                <a:gd name="T0" fmla="*/ 0 w 117"/>
                <a:gd name="T1" fmla="*/ 0 h 101"/>
                <a:gd name="T2" fmla="*/ 117 w 117"/>
                <a:gd name="T3" fmla="*/ 54 h 101"/>
                <a:gd name="T4" fmla="*/ 0 w 117"/>
                <a:gd name="T5" fmla="*/ 101 h 101"/>
                <a:gd name="T6" fmla="*/ 0 w 117"/>
                <a:gd name="T7" fmla="*/ 0 h 101"/>
                <a:gd name="T8" fmla="*/ 0 60000 65536"/>
                <a:gd name="T9" fmla="*/ 0 60000 65536"/>
                <a:gd name="T10" fmla="*/ 0 60000 65536"/>
                <a:gd name="T11" fmla="*/ 0 60000 65536"/>
                <a:gd name="T12" fmla="*/ 0 w 117"/>
                <a:gd name="T13" fmla="*/ 0 h 101"/>
                <a:gd name="T14" fmla="*/ 117 w 117"/>
                <a:gd name="T15" fmla="*/ 101 h 101"/>
              </a:gdLst>
              <a:ahLst/>
              <a:cxnLst>
                <a:cxn ang="T8">
                  <a:pos x="T0" y="T1"/>
                </a:cxn>
                <a:cxn ang="T9">
                  <a:pos x="T2" y="T3"/>
                </a:cxn>
                <a:cxn ang="T10">
                  <a:pos x="T4" y="T5"/>
                </a:cxn>
                <a:cxn ang="T11">
                  <a:pos x="T6" y="T7"/>
                </a:cxn>
              </a:cxnLst>
              <a:rect l="T12" t="T13" r="T14" b="T15"/>
              <a:pathLst>
                <a:path w="117" h="101">
                  <a:moveTo>
                    <a:pt x="0" y="0"/>
                  </a:moveTo>
                  <a:lnTo>
                    <a:pt x="117" y="54"/>
                  </a:lnTo>
                  <a:lnTo>
                    <a:pt x="0" y="101"/>
                  </a:lnTo>
                  <a:lnTo>
                    <a:pt x="0" y="0"/>
                  </a:lnTo>
                  <a:close/>
                </a:path>
              </a:pathLst>
            </a:custGeom>
            <a:solidFill>
              <a:srgbClr val="000000"/>
            </a:solidFill>
            <a:ln w="9525">
              <a:noFill/>
              <a:round/>
            </a:ln>
          </p:spPr>
          <p:txBody>
            <a:bodyPr/>
            <a:lstStyle/>
            <a:p>
              <a:endParaRPr lang="zh-CN" altLang="en-US"/>
            </a:p>
          </p:txBody>
        </p:sp>
        <p:sp>
          <p:nvSpPr>
            <p:cNvPr id="64537" name="Line 25"/>
            <p:cNvSpPr>
              <a:spLocks noChangeShapeType="1"/>
            </p:cNvSpPr>
            <p:nvPr/>
          </p:nvSpPr>
          <p:spPr bwMode="auto">
            <a:xfrm>
              <a:off x="1644" y="1845"/>
              <a:ext cx="2824" cy="1"/>
            </a:xfrm>
            <a:prstGeom prst="line">
              <a:avLst/>
            </a:prstGeom>
            <a:noFill/>
            <a:ln w="30163">
              <a:solidFill>
                <a:srgbClr val="000000"/>
              </a:solidFill>
              <a:round/>
            </a:ln>
          </p:spPr>
          <p:txBody>
            <a:bodyPr/>
            <a:lstStyle/>
            <a:p>
              <a:endParaRPr lang="zh-CN" altLang="en-US"/>
            </a:p>
          </p:txBody>
        </p:sp>
        <p:sp>
          <p:nvSpPr>
            <p:cNvPr id="64538" name="Freeform 26"/>
            <p:cNvSpPr/>
            <p:nvPr/>
          </p:nvSpPr>
          <p:spPr bwMode="auto">
            <a:xfrm>
              <a:off x="1539" y="1790"/>
              <a:ext cx="117" cy="101"/>
            </a:xfrm>
            <a:custGeom>
              <a:avLst/>
              <a:gdLst>
                <a:gd name="T0" fmla="*/ 117 w 117"/>
                <a:gd name="T1" fmla="*/ 101 h 101"/>
                <a:gd name="T2" fmla="*/ 0 w 117"/>
                <a:gd name="T3" fmla="*/ 55 h 101"/>
                <a:gd name="T4" fmla="*/ 117 w 117"/>
                <a:gd name="T5" fmla="*/ 0 h 101"/>
                <a:gd name="T6" fmla="*/ 117 w 117"/>
                <a:gd name="T7" fmla="*/ 101 h 101"/>
                <a:gd name="T8" fmla="*/ 0 60000 65536"/>
                <a:gd name="T9" fmla="*/ 0 60000 65536"/>
                <a:gd name="T10" fmla="*/ 0 60000 65536"/>
                <a:gd name="T11" fmla="*/ 0 60000 65536"/>
                <a:gd name="T12" fmla="*/ 0 w 117"/>
                <a:gd name="T13" fmla="*/ 0 h 101"/>
                <a:gd name="T14" fmla="*/ 117 w 117"/>
                <a:gd name="T15" fmla="*/ 101 h 101"/>
              </a:gdLst>
              <a:ahLst/>
              <a:cxnLst>
                <a:cxn ang="T8">
                  <a:pos x="T0" y="T1"/>
                </a:cxn>
                <a:cxn ang="T9">
                  <a:pos x="T2" y="T3"/>
                </a:cxn>
                <a:cxn ang="T10">
                  <a:pos x="T4" y="T5"/>
                </a:cxn>
                <a:cxn ang="T11">
                  <a:pos x="T6" y="T7"/>
                </a:cxn>
              </a:cxnLst>
              <a:rect l="T12" t="T13" r="T14" b="T15"/>
              <a:pathLst>
                <a:path w="117" h="101">
                  <a:moveTo>
                    <a:pt x="117" y="101"/>
                  </a:moveTo>
                  <a:lnTo>
                    <a:pt x="0" y="55"/>
                  </a:lnTo>
                  <a:lnTo>
                    <a:pt x="117" y="0"/>
                  </a:lnTo>
                  <a:lnTo>
                    <a:pt x="117" y="101"/>
                  </a:lnTo>
                  <a:close/>
                </a:path>
              </a:pathLst>
            </a:custGeom>
            <a:solidFill>
              <a:srgbClr val="000000"/>
            </a:solidFill>
            <a:ln w="9525">
              <a:noFill/>
              <a:round/>
            </a:ln>
          </p:spPr>
          <p:txBody>
            <a:bodyPr/>
            <a:lstStyle/>
            <a:p>
              <a:endParaRPr lang="zh-CN" altLang="en-US"/>
            </a:p>
          </p:txBody>
        </p:sp>
        <p:sp>
          <p:nvSpPr>
            <p:cNvPr id="64539" name="Freeform 27"/>
            <p:cNvSpPr/>
            <p:nvPr/>
          </p:nvSpPr>
          <p:spPr bwMode="auto">
            <a:xfrm>
              <a:off x="4462" y="1790"/>
              <a:ext cx="117" cy="101"/>
            </a:xfrm>
            <a:custGeom>
              <a:avLst/>
              <a:gdLst>
                <a:gd name="T0" fmla="*/ 0 w 117"/>
                <a:gd name="T1" fmla="*/ 0 h 101"/>
                <a:gd name="T2" fmla="*/ 117 w 117"/>
                <a:gd name="T3" fmla="*/ 55 h 101"/>
                <a:gd name="T4" fmla="*/ 0 w 117"/>
                <a:gd name="T5" fmla="*/ 101 h 101"/>
                <a:gd name="T6" fmla="*/ 0 w 117"/>
                <a:gd name="T7" fmla="*/ 0 h 101"/>
                <a:gd name="T8" fmla="*/ 0 60000 65536"/>
                <a:gd name="T9" fmla="*/ 0 60000 65536"/>
                <a:gd name="T10" fmla="*/ 0 60000 65536"/>
                <a:gd name="T11" fmla="*/ 0 60000 65536"/>
                <a:gd name="T12" fmla="*/ 0 w 117"/>
                <a:gd name="T13" fmla="*/ 0 h 101"/>
                <a:gd name="T14" fmla="*/ 117 w 117"/>
                <a:gd name="T15" fmla="*/ 101 h 101"/>
              </a:gdLst>
              <a:ahLst/>
              <a:cxnLst>
                <a:cxn ang="T8">
                  <a:pos x="T0" y="T1"/>
                </a:cxn>
                <a:cxn ang="T9">
                  <a:pos x="T2" y="T3"/>
                </a:cxn>
                <a:cxn ang="T10">
                  <a:pos x="T4" y="T5"/>
                </a:cxn>
                <a:cxn ang="T11">
                  <a:pos x="T6" y="T7"/>
                </a:cxn>
              </a:cxnLst>
              <a:rect l="T12" t="T13" r="T14" b="T15"/>
              <a:pathLst>
                <a:path w="117" h="101">
                  <a:moveTo>
                    <a:pt x="0" y="0"/>
                  </a:moveTo>
                  <a:lnTo>
                    <a:pt x="117" y="55"/>
                  </a:lnTo>
                  <a:lnTo>
                    <a:pt x="0" y="101"/>
                  </a:lnTo>
                  <a:lnTo>
                    <a:pt x="0" y="0"/>
                  </a:lnTo>
                  <a:close/>
                </a:path>
              </a:pathLst>
            </a:custGeom>
            <a:solidFill>
              <a:srgbClr val="000000"/>
            </a:solidFill>
            <a:ln w="9525">
              <a:noFill/>
              <a:round/>
            </a:ln>
          </p:spPr>
          <p:txBody>
            <a:bodyPr/>
            <a:lstStyle/>
            <a:p>
              <a:endParaRPr lang="zh-CN" altLang="en-US"/>
            </a:p>
          </p:txBody>
        </p:sp>
        <p:sp>
          <p:nvSpPr>
            <p:cNvPr id="64540" name="Line 28"/>
            <p:cNvSpPr>
              <a:spLocks noChangeShapeType="1"/>
            </p:cNvSpPr>
            <p:nvPr/>
          </p:nvSpPr>
          <p:spPr bwMode="auto">
            <a:xfrm>
              <a:off x="1644" y="2132"/>
              <a:ext cx="2824" cy="1"/>
            </a:xfrm>
            <a:prstGeom prst="line">
              <a:avLst/>
            </a:prstGeom>
            <a:noFill/>
            <a:ln w="30163">
              <a:solidFill>
                <a:srgbClr val="000000"/>
              </a:solidFill>
              <a:round/>
            </a:ln>
          </p:spPr>
          <p:txBody>
            <a:bodyPr/>
            <a:lstStyle/>
            <a:p>
              <a:endParaRPr lang="zh-CN" altLang="en-US"/>
            </a:p>
          </p:txBody>
        </p:sp>
        <p:sp>
          <p:nvSpPr>
            <p:cNvPr id="64541" name="Freeform 29"/>
            <p:cNvSpPr/>
            <p:nvPr/>
          </p:nvSpPr>
          <p:spPr bwMode="auto">
            <a:xfrm>
              <a:off x="1539" y="2086"/>
              <a:ext cx="117" cy="101"/>
            </a:xfrm>
            <a:custGeom>
              <a:avLst/>
              <a:gdLst>
                <a:gd name="T0" fmla="*/ 117 w 117"/>
                <a:gd name="T1" fmla="*/ 101 h 101"/>
                <a:gd name="T2" fmla="*/ 0 w 117"/>
                <a:gd name="T3" fmla="*/ 46 h 101"/>
                <a:gd name="T4" fmla="*/ 117 w 117"/>
                <a:gd name="T5" fmla="*/ 0 h 101"/>
                <a:gd name="T6" fmla="*/ 117 w 117"/>
                <a:gd name="T7" fmla="*/ 101 h 101"/>
                <a:gd name="T8" fmla="*/ 0 60000 65536"/>
                <a:gd name="T9" fmla="*/ 0 60000 65536"/>
                <a:gd name="T10" fmla="*/ 0 60000 65536"/>
                <a:gd name="T11" fmla="*/ 0 60000 65536"/>
                <a:gd name="T12" fmla="*/ 0 w 117"/>
                <a:gd name="T13" fmla="*/ 0 h 101"/>
                <a:gd name="T14" fmla="*/ 117 w 117"/>
                <a:gd name="T15" fmla="*/ 101 h 101"/>
              </a:gdLst>
              <a:ahLst/>
              <a:cxnLst>
                <a:cxn ang="T8">
                  <a:pos x="T0" y="T1"/>
                </a:cxn>
                <a:cxn ang="T9">
                  <a:pos x="T2" y="T3"/>
                </a:cxn>
                <a:cxn ang="T10">
                  <a:pos x="T4" y="T5"/>
                </a:cxn>
                <a:cxn ang="T11">
                  <a:pos x="T6" y="T7"/>
                </a:cxn>
              </a:cxnLst>
              <a:rect l="T12" t="T13" r="T14" b="T15"/>
              <a:pathLst>
                <a:path w="117" h="101">
                  <a:moveTo>
                    <a:pt x="117" y="101"/>
                  </a:moveTo>
                  <a:lnTo>
                    <a:pt x="0" y="46"/>
                  </a:lnTo>
                  <a:lnTo>
                    <a:pt x="117" y="0"/>
                  </a:lnTo>
                  <a:lnTo>
                    <a:pt x="117" y="101"/>
                  </a:lnTo>
                  <a:close/>
                </a:path>
              </a:pathLst>
            </a:custGeom>
            <a:solidFill>
              <a:srgbClr val="000000"/>
            </a:solidFill>
            <a:ln w="9525">
              <a:noFill/>
              <a:round/>
            </a:ln>
          </p:spPr>
          <p:txBody>
            <a:bodyPr/>
            <a:lstStyle/>
            <a:p>
              <a:endParaRPr lang="zh-CN" altLang="en-US"/>
            </a:p>
          </p:txBody>
        </p:sp>
        <p:sp>
          <p:nvSpPr>
            <p:cNvPr id="64542" name="Freeform 30"/>
            <p:cNvSpPr/>
            <p:nvPr/>
          </p:nvSpPr>
          <p:spPr bwMode="auto">
            <a:xfrm>
              <a:off x="4462" y="2086"/>
              <a:ext cx="117" cy="101"/>
            </a:xfrm>
            <a:custGeom>
              <a:avLst/>
              <a:gdLst>
                <a:gd name="T0" fmla="*/ 0 w 117"/>
                <a:gd name="T1" fmla="*/ 0 h 101"/>
                <a:gd name="T2" fmla="*/ 117 w 117"/>
                <a:gd name="T3" fmla="*/ 46 h 101"/>
                <a:gd name="T4" fmla="*/ 0 w 117"/>
                <a:gd name="T5" fmla="*/ 101 h 101"/>
                <a:gd name="T6" fmla="*/ 0 w 117"/>
                <a:gd name="T7" fmla="*/ 0 h 101"/>
                <a:gd name="T8" fmla="*/ 0 60000 65536"/>
                <a:gd name="T9" fmla="*/ 0 60000 65536"/>
                <a:gd name="T10" fmla="*/ 0 60000 65536"/>
                <a:gd name="T11" fmla="*/ 0 60000 65536"/>
                <a:gd name="T12" fmla="*/ 0 w 117"/>
                <a:gd name="T13" fmla="*/ 0 h 101"/>
                <a:gd name="T14" fmla="*/ 117 w 117"/>
                <a:gd name="T15" fmla="*/ 101 h 101"/>
              </a:gdLst>
              <a:ahLst/>
              <a:cxnLst>
                <a:cxn ang="T8">
                  <a:pos x="T0" y="T1"/>
                </a:cxn>
                <a:cxn ang="T9">
                  <a:pos x="T2" y="T3"/>
                </a:cxn>
                <a:cxn ang="T10">
                  <a:pos x="T4" y="T5"/>
                </a:cxn>
                <a:cxn ang="T11">
                  <a:pos x="T6" y="T7"/>
                </a:cxn>
              </a:cxnLst>
              <a:rect l="T12" t="T13" r="T14" b="T15"/>
              <a:pathLst>
                <a:path w="117" h="101">
                  <a:moveTo>
                    <a:pt x="0" y="0"/>
                  </a:moveTo>
                  <a:lnTo>
                    <a:pt x="117" y="46"/>
                  </a:lnTo>
                  <a:lnTo>
                    <a:pt x="0" y="101"/>
                  </a:lnTo>
                  <a:lnTo>
                    <a:pt x="0" y="0"/>
                  </a:lnTo>
                  <a:close/>
                </a:path>
              </a:pathLst>
            </a:custGeom>
            <a:solidFill>
              <a:srgbClr val="000000"/>
            </a:solidFill>
            <a:ln w="9525">
              <a:noFill/>
              <a:round/>
            </a:ln>
          </p:spPr>
          <p:txBody>
            <a:bodyPr/>
            <a:lstStyle/>
            <a:p>
              <a:endParaRPr lang="zh-CN" altLang="en-US"/>
            </a:p>
          </p:txBody>
        </p:sp>
        <p:sp>
          <p:nvSpPr>
            <p:cNvPr id="64543" name="Line 31"/>
            <p:cNvSpPr>
              <a:spLocks noChangeShapeType="1"/>
            </p:cNvSpPr>
            <p:nvPr/>
          </p:nvSpPr>
          <p:spPr bwMode="auto">
            <a:xfrm>
              <a:off x="1891" y="1549"/>
              <a:ext cx="1" cy="746"/>
            </a:xfrm>
            <a:prstGeom prst="line">
              <a:avLst/>
            </a:prstGeom>
            <a:noFill/>
            <a:ln w="30163">
              <a:solidFill>
                <a:srgbClr val="000000"/>
              </a:solidFill>
              <a:round/>
            </a:ln>
          </p:spPr>
          <p:txBody>
            <a:bodyPr/>
            <a:lstStyle/>
            <a:p>
              <a:endParaRPr lang="zh-CN" altLang="en-US"/>
            </a:p>
          </p:txBody>
        </p:sp>
        <p:sp>
          <p:nvSpPr>
            <p:cNvPr id="64544" name="Freeform 32"/>
            <p:cNvSpPr/>
            <p:nvPr/>
          </p:nvSpPr>
          <p:spPr bwMode="auto">
            <a:xfrm>
              <a:off x="1848" y="2280"/>
              <a:ext cx="80" cy="148"/>
            </a:xfrm>
            <a:custGeom>
              <a:avLst/>
              <a:gdLst>
                <a:gd name="T0" fmla="*/ 80 w 80"/>
                <a:gd name="T1" fmla="*/ 0 h 148"/>
                <a:gd name="T2" fmla="*/ 43 w 80"/>
                <a:gd name="T3" fmla="*/ 148 h 148"/>
                <a:gd name="T4" fmla="*/ 0 w 80"/>
                <a:gd name="T5" fmla="*/ 0 h 148"/>
                <a:gd name="T6" fmla="*/ 80 w 80"/>
                <a:gd name="T7" fmla="*/ 0 h 148"/>
                <a:gd name="T8" fmla="*/ 0 60000 65536"/>
                <a:gd name="T9" fmla="*/ 0 60000 65536"/>
                <a:gd name="T10" fmla="*/ 0 60000 65536"/>
                <a:gd name="T11" fmla="*/ 0 60000 65536"/>
                <a:gd name="T12" fmla="*/ 0 w 80"/>
                <a:gd name="T13" fmla="*/ 0 h 148"/>
                <a:gd name="T14" fmla="*/ 80 w 80"/>
                <a:gd name="T15" fmla="*/ 148 h 148"/>
              </a:gdLst>
              <a:ahLst/>
              <a:cxnLst>
                <a:cxn ang="T8">
                  <a:pos x="T0" y="T1"/>
                </a:cxn>
                <a:cxn ang="T9">
                  <a:pos x="T2" y="T3"/>
                </a:cxn>
                <a:cxn ang="T10">
                  <a:pos x="T4" y="T5"/>
                </a:cxn>
                <a:cxn ang="T11">
                  <a:pos x="T6" y="T7"/>
                </a:cxn>
              </a:cxnLst>
              <a:rect l="T12" t="T13" r="T14" b="T15"/>
              <a:pathLst>
                <a:path w="80" h="148">
                  <a:moveTo>
                    <a:pt x="80" y="0"/>
                  </a:moveTo>
                  <a:lnTo>
                    <a:pt x="43" y="148"/>
                  </a:lnTo>
                  <a:lnTo>
                    <a:pt x="0" y="0"/>
                  </a:lnTo>
                  <a:lnTo>
                    <a:pt x="80" y="0"/>
                  </a:lnTo>
                  <a:close/>
                </a:path>
              </a:pathLst>
            </a:custGeom>
            <a:solidFill>
              <a:srgbClr val="000000"/>
            </a:solidFill>
            <a:ln w="9525">
              <a:noFill/>
              <a:round/>
            </a:ln>
          </p:spPr>
          <p:txBody>
            <a:bodyPr/>
            <a:lstStyle/>
            <a:p>
              <a:endParaRPr lang="zh-CN" altLang="en-US"/>
            </a:p>
          </p:txBody>
        </p:sp>
        <p:sp>
          <p:nvSpPr>
            <p:cNvPr id="64545" name="Line 33"/>
            <p:cNvSpPr>
              <a:spLocks noChangeShapeType="1"/>
            </p:cNvSpPr>
            <p:nvPr/>
          </p:nvSpPr>
          <p:spPr bwMode="auto">
            <a:xfrm>
              <a:off x="2120" y="1977"/>
              <a:ext cx="1" cy="318"/>
            </a:xfrm>
            <a:prstGeom prst="line">
              <a:avLst/>
            </a:prstGeom>
            <a:noFill/>
            <a:ln w="30163">
              <a:solidFill>
                <a:srgbClr val="000000"/>
              </a:solidFill>
              <a:round/>
            </a:ln>
          </p:spPr>
          <p:txBody>
            <a:bodyPr/>
            <a:lstStyle/>
            <a:p>
              <a:endParaRPr lang="zh-CN" altLang="en-US"/>
            </a:p>
          </p:txBody>
        </p:sp>
        <p:sp>
          <p:nvSpPr>
            <p:cNvPr id="64546" name="Freeform 34"/>
            <p:cNvSpPr/>
            <p:nvPr/>
          </p:nvSpPr>
          <p:spPr bwMode="auto">
            <a:xfrm>
              <a:off x="2083" y="1845"/>
              <a:ext cx="80" cy="139"/>
            </a:xfrm>
            <a:custGeom>
              <a:avLst/>
              <a:gdLst>
                <a:gd name="T0" fmla="*/ 0 w 80"/>
                <a:gd name="T1" fmla="*/ 139 h 139"/>
                <a:gd name="T2" fmla="*/ 37 w 80"/>
                <a:gd name="T3" fmla="*/ 0 h 139"/>
                <a:gd name="T4" fmla="*/ 80 w 80"/>
                <a:gd name="T5" fmla="*/ 139 h 139"/>
                <a:gd name="T6" fmla="*/ 0 w 80"/>
                <a:gd name="T7" fmla="*/ 139 h 139"/>
                <a:gd name="T8" fmla="*/ 0 60000 65536"/>
                <a:gd name="T9" fmla="*/ 0 60000 65536"/>
                <a:gd name="T10" fmla="*/ 0 60000 65536"/>
                <a:gd name="T11" fmla="*/ 0 60000 65536"/>
                <a:gd name="T12" fmla="*/ 0 w 80"/>
                <a:gd name="T13" fmla="*/ 0 h 139"/>
                <a:gd name="T14" fmla="*/ 80 w 80"/>
                <a:gd name="T15" fmla="*/ 139 h 139"/>
              </a:gdLst>
              <a:ahLst/>
              <a:cxnLst>
                <a:cxn ang="T8">
                  <a:pos x="T0" y="T1"/>
                </a:cxn>
                <a:cxn ang="T9">
                  <a:pos x="T2" y="T3"/>
                </a:cxn>
                <a:cxn ang="T10">
                  <a:pos x="T4" y="T5"/>
                </a:cxn>
                <a:cxn ang="T11">
                  <a:pos x="T6" y="T7"/>
                </a:cxn>
              </a:cxnLst>
              <a:rect l="T12" t="T13" r="T14" b="T15"/>
              <a:pathLst>
                <a:path w="80" h="139">
                  <a:moveTo>
                    <a:pt x="0" y="139"/>
                  </a:moveTo>
                  <a:lnTo>
                    <a:pt x="37" y="0"/>
                  </a:lnTo>
                  <a:lnTo>
                    <a:pt x="80" y="139"/>
                  </a:lnTo>
                  <a:lnTo>
                    <a:pt x="0" y="139"/>
                  </a:lnTo>
                  <a:close/>
                </a:path>
              </a:pathLst>
            </a:custGeom>
            <a:solidFill>
              <a:srgbClr val="000000"/>
            </a:solidFill>
            <a:ln w="9525">
              <a:noFill/>
              <a:round/>
            </a:ln>
          </p:spPr>
          <p:txBody>
            <a:bodyPr/>
            <a:lstStyle/>
            <a:p>
              <a:endParaRPr lang="zh-CN" altLang="en-US"/>
            </a:p>
          </p:txBody>
        </p:sp>
        <p:sp>
          <p:nvSpPr>
            <p:cNvPr id="64547" name="Freeform 35"/>
            <p:cNvSpPr/>
            <p:nvPr/>
          </p:nvSpPr>
          <p:spPr bwMode="auto">
            <a:xfrm>
              <a:off x="2083" y="2280"/>
              <a:ext cx="80" cy="148"/>
            </a:xfrm>
            <a:custGeom>
              <a:avLst/>
              <a:gdLst>
                <a:gd name="T0" fmla="*/ 80 w 80"/>
                <a:gd name="T1" fmla="*/ 0 h 148"/>
                <a:gd name="T2" fmla="*/ 37 w 80"/>
                <a:gd name="T3" fmla="*/ 148 h 148"/>
                <a:gd name="T4" fmla="*/ 0 w 80"/>
                <a:gd name="T5" fmla="*/ 0 h 148"/>
                <a:gd name="T6" fmla="*/ 80 w 80"/>
                <a:gd name="T7" fmla="*/ 0 h 148"/>
                <a:gd name="T8" fmla="*/ 0 60000 65536"/>
                <a:gd name="T9" fmla="*/ 0 60000 65536"/>
                <a:gd name="T10" fmla="*/ 0 60000 65536"/>
                <a:gd name="T11" fmla="*/ 0 60000 65536"/>
                <a:gd name="T12" fmla="*/ 0 w 80"/>
                <a:gd name="T13" fmla="*/ 0 h 148"/>
                <a:gd name="T14" fmla="*/ 80 w 80"/>
                <a:gd name="T15" fmla="*/ 148 h 148"/>
              </a:gdLst>
              <a:ahLst/>
              <a:cxnLst>
                <a:cxn ang="T8">
                  <a:pos x="T0" y="T1"/>
                </a:cxn>
                <a:cxn ang="T9">
                  <a:pos x="T2" y="T3"/>
                </a:cxn>
                <a:cxn ang="T10">
                  <a:pos x="T4" y="T5"/>
                </a:cxn>
                <a:cxn ang="T11">
                  <a:pos x="T6" y="T7"/>
                </a:cxn>
              </a:cxnLst>
              <a:rect l="T12" t="T13" r="T14" b="T15"/>
              <a:pathLst>
                <a:path w="80" h="148">
                  <a:moveTo>
                    <a:pt x="80" y="0"/>
                  </a:moveTo>
                  <a:lnTo>
                    <a:pt x="37" y="148"/>
                  </a:lnTo>
                  <a:lnTo>
                    <a:pt x="0" y="0"/>
                  </a:lnTo>
                  <a:lnTo>
                    <a:pt x="80" y="0"/>
                  </a:lnTo>
                  <a:close/>
                </a:path>
              </a:pathLst>
            </a:custGeom>
            <a:solidFill>
              <a:srgbClr val="000000"/>
            </a:solidFill>
            <a:ln w="9525">
              <a:noFill/>
              <a:round/>
            </a:ln>
          </p:spPr>
          <p:txBody>
            <a:bodyPr/>
            <a:lstStyle/>
            <a:p>
              <a:endParaRPr lang="zh-CN" altLang="en-US"/>
            </a:p>
          </p:txBody>
        </p:sp>
        <p:sp>
          <p:nvSpPr>
            <p:cNvPr id="64548" name="Line 36"/>
            <p:cNvSpPr>
              <a:spLocks noChangeShapeType="1"/>
            </p:cNvSpPr>
            <p:nvPr/>
          </p:nvSpPr>
          <p:spPr bwMode="auto">
            <a:xfrm>
              <a:off x="2355" y="2241"/>
              <a:ext cx="1" cy="86"/>
            </a:xfrm>
            <a:prstGeom prst="line">
              <a:avLst/>
            </a:prstGeom>
            <a:noFill/>
            <a:ln w="19050">
              <a:solidFill>
                <a:srgbClr val="000000"/>
              </a:solidFill>
              <a:round/>
            </a:ln>
          </p:spPr>
          <p:txBody>
            <a:bodyPr/>
            <a:lstStyle/>
            <a:p>
              <a:endParaRPr lang="zh-CN" altLang="en-US"/>
            </a:p>
          </p:txBody>
        </p:sp>
        <p:sp>
          <p:nvSpPr>
            <p:cNvPr id="64549" name="Freeform 37"/>
            <p:cNvSpPr/>
            <p:nvPr/>
          </p:nvSpPr>
          <p:spPr bwMode="auto">
            <a:xfrm>
              <a:off x="2324" y="2132"/>
              <a:ext cx="62" cy="117"/>
            </a:xfrm>
            <a:custGeom>
              <a:avLst/>
              <a:gdLst>
                <a:gd name="T0" fmla="*/ 0 w 62"/>
                <a:gd name="T1" fmla="*/ 117 h 117"/>
                <a:gd name="T2" fmla="*/ 31 w 62"/>
                <a:gd name="T3" fmla="*/ 0 h 117"/>
                <a:gd name="T4" fmla="*/ 62 w 62"/>
                <a:gd name="T5" fmla="*/ 117 h 117"/>
                <a:gd name="T6" fmla="*/ 0 w 62"/>
                <a:gd name="T7" fmla="*/ 117 h 117"/>
                <a:gd name="T8" fmla="*/ 0 60000 65536"/>
                <a:gd name="T9" fmla="*/ 0 60000 65536"/>
                <a:gd name="T10" fmla="*/ 0 60000 65536"/>
                <a:gd name="T11" fmla="*/ 0 60000 65536"/>
                <a:gd name="T12" fmla="*/ 0 w 62"/>
                <a:gd name="T13" fmla="*/ 0 h 117"/>
                <a:gd name="T14" fmla="*/ 62 w 62"/>
                <a:gd name="T15" fmla="*/ 117 h 117"/>
              </a:gdLst>
              <a:ahLst/>
              <a:cxnLst>
                <a:cxn ang="T8">
                  <a:pos x="T0" y="T1"/>
                </a:cxn>
                <a:cxn ang="T9">
                  <a:pos x="T2" y="T3"/>
                </a:cxn>
                <a:cxn ang="T10">
                  <a:pos x="T4" y="T5"/>
                </a:cxn>
                <a:cxn ang="T11">
                  <a:pos x="T6" y="T7"/>
                </a:cxn>
              </a:cxnLst>
              <a:rect l="T12" t="T13" r="T14" b="T15"/>
              <a:pathLst>
                <a:path w="62" h="117">
                  <a:moveTo>
                    <a:pt x="0" y="117"/>
                  </a:moveTo>
                  <a:lnTo>
                    <a:pt x="31" y="0"/>
                  </a:lnTo>
                  <a:lnTo>
                    <a:pt x="62" y="117"/>
                  </a:lnTo>
                  <a:lnTo>
                    <a:pt x="0" y="117"/>
                  </a:lnTo>
                  <a:close/>
                </a:path>
              </a:pathLst>
            </a:custGeom>
            <a:solidFill>
              <a:srgbClr val="000000"/>
            </a:solidFill>
            <a:ln w="9525">
              <a:noFill/>
              <a:round/>
            </a:ln>
          </p:spPr>
          <p:txBody>
            <a:bodyPr/>
            <a:lstStyle/>
            <a:p>
              <a:endParaRPr lang="zh-CN" altLang="en-US"/>
            </a:p>
          </p:txBody>
        </p:sp>
        <p:sp>
          <p:nvSpPr>
            <p:cNvPr id="64550" name="Freeform 38"/>
            <p:cNvSpPr/>
            <p:nvPr/>
          </p:nvSpPr>
          <p:spPr bwMode="auto">
            <a:xfrm>
              <a:off x="2324" y="2311"/>
              <a:ext cx="62" cy="117"/>
            </a:xfrm>
            <a:custGeom>
              <a:avLst/>
              <a:gdLst>
                <a:gd name="T0" fmla="*/ 62 w 62"/>
                <a:gd name="T1" fmla="*/ 0 h 117"/>
                <a:gd name="T2" fmla="*/ 31 w 62"/>
                <a:gd name="T3" fmla="*/ 117 h 117"/>
                <a:gd name="T4" fmla="*/ 0 w 62"/>
                <a:gd name="T5" fmla="*/ 0 h 117"/>
                <a:gd name="T6" fmla="*/ 62 w 62"/>
                <a:gd name="T7" fmla="*/ 0 h 117"/>
                <a:gd name="T8" fmla="*/ 0 60000 65536"/>
                <a:gd name="T9" fmla="*/ 0 60000 65536"/>
                <a:gd name="T10" fmla="*/ 0 60000 65536"/>
                <a:gd name="T11" fmla="*/ 0 60000 65536"/>
                <a:gd name="T12" fmla="*/ 0 w 62"/>
                <a:gd name="T13" fmla="*/ 0 h 117"/>
                <a:gd name="T14" fmla="*/ 62 w 62"/>
                <a:gd name="T15" fmla="*/ 117 h 117"/>
              </a:gdLst>
              <a:ahLst/>
              <a:cxnLst>
                <a:cxn ang="T8">
                  <a:pos x="T0" y="T1"/>
                </a:cxn>
                <a:cxn ang="T9">
                  <a:pos x="T2" y="T3"/>
                </a:cxn>
                <a:cxn ang="T10">
                  <a:pos x="T4" y="T5"/>
                </a:cxn>
                <a:cxn ang="T11">
                  <a:pos x="T6" y="T7"/>
                </a:cxn>
              </a:cxnLst>
              <a:rect l="T12" t="T13" r="T14" b="T15"/>
              <a:pathLst>
                <a:path w="62" h="117">
                  <a:moveTo>
                    <a:pt x="62" y="0"/>
                  </a:moveTo>
                  <a:lnTo>
                    <a:pt x="31" y="117"/>
                  </a:lnTo>
                  <a:lnTo>
                    <a:pt x="0" y="0"/>
                  </a:lnTo>
                  <a:lnTo>
                    <a:pt x="62" y="0"/>
                  </a:lnTo>
                  <a:close/>
                </a:path>
              </a:pathLst>
            </a:custGeom>
            <a:solidFill>
              <a:srgbClr val="000000"/>
            </a:solidFill>
            <a:ln w="9525">
              <a:noFill/>
              <a:round/>
            </a:ln>
          </p:spPr>
          <p:txBody>
            <a:bodyPr/>
            <a:lstStyle/>
            <a:p>
              <a:endParaRPr lang="zh-CN" altLang="en-US"/>
            </a:p>
          </p:txBody>
        </p:sp>
        <p:sp>
          <p:nvSpPr>
            <p:cNvPr id="64551" name="Rectangle 39"/>
            <p:cNvSpPr>
              <a:spLocks noChangeArrowheads="1"/>
            </p:cNvSpPr>
            <p:nvPr/>
          </p:nvSpPr>
          <p:spPr bwMode="auto">
            <a:xfrm>
              <a:off x="1774" y="2428"/>
              <a:ext cx="698" cy="295"/>
            </a:xfrm>
            <a:prstGeom prst="rect">
              <a:avLst/>
            </a:prstGeom>
            <a:solidFill>
              <a:srgbClr val="FFFFFF"/>
            </a:solidFill>
            <a:ln w="30163">
              <a:solidFill>
                <a:srgbClr val="000000"/>
              </a:solidFill>
              <a:miter lim="800000"/>
            </a:ln>
          </p:spPr>
          <p:txBody>
            <a:bodyPr/>
            <a:lstStyle/>
            <a:p>
              <a:pPr algn="ctr"/>
              <a:endParaRPr lang="zh-CN" altLang="en-US"/>
            </a:p>
          </p:txBody>
        </p:sp>
        <p:sp>
          <p:nvSpPr>
            <p:cNvPr id="64552" name="Rectangle 40"/>
            <p:cNvSpPr>
              <a:spLocks noChangeArrowheads="1"/>
            </p:cNvSpPr>
            <p:nvPr/>
          </p:nvSpPr>
          <p:spPr bwMode="auto">
            <a:xfrm>
              <a:off x="1934" y="2498"/>
              <a:ext cx="448"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存储器</a:t>
              </a:r>
              <a:endParaRPr lang="zh-CN" altLang="en-US" sz="2400"/>
            </a:p>
          </p:txBody>
        </p:sp>
        <p:sp>
          <p:nvSpPr>
            <p:cNvPr id="64553" name="Line 41"/>
            <p:cNvSpPr>
              <a:spLocks noChangeShapeType="1"/>
            </p:cNvSpPr>
            <p:nvPr/>
          </p:nvSpPr>
          <p:spPr bwMode="auto">
            <a:xfrm>
              <a:off x="2812" y="1557"/>
              <a:ext cx="1" cy="808"/>
            </a:xfrm>
            <a:prstGeom prst="line">
              <a:avLst/>
            </a:prstGeom>
            <a:noFill/>
            <a:ln w="30163">
              <a:solidFill>
                <a:srgbClr val="000000"/>
              </a:solidFill>
              <a:round/>
            </a:ln>
          </p:spPr>
          <p:txBody>
            <a:bodyPr/>
            <a:lstStyle/>
            <a:p>
              <a:endParaRPr lang="zh-CN" altLang="en-US"/>
            </a:p>
          </p:txBody>
        </p:sp>
        <p:sp>
          <p:nvSpPr>
            <p:cNvPr id="64554" name="Freeform 42"/>
            <p:cNvSpPr/>
            <p:nvPr/>
          </p:nvSpPr>
          <p:spPr bwMode="auto">
            <a:xfrm>
              <a:off x="2775" y="2358"/>
              <a:ext cx="74" cy="147"/>
            </a:xfrm>
            <a:custGeom>
              <a:avLst/>
              <a:gdLst>
                <a:gd name="T0" fmla="*/ 74 w 74"/>
                <a:gd name="T1" fmla="*/ 0 h 147"/>
                <a:gd name="T2" fmla="*/ 37 w 74"/>
                <a:gd name="T3" fmla="*/ 147 h 147"/>
                <a:gd name="T4" fmla="*/ 0 w 74"/>
                <a:gd name="T5" fmla="*/ 0 h 147"/>
                <a:gd name="T6" fmla="*/ 74 w 74"/>
                <a:gd name="T7" fmla="*/ 0 h 147"/>
                <a:gd name="T8" fmla="*/ 0 60000 65536"/>
                <a:gd name="T9" fmla="*/ 0 60000 65536"/>
                <a:gd name="T10" fmla="*/ 0 60000 65536"/>
                <a:gd name="T11" fmla="*/ 0 60000 65536"/>
                <a:gd name="T12" fmla="*/ 0 w 74"/>
                <a:gd name="T13" fmla="*/ 0 h 147"/>
                <a:gd name="T14" fmla="*/ 74 w 74"/>
                <a:gd name="T15" fmla="*/ 147 h 147"/>
              </a:gdLst>
              <a:ahLst/>
              <a:cxnLst>
                <a:cxn ang="T8">
                  <a:pos x="T0" y="T1"/>
                </a:cxn>
                <a:cxn ang="T9">
                  <a:pos x="T2" y="T3"/>
                </a:cxn>
                <a:cxn ang="T10">
                  <a:pos x="T4" y="T5"/>
                </a:cxn>
                <a:cxn ang="T11">
                  <a:pos x="T6" y="T7"/>
                </a:cxn>
              </a:cxnLst>
              <a:rect l="T12" t="T13" r="T14" b="T15"/>
              <a:pathLst>
                <a:path w="74" h="147">
                  <a:moveTo>
                    <a:pt x="74" y="0"/>
                  </a:moveTo>
                  <a:lnTo>
                    <a:pt x="37" y="147"/>
                  </a:lnTo>
                  <a:lnTo>
                    <a:pt x="0" y="0"/>
                  </a:lnTo>
                  <a:lnTo>
                    <a:pt x="74" y="0"/>
                  </a:lnTo>
                  <a:close/>
                </a:path>
              </a:pathLst>
            </a:custGeom>
            <a:solidFill>
              <a:srgbClr val="000000"/>
            </a:solidFill>
            <a:ln w="9525">
              <a:noFill/>
              <a:round/>
            </a:ln>
          </p:spPr>
          <p:txBody>
            <a:bodyPr/>
            <a:lstStyle/>
            <a:p>
              <a:endParaRPr lang="zh-CN" altLang="en-US"/>
            </a:p>
          </p:txBody>
        </p:sp>
        <p:sp>
          <p:nvSpPr>
            <p:cNvPr id="64555" name="Line 43"/>
            <p:cNvSpPr>
              <a:spLocks noChangeShapeType="1"/>
            </p:cNvSpPr>
            <p:nvPr/>
          </p:nvSpPr>
          <p:spPr bwMode="auto">
            <a:xfrm>
              <a:off x="3047" y="1977"/>
              <a:ext cx="1" cy="388"/>
            </a:xfrm>
            <a:prstGeom prst="line">
              <a:avLst/>
            </a:prstGeom>
            <a:noFill/>
            <a:ln w="30163">
              <a:solidFill>
                <a:srgbClr val="000000"/>
              </a:solidFill>
              <a:round/>
            </a:ln>
          </p:spPr>
          <p:txBody>
            <a:bodyPr/>
            <a:lstStyle/>
            <a:p>
              <a:endParaRPr lang="zh-CN" altLang="en-US"/>
            </a:p>
          </p:txBody>
        </p:sp>
        <p:sp>
          <p:nvSpPr>
            <p:cNvPr id="64556" name="Freeform 44"/>
            <p:cNvSpPr/>
            <p:nvPr/>
          </p:nvSpPr>
          <p:spPr bwMode="auto">
            <a:xfrm>
              <a:off x="3010" y="1845"/>
              <a:ext cx="74" cy="139"/>
            </a:xfrm>
            <a:custGeom>
              <a:avLst/>
              <a:gdLst>
                <a:gd name="T0" fmla="*/ 0 w 74"/>
                <a:gd name="T1" fmla="*/ 139 h 139"/>
                <a:gd name="T2" fmla="*/ 37 w 74"/>
                <a:gd name="T3" fmla="*/ 0 h 139"/>
                <a:gd name="T4" fmla="*/ 74 w 74"/>
                <a:gd name="T5" fmla="*/ 139 h 139"/>
                <a:gd name="T6" fmla="*/ 0 w 74"/>
                <a:gd name="T7" fmla="*/ 139 h 139"/>
                <a:gd name="T8" fmla="*/ 0 60000 65536"/>
                <a:gd name="T9" fmla="*/ 0 60000 65536"/>
                <a:gd name="T10" fmla="*/ 0 60000 65536"/>
                <a:gd name="T11" fmla="*/ 0 60000 65536"/>
                <a:gd name="T12" fmla="*/ 0 w 74"/>
                <a:gd name="T13" fmla="*/ 0 h 139"/>
                <a:gd name="T14" fmla="*/ 74 w 74"/>
                <a:gd name="T15" fmla="*/ 139 h 139"/>
              </a:gdLst>
              <a:ahLst/>
              <a:cxnLst>
                <a:cxn ang="T8">
                  <a:pos x="T0" y="T1"/>
                </a:cxn>
                <a:cxn ang="T9">
                  <a:pos x="T2" y="T3"/>
                </a:cxn>
                <a:cxn ang="T10">
                  <a:pos x="T4" y="T5"/>
                </a:cxn>
                <a:cxn ang="T11">
                  <a:pos x="T6" y="T7"/>
                </a:cxn>
              </a:cxnLst>
              <a:rect l="T12" t="T13" r="T14" b="T15"/>
              <a:pathLst>
                <a:path w="74" h="139">
                  <a:moveTo>
                    <a:pt x="0" y="139"/>
                  </a:moveTo>
                  <a:lnTo>
                    <a:pt x="37" y="0"/>
                  </a:lnTo>
                  <a:lnTo>
                    <a:pt x="74" y="139"/>
                  </a:lnTo>
                  <a:lnTo>
                    <a:pt x="0" y="139"/>
                  </a:lnTo>
                  <a:close/>
                </a:path>
              </a:pathLst>
            </a:custGeom>
            <a:solidFill>
              <a:srgbClr val="000000"/>
            </a:solidFill>
            <a:ln w="9525">
              <a:noFill/>
              <a:round/>
            </a:ln>
          </p:spPr>
          <p:txBody>
            <a:bodyPr/>
            <a:lstStyle/>
            <a:p>
              <a:endParaRPr lang="zh-CN" altLang="en-US"/>
            </a:p>
          </p:txBody>
        </p:sp>
        <p:sp>
          <p:nvSpPr>
            <p:cNvPr id="64557" name="Freeform 45"/>
            <p:cNvSpPr/>
            <p:nvPr/>
          </p:nvSpPr>
          <p:spPr bwMode="auto">
            <a:xfrm>
              <a:off x="3010" y="2358"/>
              <a:ext cx="74" cy="147"/>
            </a:xfrm>
            <a:custGeom>
              <a:avLst/>
              <a:gdLst>
                <a:gd name="T0" fmla="*/ 74 w 74"/>
                <a:gd name="T1" fmla="*/ 0 h 147"/>
                <a:gd name="T2" fmla="*/ 37 w 74"/>
                <a:gd name="T3" fmla="*/ 147 h 147"/>
                <a:gd name="T4" fmla="*/ 0 w 74"/>
                <a:gd name="T5" fmla="*/ 0 h 147"/>
                <a:gd name="T6" fmla="*/ 74 w 74"/>
                <a:gd name="T7" fmla="*/ 0 h 147"/>
                <a:gd name="T8" fmla="*/ 0 60000 65536"/>
                <a:gd name="T9" fmla="*/ 0 60000 65536"/>
                <a:gd name="T10" fmla="*/ 0 60000 65536"/>
                <a:gd name="T11" fmla="*/ 0 60000 65536"/>
                <a:gd name="T12" fmla="*/ 0 w 74"/>
                <a:gd name="T13" fmla="*/ 0 h 147"/>
                <a:gd name="T14" fmla="*/ 74 w 74"/>
                <a:gd name="T15" fmla="*/ 147 h 147"/>
              </a:gdLst>
              <a:ahLst/>
              <a:cxnLst>
                <a:cxn ang="T8">
                  <a:pos x="T0" y="T1"/>
                </a:cxn>
                <a:cxn ang="T9">
                  <a:pos x="T2" y="T3"/>
                </a:cxn>
                <a:cxn ang="T10">
                  <a:pos x="T4" y="T5"/>
                </a:cxn>
                <a:cxn ang="T11">
                  <a:pos x="T6" y="T7"/>
                </a:cxn>
              </a:cxnLst>
              <a:rect l="T12" t="T13" r="T14" b="T15"/>
              <a:pathLst>
                <a:path w="74" h="147">
                  <a:moveTo>
                    <a:pt x="74" y="0"/>
                  </a:moveTo>
                  <a:lnTo>
                    <a:pt x="37" y="147"/>
                  </a:lnTo>
                  <a:lnTo>
                    <a:pt x="0" y="0"/>
                  </a:lnTo>
                  <a:lnTo>
                    <a:pt x="74" y="0"/>
                  </a:lnTo>
                  <a:close/>
                </a:path>
              </a:pathLst>
            </a:custGeom>
            <a:solidFill>
              <a:srgbClr val="000000"/>
            </a:solidFill>
            <a:ln w="9525">
              <a:noFill/>
              <a:round/>
            </a:ln>
          </p:spPr>
          <p:txBody>
            <a:bodyPr/>
            <a:lstStyle/>
            <a:p>
              <a:endParaRPr lang="zh-CN" altLang="en-US"/>
            </a:p>
          </p:txBody>
        </p:sp>
        <p:sp>
          <p:nvSpPr>
            <p:cNvPr id="64558" name="Line 46"/>
            <p:cNvSpPr>
              <a:spLocks noChangeShapeType="1"/>
            </p:cNvSpPr>
            <p:nvPr/>
          </p:nvSpPr>
          <p:spPr bwMode="auto">
            <a:xfrm>
              <a:off x="3282" y="2241"/>
              <a:ext cx="1" cy="155"/>
            </a:xfrm>
            <a:prstGeom prst="line">
              <a:avLst/>
            </a:prstGeom>
            <a:noFill/>
            <a:ln w="19050">
              <a:solidFill>
                <a:srgbClr val="000000"/>
              </a:solidFill>
              <a:round/>
            </a:ln>
          </p:spPr>
          <p:txBody>
            <a:bodyPr/>
            <a:lstStyle/>
            <a:p>
              <a:endParaRPr lang="zh-CN" altLang="en-US"/>
            </a:p>
          </p:txBody>
        </p:sp>
        <p:sp>
          <p:nvSpPr>
            <p:cNvPr id="64559" name="Freeform 47"/>
            <p:cNvSpPr/>
            <p:nvPr/>
          </p:nvSpPr>
          <p:spPr bwMode="auto">
            <a:xfrm>
              <a:off x="3251" y="2132"/>
              <a:ext cx="62" cy="117"/>
            </a:xfrm>
            <a:custGeom>
              <a:avLst/>
              <a:gdLst>
                <a:gd name="T0" fmla="*/ 0 w 62"/>
                <a:gd name="T1" fmla="*/ 117 h 117"/>
                <a:gd name="T2" fmla="*/ 31 w 62"/>
                <a:gd name="T3" fmla="*/ 0 h 117"/>
                <a:gd name="T4" fmla="*/ 62 w 62"/>
                <a:gd name="T5" fmla="*/ 117 h 117"/>
                <a:gd name="T6" fmla="*/ 0 w 62"/>
                <a:gd name="T7" fmla="*/ 117 h 117"/>
                <a:gd name="T8" fmla="*/ 0 60000 65536"/>
                <a:gd name="T9" fmla="*/ 0 60000 65536"/>
                <a:gd name="T10" fmla="*/ 0 60000 65536"/>
                <a:gd name="T11" fmla="*/ 0 60000 65536"/>
                <a:gd name="T12" fmla="*/ 0 w 62"/>
                <a:gd name="T13" fmla="*/ 0 h 117"/>
                <a:gd name="T14" fmla="*/ 62 w 62"/>
                <a:gd name="T15" fmla="*/ 117 h 117"/>
              </a:gdLst>
              <a:ahLst/>
              <a:cxnLst>
                <a:cxn ang="T8">
                  <a:pos x="T0" y="T1"/>
                </a:cxn>
                <a:cxn ang="T9">
                  <a:pos x="T2" y="T3"/>
                </a:cxn>
                <a:cxn ang="T10">
                  <a:pos x="T4" y="T5"/>
                </a:cxn>
                <a:cxn ang="T11">
                  <a:pos x="T6" y="T7"/>
                </a:cxn>
              </a:cxnLst>
              <a:rect l="T12" t="T13" r="T14" b="T15"/>
              <a:pathLst>
                <a:path w="62" h="117">
                  <a:moveTo>
                    <a:pt x="0" y="117"/>
                  </a:moveTo>
                  <a:lnTo>
                    <a:pt x="31" y="0"/>
                  </a:lnTo>
                  <a:lnTo>
                    <a:pt x="62" y="117"/>
                  </a:lnTo>
                  <a:lnTo>
                    <a:pt x="0" y="117"/>
                  </a:lnTo>
                  <a:close/>
                </a:path>
              </a:pathLst>
            </a:custGeom>
            <a:solidFill>
              <a:srgbClr val="000000"/>
            </a:solidFill>
            <a:ln w="9525">
              <a:noFill/>
              <a:round/>
            </a:ln>
          </p:spPr>
          <p:txBody>
            <a:bodyPr/>
            <a:lstStyle/>
            <a:p>
              <a:endParaRPr lang="zh-CN" altLang="en-US"/>
            </a:p>
          </p:txBody>
        </p:sp>
        <p:sp>
          <p:nvSpPr>
            <p:cNvPr id="64560" name="Freeform 48"/>
            <p:cNvSpPr/>
            <p:nvPr/>
          </p:nvSpPr>
          <p:spPr bwMode="auto">
            <a:xfrm>
              <a:off x="3251" y="2389"/>
              <a:ext cx="62" cy="116"/>
            </a:xfrm>
            <a:custGeom>
              <a:avLst/>
              <a:gdLst>
                <a:gd name="T0" fmla="*/ 62 w 62"/>
                <a:gd name="T1" fmla="*/ 0 h 116"/>
                <a:gd name="T2" fmla="*/ 31 w 62"/>
                <a:gd name="T3" fmla="*/ 116 h 116"/>
                <a:gd name="T4" fmla="*/ 0 w 62"/>
                <a:gd name="T5" fmla="*/ 0 h 116"/>
                <a:gd name="T6" fmla="*/ 62 w 62"/>
                <a:gd name="T7" fmla="*/ 0 h 116"/>
                <a:gd name="T8" fmla="*/ 0 60000 65536"/>
                <a:gd name="T9" fmla="*/ 0 60000 65536"/>
                <a:gd name="T10" fmla="*/ 0 60000 65536"/>
                <a:gd name="T11" fmla="*/ 0 60000 65536"/>
                <a:gd name="T12" fmla="*/ 0 w 62"/>
                <a:gd name="T13" fmla="*/ 0 h 116"/>
                <a:gd name="T14" fmla="*/ 62 w 62"/>
                <a:gd name="T15" fmla="*/ 116 h 116"/>
              </a:gdLst>
              <a:ahLst/>
              <a:cxnLst>
                <a:cxn ang="T8">
                  <a:pos x="T0" y="T1"/>
                </a:cxn>
                <a:cxn ang="T9">
                  <a:pos x="T2" y="T3"/>
                </a:cxn>
                <a:cxn ang="T10">
                  <a:pos x="T4" y="T5"/>
                </a:cxn>
                <a:cxn ang="T11">
                  <a:pos x="T6" y="T7"/>
                </a:cxn>
              </a:cxnLst>
              <a:rect l="T12" t="T13" r="T14" b="T15"/>
              <a:pathLst>
                <a:path w="62" h="116">
                  <a:moveTo>
                    <a:pt x="62" y="0"/>
                  </a:moveTo>
                  <a:lnTo>
                    <a:pt x="31" y="116"/>
                  </a:lnTo>
                  <a:lnTo>
                    <a:pt x="0" y="0"/>
                  </a:lnTo>
                  <a:lnTo>
                    <a:pt x="62" y="0"/>
                  </a:lnTo>
                  <a:close/>
                </a:path>
              </a:pathLst>
            </a:custGeom>
            <a:solidFill>
              <a:srgbClr val="000000"/>
            </a:solidFill>
            <a:ln w="9525">
              <a:noFill/>
              <a:round/>
            </a:ln>
          </p:spPr>
          <p:txBody>
            <a:bodyPr/>
            <a:lstStyle/>
            <a:p>
              <a:endParaRPr lang="zh-CN" altLang="en-US"/>
            </a:p>
          </p:txBody>
        </p:sp>
        <p:sp>
          <p:nvSpPr>
            <p:cNvPr id="64561" name="Rectangle 49"/>
            <p:cNvSpPr>
              <a:spLocks noChangeArrowheads="1"/>
            </p:cNvSpPr>
            <p:nvPr/>
          </p:nvSpPr>
          <p:spPr bwMode="auto">
            <a:xfrm>
              <a:off x="2707" y="2505"/>
              <a:ext cx="698" cy="288"/>
            </a:xfrm>
            <a:prstGeom prst="rect">
              <a:avLst/>
            </a:prstGeom>
            <a:solidFill>
              <a:srgbClr val="FFFFFF"/>
            </a:solidFill>
            <a:ln w="30163">
              <a:solidFill>
                <a:srgbClr val="000000"/>
              </a:solidFill>
              <a:miter lim="800000"/>
            </a:ln>
          </p:spPr>
          <p:txBody>
            <a:bodyPr/>
            <a:lstStyle/>
            <a:p>
              <a:pPr algn="ctr"/>
              <a:endParaRPr lang="zh-CN" altLang="en-US"/>
            </a:p>
          </p:txBody>
        </p:sp>
        <p:sp>
          <p:nvSpPr>
            <p:cNvPr id="64562" name="Rectangle 50"/>
            <p:cNvSpPr>
              <a:spLocks noChangeArrowheads="1"/>
            </p:cNvSpPr>
            <p:nvPr/>
          </p:nvSpPr>
          <p:spPr bwMode="auto">
            <a:xfrm>
              <a:off x="2831" y="2568"/>
              <a:ext cx="524" cy="182"/>
            </a:xfrm>
            <a:prstGeom prst="rect">
              <a:avLst/>
            </a:prstGeom>
            <a:noFill/>
            <a:ln w="9525">
              <a:noFill/>
              <a:miter lim="800000"/>
            </a:ln>
          </p:spPr>
          <p:txBody>
            <a:bodyPr wrap="none" lIns="0" tIns="0" rIns="0" bIns="0">
              <a:spAutoFit/>
            </a:bodyPr>
            <a:lstStyle/>
            <a:p>
              <a:r>
                <a:rPr lang="en-US" altLang="zh-CN" sz="1900" b="1">
                  <a:solidFill>
                    <a:srgbClr val="000000"/>
                  </a:solidFill>
                  <a:latin typeface="宋体" charset="-122"/>
                </a:rPr>
                <a:t>I/O</a:t>
              </a:r>
              <a:r>
                <a:rPr lang="zh-CN" altLang="en-US" sz="1900" b="1">
                  <a:solidFill>
                    <a:srgbClr val="000000"/>
                  </a:solidFill>
                  <a:latin typeface="宋体" charset="-122"/>
                </a:rPr>
                <a:t>接口</a:t>
              </a:r>
              <a:endParaRPr lang="zh-CN" altLang="en-US" sz="2400"/>
            </a:p>
          </p:txBody>
        </p:sp>
        <p:sp>
          <p:nvSpPr>
            <p:cNvPr id="64563" name="Line 51"/>
            <p:cNvSpPr>
              <a:spLocks noChangeShapeType="1"/>
            </p:cNvSpPr>
            <p:nvPr/>
          </p:nvSpPr>
          <p:spPr bwMode="auto">
            <a:xfrm>
              <a:off x="3047" y="2933"/>
              <a:ext cx="1" cy="101"/>
            </a:xfrm>
            <a:prstGeom prst="line">
              <a:avLst/>
            </a:prstGeom>
            <a:noFill/>
            <a:ln w="30163">
              <a:solidFill>
                <a:srgbClr val="000000"/>
              </a:solidFill>
              <a:round/>
            </a:ln>
          </p:spPr>
          <p:txBody>
            <a:bodyPr/>
            <a:lstStyle/>
            <a:p>
              <a:endParaRPr lang="zh-CN" altLang="en-US"/>
            </a:p>
          </p:txBody>
        </p:sp>
        <p:sp>
          <p:nvSpPr>
            <p:cNvPr id="64564" name="Freeform 52"/>
            <p:cNvSpPr/>
            <p:nvPr/>
          </p:nvSpPr>
          <p:spPr bwMode="auto">
            <a:xfrm>
              <a:off x="3010" y="2793"/>
              <a:ext cx="74" cy="148"/>
            </a:xfrm>
            <a:custGeom>
              <a:avLst/>
              <a:gdLst>
                <a:gd name="T0" fmla="*/ 0 w 74"/>
                <a:gd name="T1" fmla="*/ 148 h 148"/>
                <a:gd name="T2" fmla="*/ 37 w 74"/>
                <a:gd name="T3" fmla="*/ 0 h 148"/>
                <a:gd name="T4" fmla="*/ 74 w 74"/>
                <a:gd name="T5" fmla="*/ 148 h 148"/>
                <a:gd name="T6" fmla="*/ 0 w 74"/>
                <a:gd name="T7" fmla="*/ 148 h 148"/>
                <a:gd name="T8" fmla="*/ 0 60000 65536"/>
                <a:gd name="T9" fmla="*/ 0 60000 65536"/>
                <a:gd name="T10" fmla="*/ 0 60000 65536"/>
                <a:gd name="T11" fmla="*/ 0 60000 65536"/>
                <a:gd name="T12" fmla="*/ 0 w 74"/>
                <a:gd name="T13" fmla="*/ 0 h 148"/>
                <a:gd name="T14" fmla="*/ 74 w 74"/>
                <a:gd name="T15" fmla="*/ 148 h 148"/>
              </a:gdLst>
              <a:ahLst/>
              <a:cxnLst>
                <a:cxn ang="T8">
                  <a:pos x="T0" y="T1"/>
                </a:cxn>
                <a:cxn ang="T9">
                  <a:pos x="T2" y="T3"/>
                </a:cxn>
                <a:cxn ang="T10">
                  <a:pos x="T4" y="T5"/>
                </a:cxn>
                <a:cxn ang="T11">
                  <a:pos x="T6" y="T7"/>
                </a:cxn>
              </a:cxnLst>
              <a:rect l="T12" t="T13" r="T14" b="T15"/>
              <a:pathLst>
                <a:path w="74" h="148">
                  <a:moveTo>
                    <a:pt x="0" y="148"/>
                  </a:moveTo>
                  <a:lnTo>
                    <a:pt x="37" y="0"/>
                  </a:lnTo>
                  <a:lnTo>
                    <a:pt x="74" y="148"/>
                  </a:lnTo>
                  <a:lnTo>
                    <a:pt x="0" y="148"/>
                  </a:lnTo>
                  <a:close/>
                </a:path>
              </a:pathLst>
            </a:custGeom>
            <a:solidFill>
              <a:srgbClr val="000000"/>
            </a:solidFill>
            <a:ln w="9525">
              <a:noFill/>
              <a:round/>
            </a:ln>
          </p:spPr>
          <p:txBody>
            <a:bodyPr/>
            <a:lstStyle/>
            <a:p>
              <a:endParaRPr lang="zh-CN" altLang="en-US"/>
            </a:p>
          </p:txBody>
        </p:sp>
        <p:sp>
          <p:nvSpPr>
            <p:cNvPr id="64565" name="Freeform 53"/>
            <p:cNvSpPr/>
            <p:nvPr/>
          </p:nvSpPr>
          <p:spPr bwMode="auto">
            <a:xfrm>
              <a:off x="3010" y="3018"/>
              <a:ext cx="74" cy="148"/>
            </a:xfrm>
            <a:custGeom>
              <a:avLst/>
              <a:gdLst>
                <a:gd name="T0" fmla="*/ 74 w 74"/>
                <a:gd name="T1" fmla="*/ 0 h 148"/>
                <a:gd name="T2" fmla="*/ 37 w 74"/>
                <a:gd name="T3" fmla="*/ 148 h 148"/>
                <a:gd name="T4" fmla="*/ 0 w 74"/>
                <a:gd name="T5" fmla="*/ 0 h 148"/>
                <a:gd name="T6" fmla="*/ 74 w 74"/>
                <a:gd name="T7" fmla="*/ 0 h 148"/>
                <a:gd name="T8" fmla="*/ 0 60000 65536"/>
                <a:gd name="T9" fmla="*/ 0 60000 65536"/>
                <a:gd name="T10" fmla="*/ 0 60000 65536"/>
                <a:gd name="T11" fmla="*/ 0 60000 65536"/>
                <a:gd name="T12" fmla="*/ 0 w 74"/>
                <a:gd name="T13" fmla="*/ 0 h 148"/>
                <a:gd name="T14" fmla="*/ 74 w 74"/>
                <a:gd name="T15" fmla="*/ 148 h 148"/>
              </a:gdLst>
              <a:ahLst/>
              <a:cxnLst>
                <a:cxn ang="T8">
                  <a:pos x="T0" y="T1"/>
                </a:cxn>
                <a:cxn ang="T9">
                  <a:pos x="T2" y="T3"/>
                </a:cxn>
                <a:cxn ang="T10">
                  <a:pos x="T4" y="T5"/>
                </a:cxn>
                <a:cxn ang="T11">
                  <a:pos x="T6" y="T7"/>
                </a:cxn>
              </a:cxnLst>
              <a:rect l="T12" t="T13" r="T14" b="T15"/>
              <a:pathLst>
                <a:path w="74" h="148">
                  <a:moveTo>
                    <a:pt x="74" y="0"/>
                  </a:moveTo>
                  <a:lnTo>
                    <a:pt x="37" y="148"/>
                  </a:lnTo>
                  <a:lnTo>
                    <a:pt x="0" y="0"/>
                  </a:lnTo>
                  <a:lnTo>
                    <a:pt x="74" y="0"/>
                  </a:lnTo>
                  <a:close/>
                </a:path>
              </a:pathLst>
            </a:custGeom>
            <a:solidFill>
              <a:srgbClr val="000000"/>
            </a:solidFill>
            <a:ln w="9525">
              <a:noFill/>
              <a:round/>
            </a:ln>
          </p:spPr>
          <p:txBody>
            <a:bodyPr/>
            <a:lstStyle/>
            <a:p>
              <a:endParaRPr lang="zh-CN" altLang="en-US"/>
            </a:p>
          </p:txBody>
        </p:sp>
        <p:sp>
          <p:nvSpPr>
            <p:cNvPr id="64566" name="Line 54"/>
            <p:cNvSpPr>
              <a:spLocks noChangeShapeType="1"/>
            </p:cNvSpPr>
            <p:nvPr/>
          </p:nvSpPr>
          <p:spPr bwMode="auto">
            <a:xfrm>
              <a:off x="2589" y="2311"/>
              <a:ext cx="38" cy="1"/>
            </a:xfrm>
            <a:prstGeom prst="line">
              <a:avLst/>
            </a:prstGeom>
            <a:noFill/>
            <a:ln w="30163">
              <a:solidFill>
                <a:srgbClr val="000000"/>
              </a:solidFill>
              <a:round/>
            </a:ln>
          </p:spPr>
          <p:txBody>
            <a:bodyPr/>
            <a:lstStyle/>
            <a:p>
              <a:endParaRPr lang="zh-CN" altLang="en-US"/>
            </a:p>
          </p:txBody>
        </p:sp>
        <p:sp>
          <p:nvSpPr>
            <p:cNvPr id="64567" name="Line 55"/>
            <p:cNvSpPr>
              <a:spLocks noChangeShapeType="1"/>
            </p:cNvSpPr>
            <p:nvPr/>
          </p:nvSpPr>
          <p:spPr bwMode="auto">
            <a:xfrm>
              <a:off x="2664" y="2311"/>
              <a:ext cx="37" cy="1"/>
            </a:xfrm>
            <a:prstGeom prst="line">
              <a:avLst/>
            </a:prstGeom>
            <a:noFill/>
            <a:ln w="30163">
              <a:solidFill>
                <a:srgbClr val="000000"/>
              </a:solidFill>
              <a:round/>
            </a:ln>
          </p:spPr>
          <p:txBody>
            <a:bodyPr/>
            <a:lstStyle/>
            <a:p>
              <a:endParaRPr lang="zh-CN" altLang="en-US"/>
            </a:p>
          </p:txBody>
        </p:sp>
        <p:sp>
          <p:nvSpPr>
            <p:cNvPr id="64568" name="Line 56"/>
            <p:cNvSpPr>
              <a:spLocks noChangeShapeType="1"/>
            </p:cNvSpPr>
            <p:nvPr/>
          </p:nvSpPr>
          <p:spPr bwMode="auto">
            <a:xfrm>
              <a:off x="2738" y="2311"/>
              <a:ext cx="37" cy="1"/>
            </a:xfrm>
            <a:prstGeom prst="line">
              <a:avLst/>
            </a:prstGeom>
            <a:noFill/>
            <a:ln w="30163">
              <a:solidFill>
                <a:srgbClr val="000000"/>
              </a:solidFill>
              <a:round/>
            </a:ln>
          </p:spPr>
          <p:txBody>
            <a:bodyPr/>
            <a:lstStyle/>
            <a:p>
              <a:endParaRPr lang="zh-CN" altLang="en-US"/>
            </a:p>
          </p:txBody>
        </p:sp>
        <p:sp>
          <p:nvSpPr>
            <p:cNvPr id="64569" name="Line 57"/>
            <p:cNvSpPr>
              <a:spLocks noChangeShapeType="1"/>
            </p:cNvSpPr>
            <p:nvPr/>
          </p:nvSpPr>
          <p:spPr bwMode="auto">
            <a:xfrm>
              <a:off x="2812" y="2311"/>
              <a:ext cx="37" cy="1"/>
            </a:xfrm>
            <a:prstGeom prst="line">
              <a:avLst/>
            </a:prstGeom>
            <a:noFill/>
            <a:ln w="30163">
              <a:solidFill>
                <a:srgbClr val="000000"/>
              </a:solidFill>
              <a:round/>
            </a:ln>
          </p:spPr>
          <p:txBody>
            <a:bodyPr/>
            <a:lstStyle/>
            <a:p>
              <a:endParaRPr lang="zh-CN" altLang="en-US"/>
            </a:p>
          </p:txBody>
        </p:sp>
        <p:sp>
          <p:nvSpPr>
            <p:cNvPr id="64570" name="Line 58"/>
            <p:cNvSpPr>
              <a:spLocks noChangeShapeType="1"/>
            </p:cNvSpPr>
            <p:nvPr/>
          </p:nvSpPr>
          <p:spPr bwMode="auto">
            <a:xfrm>
              <a:off x="2886" y="2311"/>
              <a:ext cx="37" cy="1"/>
            </a:xfrm>
            <a:prstGeom prst="line">
              <a:avLst/>
            </a:prstGeom>
            <a:noFill/>
            <a:ln w="30163">
              <a:solidFill>
                <a:srgbClr val="000000"/>
              </a:solidFill>
              <a:round/>
            </a:ln>
          </p:spPr>
          <p:txBody>
            <a:bodyPr/>
            <a:lstStyle/>
            <a:p>
              <a:endParaRPr lang="zh-CN" altLang="en-US"/>
            </a:p>
          </p:txBody>
        </p:sp>
        <p:sp>
          <p:nvSpPr>
            <p:cNvPr id="64571" name="Line 59"/>
            <p:cNvSpPr>
              <a:spLocks noChangeShapeType="1"/>
            </p:cNvSpPr>
            <p:nvPr/>
          </p:nvSpPr>
          <p:spPr bwMode="auto">
            <a:xfrm>
              <a:off x="2960" y="2311"/>
              <a:ext cx="37" cy="1"/>
            </a:xfrm>
            <a:prstGeom prst="line">
              <a:avLst/>
            </a:prstGeom>
            <a:noFill/>
            <a:ln w="30163">
              <a:solidFill>
                <a:srgbClr val="000000"/>
              </a:solidFill>
              <a:round/>
            </a:ln>
          </p:spPr>
          <p:txBody>
            <a:bodyPr/>
            <a:lstStyle/>
            <a:p>
              <a:endParaRPr lang="zh-CN" altLang="en-US"/>
            </a:p>
          </p:txBody>
        </p:sp>
        <p:sp>
          <p:nvSpPr>
            <p:cNvPr id="64572" name="Line 60"/>
            <p:cNvSpPr>
              <a:spLocks noChangeShapeType="1"/>
            </p:cNvSpPr>
            <p:nvPr/>
          </p:nvSpPr>
          <p:spPr bwMode="auto">
            <a:xfrm>
              <a:off x="3034" y="2311"/>
              <a:ext cx="38" cy="1"/>
            </a:xfrm>
            <a:prstGeom prst="line">
              <a:avLst/>
            </a:prstGeom>
            <a:noFill/>
            <a:ln w="30163">
              <a:solidFill>
                <a:srgbClr val="000000"/>
              </a:solidFill>
              <a:round/>
            </a:ln>
          </p:spPr>
          <p:txBody>
            <a:bodyPr/>
            <a:lstStyle/>
            <a:p>
              <a:endParaRPr lang="zh-CN" altLang="en-US"/>
            </a:p>
          </p:txBody>
        </p:sp>
        <p:sp>
          <p:nvSpPr>
            <p:cNvPr id="64573" name="Line 61"/>
            <p:cNvSpPr>
              <a:spLocks noChangeShapeType="1"/>
            </p:cNvSpPr>
            <p:nvPr/>
          </p:nvSpPr>
          <p:spPr bwMode="auto">
            <a:xfrm>
              <a:off x="3109" y="2311"/>
              <a:ext cx="37" cy="1"/>
            </a:xfrm>
            <a:prstGeom prst="line">
              <a:avLst/>
            </a:prstGeom>
            <a:noFill/>
            <a:ln w="30163">
              <a:solidFill>
                <a:srgbClr val="000000"/>
              </a:solidFill>
              <a:round/>
            </a:ln>
          </p:spPr>
          <p:txBody>
            <a:bodyPr/>
            <a:lstStyle/>
            <a:p>
              <a:endParaRPr lang="zh-CN" altLang="en-US"/>
            </a:p>
          </p:txBody>
        </p:sp>
        <p:sp>
          <p:nvSpPr>
            <p:cNvPr id="64574" name="Line 62"/>
            <p:cNvSpPr>
              <a:spLocks noChangeShapeType="1"/>
            </p:cNvSpPr>
            <p:nvPr/>
          </p:nvSpPr>
          <p:spPr bwMode="auto">
            <a:xfrm>
              <a:off x="3183" y="2311"/>
              <a:ext cx="37" cy="1"/>
            </a:xfrm>
            <a:prstGeom prst="line">
              <a:avLst/>
            </a:prstGeom>
            <a:noFill/>
            <a:ln w="30163">
              <a:solidFill>
                <a:srgbClr val="000000"/>
              </a:solidFill>
              <a:round/>
            </a:ln>
          </p:spPr>
          <p:txBody>
            <a:bodyPr/>
            <a:lstStyle/>
            <a:p>
              <a:endParaRPr lang="zh-CN" altLang="en-US"/>
            </a:p>
          </p:txBody>
        </p:sp>
        <p:sp>
          <p:nvSpPr>
            <p:cNvPr id="64575" name="Line 63"/>
            <p:cNvSpPr>
              <a:spLocks noChangeShapeType="1"/>
            </p:cNvSpPr>
            <p:nvPr/>
          </p:nvSpPr>
          <p:spPr bwMode="auto">
            <a:xfrm>
              <a:off x="3257" y="2311"/>
              <a:ext cx="37" cy="1"/>
            </a:xfrm>
            <a:prstGeom prst="line">
              <a:avLst/>
            </a:prstGeom>
            <a:noFill/>
            <a:ln w="30163">
              <a:solidFill>
                <a:srgbClr val="000000"/>
              </a:solidFill>
              <a:round/>
            </a:ln>
          </p:spPr>
          <p:txBody>
            <a:bodyPr/>
            <a:lstStyle/>
            <a:p>
              <a:endParaRPr lang="zh-CN" altLang="en-US"/>
            </a:p>
          </p:txBody>
        </p:sp>
        <p:sp>
          <p:nvSpPr>
            <p:cNvPr id="64576" name="Line 64"/>
            <p:cNvSpPr>
              <a:spLocks noChangeShapeType="1"/>
            </p:cNvSpPr>
            <p:nvPr/>
          </p:nvSpPr>
          <p:spPr bwMode="auto">
            <a:xfrm>
              <a:off x="3331" y="2311"/>
              <a:ext cx="37" cy="1"/>
            </a:xfrm>
            <a:prstGeom prst="line">
              <a:avLst/>
            </a:prstGeom>
            <a:noFill/>
            <a:ln w="30163">
              <a:solidFill>
                <a:srgbClr val="000000"/>
              </a:solidFill>
              <a:round/>
            </a:ln>
          </p:spPr>
          <p:txBody>
            <a:bodyPr/>
            <a:lstStyle/>
            <a:p>
              <a:endParaRPr lang="zh-CN" altLang="en-US"/>
            </a:p>
          </p:txBody>
        </p:sp>
        <p:sp>
          <p:nvSpPr>
            <p:cNvPr id="64577" name="Line 65"/>
            <p:cNvSpPr>
              <a:spLocks noChangeShapeType="1"/>
            </p:cNvSpPr>
            <p:nvPr/>
          </p:nvSpPr>
          <p:spPr bwMode="auto">
            <a:xfrm>
              <a:off x="3405" y="2311"/>
              <a:ext cx="37" cy="1"/>
            </a:xfrm>
            <a:prstGeom prst="line">
              <a:avLst/>
            </a:prstGeom>
            <a:noFill/>
            <a:ln w="30163">
              <a:solidFill>
                <a:srgbClr val="000000"/>
              </a:solidFill>
              <a:round/>
            </a:ln>
          </p:spPr>
          <p:txBody>
            <a:bodyPr/>
            <a:lstStyle/>
            <a:p>
              <a:endParaRPr lang="zh-CN" altLang="en-US"/>
            </a:p>
          </p:txBody>
        </p:sp>
        <p:sp>
          <p:nvSpPr>
            <p:cNvPr id="64578" name="Line 66"/>
            <p:cNvSpPr>
              <a:spLocks noChangeShapeType="1"/>
            </p:cNvSpPr>
            <p:nvPr/>
          </p:nvSpPr>
          <p:spPr bwMode="auto">
            <a:xfrm>
              <a:off x="3479" y="2311"/>
              <a:ext cx="38" cy="1"/>
            </a:xfrm>
            <a:prstGeom prst="line">
              <a:avLst/>
            </a:prstGeom>
            <a:noFill/>
            <a:ln w="30163">
              <a:solidFill>
                <a:srgbClr val="000000"/>
              </a:solidFill>
              <a:round/>
            </a:ln>
          </p:spPr>
          <p:txBody>
            <a:bodyPr/>
            <a:lstStyle/>
            <a:p>
              <a:endParaRPr lang="zh-CN" altLang="en-US"/>
            </a:p>
          </p:txBody>
        </p:sp>
        <p:sp>
          <p:nvSpPr>
            <p:cNvPr id="64579" name="Rectangle 67"/>
            <p:cNvSpPr>
              <a:spLocks noChangeArrowheads="1"/>
            </p:cNvSpPr>
            <p:nvPr/>
          </p:nvSpPr>
          <p:spPr bwMode="auto">
            <a:xfrm>
              <a:off x="2707" y="3166"/>
              <a:ext cx="698" cy="295"/>
            </a:xfrm>
            <a:prstGeom prst="rect">
              <a:avLst/>
            </a:prstGeom>
            <a:solidFill>
              <a:srgbClr val="FFFFFF"/>
            </a:solidFill>
            <a:ln w="30163">
              <a:solidFill>
                <a:srgbClr val="000000"/>
              </a:solidFill>
              <a:miter lim="800000"/>
            </a:ln>
          </p:spPr>
          <p:txBody>
            <a:bodyPr/>
            <a:lstStyle/>
            <a:p>
              <a:pPr algn="ctr"/>
              <a:endParaRPr lang="zh-CN" altLang="en-US"/>
            </a:p>
          </p:txBody>
        </p:sp>
        <p:sp>
          <p:nvSpPr>
            <p:cNvPr id="64580" name="Rectangle 68"/>
            <p:cNvSpPr>
              <a:spLocks noChangeArrowheads="1"/>
            </p:cNvSpPr>
            <p:nvPr/>
          </p:nvSpPr>
          <p:spPr bwMode="auto">
            <a:xfrm>
              <a:off x="2831" y="3229"/>
              <a:ext cx="524" cy="182"/>
            </a:xfrm>
            <a:prstGeom prst="rect">
              <a:avLst/>
            </a:prstGeom>
            <a:noFill/>
            <a:ln w="9525">
              <a:noFill/>
              <a:miter lim="800000"/>
            </a:ln>
          </p:spPr>
          <p:txBody>
            <a:bodyPr wrap="none" lIns="0" tIns="0" rIns="0" bIns="0">
              <a:spAutoFit/>
            </a:bodyPr>
            <a:lstStyle/>
            <a:p>
              <a:r>
                <a:rPr lang="en-US" altLang="zh-CN" sz="1900" b="1">
                  <a:solidFill>
                    <a:srgbClr val="000000"/>
                  </a:solidFill>
                  <a:latin typeface="宋体" charset="-122"/>
                </a:rPr>
                <a:t>I/O</a:t>
              </a:r>
              <a:r>
                <a:rPr lang="zh-CN" altLang="en-US" sz="1900" b="1">
                  <a:solidFill>
                    <a:srgbClr val="000000"/>
                  </a:solidFill>
                  <a:latin typeface="宋体" charset="-122"/>
                </a:rPr>
                <a:t>设备</a:t>
              </a:r>
              <a:endParaRPr lang="zh-CN" altLang="en-US" sz="2400"/>
            </a:p>
          </p:txBody>
        </p:sp>
        <p:sp>
          <p:nvSpPr>
            <p:cNvPr id="64581" name="Line 69"/>
            <p:cNvSpPr>
              <a:spLocks noChangeShapeType="1"/>
            </p:cNvSpPr>
            <p:nvPr/>
          </p:nvSpPr>
          <p:spPr bwMode="auto">
            <a:xfrm>
              <a:off x="2589" y="2311"/>
              <a:ext cx="1" cy="47"/>
            </a:xfrm>
            <a:prstGeom prst="line">
              <a:avLst/>
            </a:prstGeom>
            <a:noFill/>
            <a:ln w="30163">
              <a:solidFill>
                <a:srgbClr val="000000"/>
              </a:solidFill>
              <a:round/>
            </a:ln>
          </p:spPr>
          <p:txBody>
            <a:bodyPr/>
            <a:lstStyle/>
            <a:p>
              <a:endParaRPr lang="zh-CN" altLang="en-US"/>
            </a:p>
          </p:txBody>
        </p:sp>
        <p:sp>
          <p:nvSpPr>
            <p:cNvPr id="64582" name="Line 70"/>
            <p:cNvSpPr>
              <a:spLocks noChangeShapeType="1"/>
            </p:cNvSpPr>
            <p:nvPr/>
          </p:nvSpPr>
          <p:spPr bwMode="auto">
            <a:xfrm>
              <a:off x="2589" y="2404"/>
              <a:ext cx="1" cy="47"/>
            </a:xfrm>
            <a:prstGeom prst="line">
              <a:avLst/>
            </a:prstGeom>
            <a:noFill/>
            <a:ln w="30163">
              <a:solidFill>
                <a:srgbClr val="000000"/>
              </a:solidFill>
              <a:round/>
            </a:ln>
          </p:spPr>
          <p:txBody>
            <a:bodyPr/>
            <a:lstStyle/>
            <a:p>
              <a:endParaRPr lang="zh-CN" altLang="en-US"/>
            </a:p>
          </p:txBody>
        </p:sp>
        <p:sp>
          <p:nvSpPr>
            <p:cNvPr id="64583" name="Line 71"/>
            <p:cNvSpPr>
              <a:spLocks noChangeShapeType="1"/>
            </p:cNvSpPr>
            <p:nvPr/>
          </p:nvSpPr>
          <p:spPr bwMode="auto">
            <a:xfrm>
              <a:off x="2589" y="2498"/>
              <a:ext cx="1" cy="46"/>
            </a:xfrm>
            <a:prstGeom prst="line">
              <a:avLst/>
            </a:prstGeom>
            <a:noFill/>
            <a:ln w="30163">
              <a:solidFill>
                <a:srgbClr val="000000"/>
              </a:solidFill>
              <a:round/>
            </a:ln>
          </p:spPr>
          <p:txBody>
            <a:bodyPr/>
            <a:lstStyle/>
            <a:p>
              <a:endParaRPr lang="zh-CN" altLang="en-US"/>
            </a:p>
          </p:txBody>
        </p:sp>
        <p:sp>
          <p:nvSpPr>
            <p:cNvPr id="64584" name="Line 72"/>
            <p:cNvSpPr>
              <a:spLocks noChangeShapeType="1"/>
            </p:cNvSpPr>
            <p:nvPr/>
          </p:nvSpPr>
          <p:spPr bwMode="auto">
            <a:xfrm>
              <a:off x="2589" y="2591"/>
              <a:ext cx="1" cy="46"/>
            </a:xfrm>
            <a:prstGeom prst="line">
              <a:avLst/>
            </a:prstGeom>
            <a:noFill/>
            <a:ln w="30163">
              <a:solidFill>
                <a:srgbClr val="000000"/>
              </a:solidFill>
              <a:round/>
            </a:ln>
          </p:spPr>
          <p:txBody>
            <a:bodyPr/>
            <a:lstStyle/>
            <a:p>
              <a:endParaRPr lang="zh-CN" altLang="en-US"/>
            </a:p>
          </p:txBody>
        </p:sp>
        <p:sp>
          <p:nvSpPr>
            <p:cNvPr id="64585" name="Line 73"/>
            <p:cNvSpPr>
              <a:spLocks noChangeShapeType="1"/>
            </p:cNvSpPr>
            <p:nvPr/>
          </p:nvSpPr>
          <p:spPr bwMode="auto">
            <a:xfrm>
              <a:off x="2589" y="2684"/>
              <a:ext cx="1" cy="47"/>
            </a:xfrm>
            <a:prstGeom prst="line">
              <a:avLst/>
            </a:prstGeom>
            <a:noFill/>
            <a:ln w="30163">
              <a:solidFill>
                <a:srgbClr val="000000"/>
              </a:solidFill>
              <a:round/>
            </a:ln>
          </p:spPr>
          <p:txBody>
            <a:bodyPr/>
            <a:lstStyle/>
            <a:p>
              <a:endParaRPr lang="zh-CN" altLang="en-US"/>
            </a:p>
          </p:txBody>
        </p:sp>
        <p:sp>
          <p:nvSpPr>
            <p:cNvPr id="64586" name="Line 74"/>
            <p:cNvSpPr>
              <a:spLocks noChangeShapeType="1"/>
            </p:cNvSpPr>
            <p:nvPr/>
          </p:nvSpPr>
          <p:spPr bwMode="auto">
            <a:xfrm>
              <a:off x="2589" y="2777"/>
              <a:ext cx="1" cy="47"/>
            </a:xfrm>
            <a:prstGeom prst="line">
              <a:avLst/>
            </a:prstGeom>
            <a:noFill/>
            <a:ln w="30163">
              <a:solidFill>
                <a:srgbClr val="000000"/>
              </a:solidFill>
              <a:round/>
            </a:ln>
          </p:spPr>
          <p:txBody>
            <a:bodyPr/>
            <a:lstStyle/>
            <a:p>
              <a:endParaRPr lang="zh-CN" altLang="en-US"/>
            </a:p>
          </p:txBody>
        </p:sp>
        <p:sp>
          <p:nvSpPr>
            <p:cNvPr id="64587" name="Line 75"/>
            <p:cNvSpPr>
              <a:spLocks noChangeShapeType="1"/>
            </p:cNvSpPr>
            <p:nvPr/>
          </p:nvSpPr>
          <p:spPr bwMode="auto">
            <a:xfrm>
              <a:off x="2589" y="2871"/>
              <a:ext cx="1" cy="46"/>
            </a:xfrm>
            <a:prstGeom prst="line">
              <a:avLst/>
            </a:prstGeom>
            <a:noFill/>
            <a:ln w="30163">
              <a:solidFill>
                <a:srgbClr val="000000"/>
              </a:solidFill>
              <a:round/>
            </a:ln>
          </p:spPr>
          <p:txBody>
            <a:bodyPr/>
            <a:lstStyle/>
            <a:p>
              <a:endParaRPr lang="zh-CN" altLang="en-US"/>
            </a:p>
          </p:txBody>
        </p:sp>
        <p:sp>
          <p:nvSpPr>
            <p:cNvPr id="64588" name="Line 76"/>
            <p:cNvSpPr>
              <a:spLocks noChangeShapeType="1"/>
            </p:cNvSpPr>
            <p:nvPr/>
          </p:nvSpPr>
          <p:spPr bwMode="auto">
            <a:xfrm>
              <a:off x="2589" y="2964"/>
              <a:ext cx="1" cy="47"/>
            </a:xfrm>
            <a:prstGeom prst="line">
              <a:avLst/>
            </a:prstGeom>
            <a:noFill/>
            <a:ln w="30163">
              <a:solidFill>
                <a:srgbClr val="000000"/>
              </a:solidFill>
              <a:round/>
            </a:ln>
          </p:spPr>
          <p:txBody>
            <a:bodyPr/>
            <a:lstStyle/>
            <a:p>
              <a:endParaRPr lang="zh-CN" altLang="en-US"/>
            </a:p>
          </p:txBody>
        </p:sp>
        <p:sp>
          <p:nvSpPr>
            <p:cNvPr id="64589" name="Line 77"/>
            <p:cNvSpPr>
              <a:spLocks noChangeShapeType="1"/>
            </p:cNvSpPr>
            <p:nvPr/>
          </p:nvSpPr>
          <p:spPr bwMode="auto">
            <a:xfrm>
              <a:off x="2589" y="3057"/>
              <a:ext cx="1" cy="47"/>
            </a:xfrm>
            <a:prstGeom prst="line">
              <a:avLst/>
            </a:prstGeom>
            <a:noFill/>
            <a:ln w="30163">
              <a:solidFill>
                <a:srgbClr val="000000"/>
              </a:solidFill>
              <a:round/>
            </a:ln>
          </p:spPr>
          <p:txBody>
            <a:bodyPr/>
            <a:lstStyle/>
            <a:p>
              <a:endParaRPr lang="zh-CN" altLang="en-US"/>
            </a:p>
          </p:txBody>
        </p:sp>
        <p:sp>
          <p:nvSpPr>
            <p:cNvPr id="64590" name="Line 78"/>
            <p:cNvSpPr>
              <a:spLocks noChangeShapeType="1"/>
            </p:cNvSpPr>
            <p:nvPr/>
          </p:nvSpPr>
          <p:spPr bwMode="auto">
            <a:xfrm>
              <a:off x="2589" y="3151"/>
              <a:ext cx="1" cy="46"/>
            </a:xfrm>
            <a:prstGeom prst="line">
              <a:avLst/>
            </a:prstGeom>
            <a:noFill/>
            <a:ln w="30163">
              <a:solidFill>
                <a:srgbClr val="000000"/>
              </a:solidFill>
              <a:round/>
            </a:ln>
          </p:spPr>
          <p:txBody>
            <a:bodyPr/>
            <a:lstStyle/>
            <a:p>
              <a:endParaRPr lang="zh-CN" altLang="en-US"/>
            </a:p>
          </p:txBody>
        </p:sp>
        <p:sp>
          <p:nvSpPr>
            <p:cNvPr id="64591" name="Line 79"/>
            <p:cNvSpPr>
              <a:spLocks noChangeShapeType="1"/>
            </p:cNvSpPr>
            <p:nvPr/>
          </p:nvSpPr>
          <p:spPr bwMode="auto">
            <a:xfrm>
              <a:off x="2589" y="3244"/>
              <a:ext cx="1" cy="46"/>
            </a:xfrm>
            <a:prstGeom prst="line">
              <a:avLst/>
            </a:prstGeom>
            <a:noFill/>
            <a:ln w="30163">
              <a:solidFill>
                <a:srgbClr val="000000"/>
              </a:solidFill>
              <a:round/>
            </a:ln>
          </p:spPr>
          <p:txBody>
            <a:bodyPr/>
            <a:lstStyle/>
            <a:p>
              <a:endParaRPr lang="zh-CN" altLang="en-US"/>
            </a:p>
          </p:txBody>
        </p:sp>
        <p:sp>
          <p:nvSpPr>
            <p:cNvPr id="64592" name="Line 80"/>
            <p:cNvSpPr>
              <a:spLocks noChangeShapeType="1"/>
            </p:cNvSpPr>
            <p:nvPr/>
          </p:nvSpPr>
          <p:spPr bwMode="auto">
            <a:xfrm>
              <a:off x="2589" y="3337"/>
              <a:ext cx="1" cy="47"/>
            </a:xfrm>
            <a:prstGeom prst="line">
              <a:avLst/>
            </a:prstGeom>
            <a:noFill/>
            <a:ln w="30163">
              <a:solidFill>
                <a:srgbClr val="000000"/>
              </a:solidFill>
              <a:round/>
            </a:ln>
          </p:spPr>
          <p:txBody>
            <a:bodyPr/>
            <a:lstStyle/>
            <a:p>
              <a:endParaRPr lang="zh-CN" altLang="en-US"/>
            </a:p>
          </p:txBody>
        </p:sp>
        <p:sp>
          <p:nvSpPr>
            <p:cNvPr id="64593" name="Line 81"/>
            <p:cNvSpPr>
              <a:spLocks noChangeShapeType="1"/>
            </p:cNvSpPr>
            <p:nvPr/>
          </p:nvSpPr>
          <p:spPr bwMode="auto">
            <a:xfrm>
              <a:off x="2589" y="3430"/>
              <a:ext cx="1" cy="47"/>
            </a:xfrm>
            <a:prstGeom prst="line">
              <a:avLst/>
            </a:prstGeom>
            <a:noFill/>
            <a:ln w="30163">
              <a:solidFill>
                <a:srgbClr val="000000"/>
              </a:solidFill>
              <a:round/>
            </a:ln>
          </p:spPr>
          <p:txBody>
            <a:bodyPr/>
            <a:lstStyle/>
            <a:p>
              <a:endParaRPr lang="zh-CN" altLang="en-US"/>
            </a:p>
          </p:txBody>
        </p:sp>
        <p:sp>
          <p:nvSpPr>
            <p:cNvPr id="64594" name="Freeform 82"/>
            <p:cNvSpPr/>
            <p:nvPr/>
          </p:nvSpPr>
          <p:spPr bwMode="auto">
            <a:xfrm>
              <a:off x="2589" y="3524"/>
              <a:ext cx="7" cy="39"/>
            </a:xfrm>
            <a:custGeom>
              <a:avLst/>
              <a:gdLst>
                <a:gd name="T0" fmla="*/ 0 w 1"/>
                <a:gd name="T1" fmla="*/ 0 h 5"/>
                <a:gd name="T2" fmla="*/ 0 w 1"/>
                <a:gd name="T3" fmla="*/ 304 h 5"/>
                <a:gd name="T4" fmla="*/ 49 w 1"/>
                <a:gd name="T5" fmla="*/ 304 h 5"/>
                <a:gd name="T6" fmla="*/ 0 60000 65536"/>
                <a:gd name="T7" fmla="*/ 0 60000 65536"/>
                <a:gd name="T8" fmla="*/ 0 60000 65536"/>
                <a:gd name="T9" fmla="*/ 0 w 1"/>
                <a:gd name="T10" fmla="*/ 0 h 5"/>
                <a:gd name="T11" fmla="*/ 1 w 1"/>
                <a:gd name="T12" fmla="*/ 5 h 5"/>
              </a:gdLst>
              <a:ahLst/>
              <a:cxnLst>
                <a:cxn ang="T6">
                  <a:pos x="T0" y="T1"/>
                </a:cxn>
                <a:cxn ang="T7">
                  <a:pos x="T2" y="T3"/>
                </a:cxn>
                <a:cxn ang="T8">
                  <a:pos x="T4" y="T5"/>
                </a:cxn>
              </a:cxnLst>
              <a:rect l="T9" t="T10" r="T11" b="T12"/>
              <a:pathLst>
                <a:path w="1" h="5">
                  <a:moveTo>
                    <a:pt x="0" y="0"/>
                  </a:moveTo>
                  <a:lnTo>
                    <a:pt x="0" y="5"/>
                  </a:lnTo>
                  <a:lnTo>
                    <a:pt x="1" y="5"/>
                  </a:lnTo>
                </a:path>
              </a:pathLst>
            </a:custGeom>
            <a:noFill/>
            <a:ln w="30163">
              <a:solidFill>
                <a:srgbClr val="000000"/>
              </a:solidFill>
              <a:round/>
            </a:ln>
          </p:spPr>
          <p:txBody>
            <a:bodyPr/>
            <a:lstStyle/>
            <a:p>
              <a:endParaRPr lang="zh-CN" altLang="en-US"/>
            </a:p>
          </p:txBody>
        </p:sp>
        <p:sp>
          <p:nvSpPr>
            <p:cNvPr id="64595" name="Line 83"/>
            <p:cNvSpPr>
              <a:spLocks noChangeShapeType="1"/>
            </p:cNvSpPr>
            <p:nvPr/>
          </p:nvSpPr>
          <p:spPr bwMode="auto">
            <a:xfrm>
              <a:off x="2633" y="3563"/>
              <a:ext cx="37" cy="1"/>
            </a:xfrm>
            <a:prstGeom prst="line">
              <a:avLst/>
            </a:prstGeom>
            <a:noFill/>
            <a:ln w="30163">
              <a:solidFill>
                <a:srgbClr val="000000"/>
              </a:solidFill>
              <a:round/>
            </a:ln>
          </p:spPr>
          <p:txBody>
            <a:bodyPr/>
            <a:lstStyle/>
            <a:p>
              <a:endParaRPr lang="zh-CN" altLang="en-US"/>
            </a:p>
          </p:txBody>
        </p:sp>
        <p:sp>
          <p:nvSpPr>
            <p:cNvPr id="64596" name="Line 84"/>
            <p:cNvSpPr>
              <a:spLocks noChangeShapeType="1"/>
            </p:cNvSpPr>
            <p:nvPr/>
          </p:nvSpPr>
          <p:spPr bwMode="auto">
            <a:xfrm>
              <a:off x="2707" y="3563"/>
              <a:ext cx="37" cy="1"/>
            </a:xfrm>
            <a:prstGeom prst="line">
              <a:avLst/>
            </a:prstGeom>
            <a:noFill/>
            <a:ln w="30163">
              <a:solidFill>
                <a:srgbClr val="000000"/>
              </a:solidFill>
              <a:round/>
            </a:ln>
          </p:spPr>
          <p:txBody>
            <a:bodyPr/>
            <a:lstStyle/>
            <a:p>
              <a:endParaRPr lang="zh-CN" altLang="en-US"/>
            </a:p>
          </p:txBody>
        </p:sp>
        <p:sp>
          <p:nvSpPr>
            <p:cNvPr id="64597" name="Line 85"/>
            <p:cNvSpPr>
              <a:spLocks noChangeShapeType="1"/>
            </p:cNvSpPr>
            <p:nvPr/>
          </p:nvSpPr>
          <p:spPr bwMode="auto">
            <a:xfrm>
              <a:off x="2781" y="3563"/>
              <a:ext cx="37" cy="1"/>
            </a:xfrm>
            <a:prstGeom prst="line">
              <a:avLst/>
            </a:prstGeom>
            <a:noFill/>
            <a:ln w="30163">
              <a:solidFill>
                <a:srgbClr val="000000"/>
              </a:solidFill>
              <a:round/>
            </a:ln>
          </p:spPr>
          <p:txBody>
            <a:bodyPr/>
            <a:lstStyle/>
            <a:p>
              <a:endParaRPr lang="zh-CN" altLang="en-US"/>
            </a:p>
          </p:txBody>
        </p:sp>
        <p:sp>
          <p:nvSpPr>
            <p:cNvPr id="64598" name="Line 86"/>
            <p:cNvSpPr>
              <a:spLocks noChangeShapeType="1"/>
            </p:cNvSpPr>
            <p:nvPr/>
          </p:nvSpPr>
          <p:spPr bwMode="auto">
            <a:xfrm>
              <a:off x="2855" y="3563"/>
              <a:ext cx="37" cy="1"/>
            </a:xfrm>
            <a:prstGeom prst="line">
              <a:avLst/>
            </a:prstGeom>
            <a:noFill/>
            <a:ln w="30163">
              <a:solidFill>
                <a:srgbClr val="000000"/>
              </a:solidFill>
              <a:round/>
            </a:ln>
          </p:spPr>
          <p:txBody>
            <a:bodyPr/>
            <a:lstStyle/>
            <a:p>
              <a:endParaRPr lang="zh-CN" altLang="en-US"/>
            </a:p>
          </p:txBody>
        </p:sp>
        <p:sp>
          <p:nvSpPr>
            <p:cNvPr id="64599" name="Line 87"/>
            <p:cNvSpPr>
              <a:spLocks noChangeShapeType="1"/>
            </p:cNvSpPr>
            <p:nvPr/>
          </p:nvSpPr>
          <p:spPr bwMode="auto">
            <a:xfrm>
              <a:off x="2929" y="3563"/>
              <a:ext cx="37" cy="1"/>
            </a:xfrm>
            <a:prstGeom prst="line">
              <a:avLst/>
            </a:prstGeom>
            <a:noFill/>
            <a:ln w="30163">
              <a:solidFill>
                <a:srgbClr val="000000"/>
              </a:solidFill>
              <a:round/>
            </a:ln>
          </p:spPr>
          <p:txBody>
            <a:bodyPr/>
            <a:lstStyle/>
            <a:p>
              <a:endParaRPr lang="zh-CN" altLang="en-US"/>
            </a:p>
          </p:txBody>
        </p:sp>
        <p:sp>
          <p:nvSpPr>
            <p:cNvPr id="64600" name="Line 88"/>
            <p:cNvSpPr>
              <a:spLocks noChangeShapeType="1"/>
            </p:cNvSpPr>
            <p:nvPr/>
          </p:nvSpPr>
          <p:spPr bwMode="auto">
            <a:xfrm>
              <a:off x="3004" y="3563"/>
              <a:ext cx="37" cy="1"/>
            </a:xfrm>
            <a:prstGeom prst="line">
              <a:avLst/>
            </a:prstGeom>
            <a:noFill/>
            <a:ln w="30163">
              <a:solidFill>
                <a:srgbClr val="000000"/>
              </a:solidFill>
              <a:round/>
            </a:ln>
          </p:spPr>
          <p:txBody>
            <a:bodyPr/>
            <a:lstStyle/>
            <a:p>
              <a:endParaRPr lang="zh-CN" altLang="en-US"/>
            </a:p>
          </p:txBody>
        </p:sp>
        <p:sp>
          <p:nvSpPr>
            <p:cNvPr id="64601" name="Line 89"/>
            <p:cNvSpPr>
              <a:spLocks noChangeShapeType="1"/>
            </p:cNvSpPr>
            <p:nvPr/>
          </p:nvSpPr>
          <p:spPr bwMode="auto">
            <a:xfrm>
              <a:off x="3078" y="3563"/>
              <a:ext cx="37" cy="1"/>
            </a:xfrm>
            <a:prstGeom prst="line">
              <a:avLst/>
            </a:prstGeom>
            <a:noFill/>
            <a:ln w="30163">
              <a:solidFill>
                <a:srgbClr val="000000"/>
              </a:solidFill>
              <a:round/>
            </a:ln>
          </p:spPr>
          <p:txBody>
            <a:bodyPr/>
            <a:lstStyle/>
            <a:p>
              <a:endParaRPr lang="zh-CN" altLang="en-US"/>
            </a:p>
          </p:txBody>
        </p:sp>
        <p:sp>
          <p:nvSpPr>
            <p:cNvPr id="64602" name="Line 90"/>
            <p:cNvSpPr>
              <a:spLocks noChangeShapeType="1"/>
            </p:cNvSpPr>
            <p:nvPr/>
          </p:nvSpPr>
          <p:spPr bwMode="auto">
            <a:xfrm>
              <a:off x="3152" y="3563"/>
              <a:ext cx="37" cy="1"/>
            </a:xfrm>
            <a:prstGeom prst="line">
              <a:avLst/>
            </a:prstGeom>
            <a:noFill/>
            <a:ln w="30163">
              <a:solidFill>
                <a:srgbClr val="000000"/>
              </a:solidFill>
              <a:round/>
            </a:ln>
          </p:spPr>
          <p:txBody>
            <a:bodyPr/>
            <a:lstStyle/>
            <a:p>
              <a:endParaRPr lang="zh-CN" altLang="en-US"/>
            </a:p>
          </p:txBody>
        </p:sp>
        <p:sp>
          <p:nvSpPr>
            <p:cNvPr id="64603" name="Line 91"/>
            <p:cNvSpPr>
              <a:spLocks noChangeShapeType="1"/>
            </p:cNvSpPr>
            <p:nvPr/>
          </p:nvSpPr>
          <p:spPr bwMode="auto">
            <a:xfrm>
              <a:off x="3226" y="3563"/>
              <a:ext cx="37" cy="1"/>
            </a:xfrm>
            <a:prstGeom prst="line">
              <a:avLst/>
            </a:prstGeom>
            <a:noFill/>
            <a:ln w="30163">
              <a:solidFill>
                <a:srgbClr val="000000"/>
              </a:solidFill>
              <a:round/>
            </a:ln>
          </p:spPr>
          <p:txBody>
            <a:bodyPr/>
            <a:lstStyle/>
            <a:p>
              <a:endParaRPr lang="zh-CN" altLang="en-US"/>
            </a:p>
          </p:txBody>
        </p:sp>
        <p:sp>
          <p:nvSpPr>
            <p:cNvPr id="64604" name="Line 92"/>
            <p:cNvSpPr>
              <a:spLocks noChangeShapeType="1"/>
            </p:cNvSpPr>
            <p:nvPr/>
          </p:nvSpPr>
          <p:spPr bwMode="auto">
            <a:xfrm>
              <a:off x="3300" y="3563"/>
              <a:ext cx="37" cy="1"/>
            </a:xfrm>
            <a:prstGeom prst="line">
              <a:avLst/>
            </a:prstGeom>
            <a:noFill/>
            <a:ln w="30163">
              <a:solidFill>
                <a:srgbClr val="000000"/>
              </a:solidFill>
              <a:round/>
            </a:ln>
          </p:spPr>
          <p:txBody>
            <a:bodyPr/>
            <a:lstStyle/>
            <a:p>
              <a:endParaRPr lang="zh-CN" altLang="en-US"/>
            </a:p>
          </p:txBody>
        </p:sp>
        <p:sp>
          <p:nvSpPr>
            <p:cNvPr id="64605" name="Line 93"/>
            <p:cNvSpPr>
              <a:spLocks noChangeShapeType="1"/>
            </p:cNvSpPr>
            <p:nvPr/>
          </p:nvSpPr>
          <p:spPr bwMode="auto">
            <a:xfrm>
              <a:off x="3374" y="3563"/>
              <a:ext cx="37" cy="1"/>
            </a:xfrm>
            <a:prstGeom prst="line">
              <a:avLst/>
            </a:prstGeom>
            <a:noFill/>
            <a:ln w="30163">
              <a:solidFill>
                <a:srgbClr val="000000"/>
              </a:solidFill>
              <a:round/>
            </a:ln>
          </p:spPr>
          <p:txBody>
            <a:bodyPr/>
            <a:lstStyle/>
            <a:p>
              <a:endParaRPr lang="zh-CN" altLang="en-US"/>
            </a:p>
          </p:txBody>
        </p:sp>
        <p:sp>
          <p:nvSpPr>
            <p:cNvPr id="64606" name="Line 94"/>
            <p:cNvSpPr>
              <a:spLocks noChangeShapeType="1"/>
            </p:cNvSpPr>
            <p:nvPr/>
          </p:nvSpPr>
          <p:spPr bwMode="auto">
            <a:xfrm>
              <a:off x="3449" y="3563"/>
              <a:ext cx="37" cy="1"/>
            </a:xfrm>
            <a:prstGeom prst="line">
              <a:avLst/>
            </a:prstGeom>
            <a:noFill/>
            <a:ln w="30163">
              <a:solidFill>
                <a:srgbClr val="000000"/>
              </a:solidFill>
              <a:round/>
            </a:ln>
          </p:spPr>
          <p:txBody>
            <a:bodyPr/>
            <a:lstStyle/>
            <a:p>
              <a:endParaRPr lang="zh-CN" altLang="en-US"/>
            </a:p>
          </p:txBody>
        </p:sp>
        <p:sp>
          <p:nvSpPr>
            <p:cNvPr id="64607" name="Line 95"/>
            <p:cNvSpPr>
              <a:spLocks noChangeShapeType="1"/>
            </p:cNvSpPr>
            <p:nvPr/>
          </p:nvSpPr>
          <p:spPr bwMode="auto">
            <a:xfrm flipV="1">
              <a:off x="3510" y="3500"/>
              <a:ext cx="1" cy="47"/>
            </a:xfrm>
            <a:prstGeom prst="line">
              <a:avLst/>
            </a:prstGeom>
            <a:noFill/>
            <a:ln w="30163">
              <a:solidFill>
                <a:srgbClr val="000000"/>
              </a:solidFill>
              <a:round/>
            </a:ln>
          </p:spPr>
          <p:txBody>
            <a:bodyPr/>
            <a:lstStyle/>
            <a:p>
              <a:endParaRPr lang="zh-CN" altLang="en-US"/>
            </a:p>
          </p:txBody>
        </p:sp>
        <p:sp>
          <p:nvSpPr>
            <p:cNvPr id="64608" name="Line 96"/>
            <p:cNvSpPr>
              <a:spLocks noChangeShapeType="1"/>
            </p:cNvSpPr>
            <p:nvPr/>
          </p:nvSpPr>
          <p:spPr bwMode="auto">
            <a:xfrm flipV="1">
              <a:off x="3510" y="3407"/>
              <a:ext cx="1" cy="47"/>
            </a:xfrm>
            <a:prstGeom prst="line">
              <a:avLst/>
            </a:prstGeom>
            <a:noFill/>
            <a:ln w="30163">
              <a:solidFill>
                <a:srgbClr val="000000"/>
              </a:solidFill>
              <a:round/>
            </a:ln>
          </p:spPr>
          <p:txBody>
            <a:bodyPr/>
            <a:lstStyle/>
            <a:p>
              <a:endParaRPr lang="zh-CN" altLang="en-US"/>
            </a:p>
          </p:txBody>
        </p:sp>
        <p:sp>
          <p:nvSpPr>
            <p:cNvPr id="64609" name="Line 97"/>
            <p:cNvSpPr>
              <a:spLocks noChangeShapeType="1"/>
            </p:cNvSpPr>
            <p:nvPr/>
          </p:nvSpPr>
          <p:spPr bwMode="auto">
            <a:xfrm flipV="1">
              <a:off x="3510" y="3314"/>
              <a:ext cx="1" cy="46"/>
            </a:xfrm>
            <a:prstGeom prst="line">
              <a:avLst/>
            </a:prstGeom>
            <a:noFill/>
            <a:ln w="30163">
              <a:solidFill>
                <a:srgbClr val="000000"/>
              </a:solidFill>
              <a:round/>
            </a:ln>
          </p:spPr>
          <p:txBody>
            <a:bodyPr/>
            <a:lstStyle/>
            <a:p>
              <a:endParaRPr lang="zh-CN" altLang="en-US"/>
            </a:p>
          </p:txBody>
        </p:sp>
        <p:sp>
          <p:nvSpPr>
            <p:cNvPr id="64610" name="Line 98"/>
            <p:cNvSpPr>
              <a:spLocks noChangeShapeType="1"/>
            </p:cNvSpPr>
            <p:nvPr/>
          </p:nvSpPr>
          <p:spPr bwMode="auto">
            <a:xfrm flipV="1">
              <a:off x="3510" y="3220"/>
              <a:ext cx="1" cy="47"/>
            </a:xfrm>
            <a:prstGeom prst="line">
              <a:avLst/>
            </a:prstGeom>
            <a:noFill/>
            <a:ln w="30163">
              <a:solidFill>
                <a:srgbClr val="000000"/>
              </a:solidFill>
              <a:round/>
            </a:ln>
          </p:spPr>
          <p:txBody>
            <a:bodyPr/>
            <a:lstStyle/>
            <a:p>
              <a:endParaRPr lang="zh-CN" altLang="en-US"/>
            </a:p>
          </p:txBody>
        </p:sp>
        <p:sp>
          <p:nvSpPr>
            <p:cNvPr id="64611" name="Line 99"/>
            <p:cNvSpPr>
              <a:spLocks noChangeShapeType="1"/>
            </p:cNvSpPr>
            <p:nvPr/>
          </p:nvSpPr>
          <p:spPr bwMode="auto">
            <a:xfrm flipV="1">
              <a:off x="3510" y="3127"/>
              <a:ext cx="1" cy="47"/>
            </a:xfrm>
            <a:prstGeom prst="line">
              <a:avLst/>
            </a:prstGeom>
            <a:noFill/>
            <a:ln w="30163">
              <a:solidFill>
                <a:srgbClr val="000000"/>
              </a:solidFill>
              <a:round/>
            </a:ln>
          </p:spPr>
          <p:txBody>
            <a:bodyPr/>
            <a:lstStyle/>
            <a:p>
              <a:endParaRPr lang="zh-CN" altLang="en-US"/>
            </a:p>
          </p:txBody>
        </p:sp>
        <p:sp>
          <p:nvSpPr>
            <p:cNvPr id="64612" name="Line 100"/>
            <p:cNvSpPr>
              <a:spLocks noChangeShapeType="1"/>
            </p:cNvSpPr>
            <p:nvPr/>
          </p:nvSpPr>
          <p:spPr bwMode="auto">
            <a:xfrm flipV="1">
              <a:off x="3510" y="3034"/>
              <a:ext cx="1" cy="47"/>
            </a:xfrm>
            <a:prstGeom prst="line">
              <a:avLst/>
            </a:prstGeom>
            <a:noFill/>
            <a:ln w="30163">
              <a:solidFill>
                <a:srgbClr val="000000"/>
              </a:solidFill>
              <a:round/>
            </a:ln>
          </p:spPr>
          <p:txBody>
            <a:bodyPr/>
            <a:lstStyle/>
            <a:p>
              <a:endParaRPr lang="zh-CN" altLang="en-US"/>
            </a:p>
          </p:txBody>
        </p:sp>
        <p:sp>
          <p:nvSpPr>
            <p:cNvPr id="64613" name="Line 101"/>
            <p:cNvSpPr>
              <a:spLocks noChangeShapeType="1"/>
            </p:cNvSpPr>
            <p:nvPr/>
          </p:nvSpPr>
          <p:spPr bwMode="auto">
            <a:xfrm flipV="1">
              <a:off x="3510" y="2941"/>
              <a:ext cx="1" cy="46"/>
            </a:xfrm>
            <a:prstGeom prst="line">
              <a:avLst/>
            </a:prstGeom>
            <a:noFill/>
            <a:ln w="30163">
              <a:solidFill>
                <a:srgbClr val="000000"/>
              </a:solidFill>
              <a:round/>
            </a:ln>
          </p:spPr>
          <p:txBody>
            <a:bodyPr/>
            <a:lstStyle/>
            <a:p>
              <a:endParaRPr lang="zh-CN" altLang="en-US"/>
            </a:p>
          </p:txBody>
        </p:sp>
        <p:sp>
          <p:nvSpPr>
            <p:cNvPr id="64614" name="Line 102"/>
            <p:cNvSpPr>
              <a:spLocks noChangeShapeType="1"/>
            </p:cNvSpPr>
            <p:nvPr/>
          </p:nvSpPr>
          <p:spPr bwMode="auto">
            <a:xfrm flipV="1">
              <a:off x="3510" y="2847"/>
              <a:ext cx="1" cy="47"/>
            </a:xfrm>
            <a:prstGeom prst="line">
              <a:avLst/>
            </a:prstGeom>
            <a:noFill/>
            <a:ln w="30163">
              <a:solidFill>
                <a:srgbClr val="000000"/>
              </a:solidFill>
              <a:round/>
            </a:ln>
          </p:spPr>
          <p:txBody>
            <a:bodyPr/>
            <a:lstStyle/>
            <a:p>
              <a:endParaRPr lang="zh-CN" altLang="en-US"/>
            </a:p>
          </p:txBody>
        </p:sp>
        <p:sp>
          <p:nvSpPr>
            <p:cNvPr id="64615" name="Line 103"/>
            <p:cNvSpPr>
              <a:spLocks noChangeShapeType="1"/>
            </p:cNvSpPr>
            <p:nvPr/>
          </p:nvSpPr>
          <p:spPr bwMode="auto">
            <a:xfrm flipV="1">
              <a:off x="3510" y="2754"/>
              <a:ext cx="1" cy="47"/>
            </a:xfrm>
            <a:prstGeom prst="line">
              <a:avLst/>
            </a:prstGeom>
            <a:noFill/>
            <a:ln w="30163">
              <a:solidFill>
                <a:srgbClr val="000000"/>
              </a:solidFill>
              <a:round/>
            </a:ln>
          </p:spPr>
          <p:txBody>
            <a:bodyPr/>
            <a:lstStyle/>
            <a:p>
              <a:endParaRPr lang="zh-CN" altLang="en-US"/>
            </a:p>
          </p:txBody>
        </p:sp>
        <p:sp>
          <p:nvSpPr>
            <p:cNvPr id="64616" name="Line 104"/>
            <p:cNvSpPr>
              <a:spLocks noChangeShapeType="1"/>
            </p:cNvSpPr>
            <p:nvPr/>
          </p:nvSpPr>
          <p:spPr bwMode="auto">
            <a:xfrm flipV="1">
              <a:off x="3510" y="2661"/>
              <a:ext cx="1" cy="46"/>
            </a:xfrm>
            <a:prstGeom prst="line">
              <a:avLst/>
            </a:prstGeom>
            <a:noFill/>
            <a:ln w="30163">
              <a:solidFill>
                <a:srgbClr val="000000"/>
              </a:solidFill>
              <a:round/>
            </a:ln>
          </p:spPr>
          <p:txBody>
            <a:bodyPr/>
            <a:lstStyle/>
            <a:p>
              <a:endParaRPr lang="zh-CN" altLang="en-US"/>
            </a:p>
          </p:txBody>
        </p:sp>
        <p:sp>
          <p:nvSpPr>
            <p:cNvPr id="64617" name="Line 105"/>
            <p:cNvSpPr>
              <a:spLocks noChangeShapeType="1"/>
            </p:cNvSpPr>
            <p:nvPr/>
          </p:nvSpPr>
          <p:spPr bwMode="auto">
            <a:xfrm flipV="1">
              <a:off x="3510" y="2567"/>
              <a:ext cx="1" cy="47"/>
            </a:xfrm>
            <a:prstGeom prst="line">
              <a:avLst/>
            </a:prstGeom>
            <a:noFill/>
            <a:ln w="30163">
              <a:solidFill>
                <a:srgbClr val="000000"/>
              </a:solidFill>
              <a:round/>
            </a:ln>
          </p:spPr>
          <p:txBody>
            <a:bodyPr/>
            <a:lstStyle/>
            <a:p>
              <a:endParaRPr lang="zh-CN" altLang="en-US"/>
            </a:p>
          </p:txBody>
        </p:sp>
        <p:sp>
          <p:nvSpPr>
            <p:cNvPr id="64618" name="Line 106"/>
            <p:cNvSpPr>
              <a:spLocks noChangeShapeType="1"/>
            </p:cNvSpPr>
            <p:nvPr/>
          </p:nvSpPr>
          <p:spPr bwMode="auto">
            <a:xfrm flipV="1">
              <a:off x="3510" y="2474"/>
              <a:ext cx="1" cy="47"/>
            </a:xfrm>
            <a:prstGeom prst="line">
              <a:avLst/>
            </a:prstGeom>
            <a:noFill/>
            <a:ln w="30163">
              <a:solidFill>
                <a:srgbClr val="000000"/>
              </a:solidFill>
              <a:round/>
            </a:ln>
          </p:spPr>
          <p:txBody>
            <a:bodyPr/>
            <a:lstStyle/>
            <a:p>
              <a:endParaRPr lang="zh-CN" altLang="en-US"/>
            </a:p>
          </p:txBody>
        </p:sp>
        <p:sp>
          <p:nvSpPr>
            <p:cNvPr id="64619" name="Line 107"/>
            <p:cNvSpPr>
              <a:spLocks noChangeShapeType="1"/>
            </p:cNvSpPr>
            <p:nvPr/>
          </p:nvSpPr>
          <p:spPr bwMode="auto">
            <a:xfrm flipV="1">
              <a:off x="3510" y="2381"/>
              <a:ext cx="1" cy="47"/>
            </a:xfrm>
            <a:prstGeom prst="line">
              <a:avLst/>
            </a:prstGeom>
            <a:noFill/>
            <a:ln w="30163">
              <a:solidFill>
                <a:srgbClr val="000000"/>
              </a:solidFill>
              <a:round/>
            </a:ln>
          </p:spPr>
          <p:txBody>
            <a:bodyPr/>
            <a:lstStyle/>
            <a:p>
              <a:endParaRPr lang="zh-CN" altLang="en-US"/>
            </a:p>
          </p:txBody>
        </p:sp>
        <p:sp>
          <p:nvSpPr>
            <p:cNvPr id="64620" name="Line 108"/>
            <p:cNvSpPr>
              <a:spLocks noChangeShapeType="1"/>
            </p:cNvSpPr>
            <p:nvPr/>
          </p:nvSpPr>
          <p:spPr bwMode="auto">
            <a:xfrm flipV="1">
              <a:off x="3510" y="2311"/>
              <a:ext cx="1" cy="23"/>
            </a:xfrm>
            <a:prstGeom prst="line">
              <a:avLst/>
            </a:prstGeom>
            <a:noFill/>
            <a:ln w="30163">
              <a:solidFill>
                <a:srgbClr val="000000"/>
              </a:solidFill>
              <a:round/>
            </a:ln>
          </p:spPr>
          <p:txBody>
            <a:bodyPr/>
            <a:lstStyle/>
            <a:p>
              <a:endParaRPr lang="zh-CN" altLang="en-US"/>
            </a:p>
          </p:txBody>
        </p:sp>
        <p:sp>
          <p:nvSpPr>
            <p:cNvPr id="64621" name="Rectangle 109"/>
            <p:cNvSpPr>
              <a:spLocks noChangeArrowheads="1"/>
            </p:cNvSpPr>
            <p:nvPr/>
          </p:nvSpPr>
          <p:spPr bwMode="auto">
            <a:xfrm>
              <a:off x="2589" y="1332"/>
              <a:ext cx="822"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系统总线</a:t>
              </a:r>
              <a:r>
                <a:rPr lang="en-US" altLang="zh-CN" sz="1900" b="1">
                  <a:solidFill>
                    <a:srgbClr val="000000"/>
                  </a:solidFill>
                  <a:latin typeface="宋体" charset="-122"/>
                </a:rPr>
                <a:t>BUS</a:t>
              </a:r>
              <a:endParaRPr lang="en-US" altLang="zh-CN" sz="2400"/>
            </a:p>
          </p:txBody>
        </p:sp>
        <p:sp>
          <p:nvSpPr>
            <p:cNvPr id="64622" name="Rectangle 110"/>
            <p:cNvSpPr>
              <a:spLocks noChangeArrowheads="1"/>
            </p:cNvSpPr>
            <p:nvPr/>
          </p:nvSpPr>
          <p:spPr bwMode="auto">
            <a:xfrm>
              <a:off x="4042" y="1448"/>
              <a:ext cx="1348" cy="182"/>
            </a:xfrm>
            <a:prstGeom prst="rect">
              <a:avLst/>
            </a:prstGeom>
            <a:noFill/>
            <a:ln w="9525">
              <a:noFill/>
              <a:miter lim="800000"/>
            </a:ln>
          </p:spPr>
          <p:txBody>
            <a:bodyPr wrap="none" lIns="0" tIns="0" rIns="0" bIns="0">
              <a:spAutoFit/>
            </a:bodyPr>
            <a:lstStyle/>
            <a:p>
              <a:r>
                <a:rPr lang="en-US" altLang="zh-CN" sz="1900" b="1">
                  <a:solidFill>
                    <a:srgbClr val="000000"/>
                  </a:solidFill>
                  <a:latin typeface="宋体" charset="-122"/>
                </a:rPr>
                <a:t>        </a:t>
              </a:r>
              <a:r>
                <a:rPr lang="zh-CN" altLang="en-US" sz="1900" b="1">
                  <a:solidFill>
                    <a:srgbClr val="000000"/>
                  </a:solidFill>
                  <a:latin typeface="宋体" charset="-122"/>
                </a:rPr>
                <a:t>地址总线</a:t>
              </a:r>
              <a:r>
                <a:rPr lang="en-US" altLang="zh-CN" sz="1900" b="1">
                  <a:solidFill>
                    <a:srgbClr val="000000"/>
                  </a:solidFill>
                  <a:latin typeface="宋体" charset="-122"/>
                </a:rPr>
                <a:t>AB</a:t>
              </a:r>
              <a:endParaRPr lang="en-US" altLang="zh-CN" sz="2400"/>
            </a:p>
          </p:txBody>
        </p:sp>
        <p:sp>
          <p:nvSpPr>
            <p:cNvPr id="64623" name="Rectangle 111"/>
            <p:cNvSpPr>
              <a:spLocks noChangeArrowheads="1"/>
            </p:cNvSpPr>
            <p:nvPr/>
          </p:nvSpPr>
          <p:spPr bwMode="auto">
            <a:xfrm>
              <a:off x="4641" y="1806"/>
              <a:ext cx="747"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数据总线</a:t>
              </a:r>
              <a:r>
                <a:rPr lang="en-US" altLang="zh-CN" sz="1900" b="1">
                  <a:solidFill>
                    <a:srgbClr val="000000"/>
                  </a:solidFill>
                  <a:latin typeface="宋体" charset="-122"/>
                </a:rPr>
                <a:t>DB</a:t>
              </a:r>
              <a:endParaRPr lang="en-US" altLang="zh-CN" sz="2400"/>
            </a:p>
          </p:txBody>
        </p:sp>
        <p:sp>
          <p:nvSpPr>
            <p:cNvPr id="64624" name="Rectangle 112"/>
            <p:cNvSpPr>
              <a:spLocks noChangeArrowheads="1"/>
            </p:cNvSpPr>
            <p:nvPr/>
          </p:nvSpPr>
          <p:spPr bwMode="auto">
            <a:xfrm>
              <a:off x="4629" y="2055"/>
              <a:ext cx="747" cy="182"/>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控制总线</a:t>
              </a:r>
              <a:r>
                <a:rPr lang="en-US" altLang="zh-CN" sz="1900" b="1">
                  <a:solidFill>
                    <a:srgbClr val="000000"/>
                  </a:solidFill>
                  <a:latin typeface="宋体" charset="-122"/>
                </a:rPr>
                <a:t>CB</a:t>
              </a:r>
              <a:endParaRPr lang="en-US" altLang="zh-CN" sz="2400"/>
            </a:p>
          </p:txBody>
        </p:sp>
        <p:sp>
          <p:nvSpPr>
            <p:cNvPr id="64625" name="Rectangle 113"/>
            <p:cNvSpPr>
              <a:spLocks noChangeArrowheads="1"/>
            </p:cNvSpPr>
            <p:nvPr/>
          </p:nvSpPr>
          <p:spPr bwMode="auto">
            <a:xfrm>
              <a:off x="1700" y="3617"/>
              <a:ext cx="1986" cy="221"/>
            </a:xfrm>
            <a:prstGeom prst="rect">
              <a:avLst/>
            </a:prstGeom>
            <a:noFill/>
            <a:ln w="9525">
              <a:noFill/>
              <a:miter lim="800000"/>
            </a:ln>
          </p:spPr>
          <p:txBody>
            <a:bodyPr wrap="none" lIns="0" tIns="0" rIns="0" bIns="0">
              <a:spAutoFit/>
            </a:bodyPr>
            <a:lstStyle/>
            <a:p>
              <a:r>
                <a:rPr lang="zh-CN" altLang="en-US" sz="2300" b="1">
                  <a:solidFill>
                    <a:srgbClr val="000000"/>
                  </a:solidFill>
                  <a:latin typeface="宋体" charset="-122"/>
                </a:rPr>
                <a:t>微型计算机系统硬件组成</a:t>
              </a:r>
              <a:endParaRPr lang="zh-CN" altLang="en-US" sz="2400"/>
            </a:p>
          </p:txBody>
        </p: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灯片编号占位符 5"/>
          <p:cNvSpPr>
            <a:spLocks noGrp="1"/>
          </p:cNvSpPr>
          <p:nvPr>
            <p:ph type="sldNum" sz="quarter" idx="12"/>
          </p:nvPr>
        </p:nvSpPr>
        <p:spPr>
          <a:noFill/>
        </p:spPr>
        <p:txBody>
          <a:bodyPr/>
          <a:lstStyle/>
          <a:p>
            <a:fld id="{8737DF56-F957-48F9-AE22-5A5979FF753B}" type="slidenum">
              <a:rPr lang="en-US" altLang="zh-CN" smtClean="0">
                <a:ea typeface="宋体" charset="-122"/>
              </a:rPr>
              <a:t>54</a:t>
            </a:fld>
            <a:endParaRPr lang="en-US" altLang="zh-CN" smtClean="0">
              <a:ea typeface="宋体" charset="-122"/>
            </a:endParaRPr>
          </a:p>
        </p:txBody>
      </p:sp>
      <p:grpSp>
        <p:nvGrpSpPr>
          <p:cNvPr id="65538" name="Group 35"/>
          <p:cNvGrpSpPr/>
          <p:nvPr/>
        </p:nvGrpSpPr>
        <p:grpSpPr bwMode="auto">
          <a:xfrm>
            <a:off x="0" y="423863"/>
            <a:ext cx="8832850" cy="6251575"/>
            <a:chOff x="0" y="267"/>
            <a:chExt cx="5564" cy="3938"/>
          </a:xfrm>
        </p:grpSpPr>
        <p:sp>
          <p:nvSpPr>
            <p:cNvPr id="65539" name="Text Box 26"/>
            <p:cNvSpPr txBox="1">
              <a:spLocks noChangeArrowheads="1"/>
            </p:cNvSpPr>
            <p:nvPr/>
          </p:nvSpPr>
          <p:spPr bwMode="auto">
            <a:xfrm>
              <a:off x="0" y="2452"/>
              <a:ext cx="1996" cy="826"/>
            </a:xfrm>
            <a:prstGeom prst="rect">
              <a:avLst/>
            </a:prstGeom>
            <a:solidFill>
              <a:srgbClr val="66FF99"/>
            </a:solidFill>
            <a:ln w="9525">
              <a:noFill/>
              <a:miter lim="800000"/>
            </a:ln>
          </p:spPr>
          <p:txBody>
            <a:bodyPr>
              <a:spAutoFit/>
            </a:bodyPr>
            <a:lstStyle/>
            <a:p>
              <a:pPr eaLnBrk="0" hangingPunct="0">
                <a:spcBef>
                  <a:spcPct val="50000"/>
                </a:spcBef>
              </a:pPr>
              <a:r>
                <a:rPr kumimoji="0" lang="en-US" altLang="zh-CN" b="1">
                  <a:solidFill>
                    <a:srgbClr val="000000"/>
                  </a:solidFill>
                </a:rPr>
                <a:t>    </a:t>
              </a:r>
              <a:r>
                <a:rPr kumimoji="0" lang="zh-CN" altLang="en-US" b="1">
                  <a:solidFill>
                    <a:srgbClr val="000000"/>
                  </a:solidFill>
                </a:rPr>
                <a:t>微处理器</a:t>
              </a:r>
              <a:r>
                <a:rPr kumimoji="0" lang="en-US" altLang="zh-CN" b="1">
                  <a:solidFill>
                    <a:srgbClr val="000000"/>
                  </a:solidFill>
                </a:rPr>
                <a:t>MPU</a:t>
              </a:r>
              <a:r>
                <a:rPr kumimoji="0" lang="zh-CN" altLang="en-US" b="1">
                  <a:solidFill>
                    <a:srgbClr val="000000"/>
                  </a:solidFill>
                </a:rPr>
                <a:t>包含运算器和控制器，是微机系统的核心部件。称为中央处理单元</a:t>
              </a:r>
              <a:r>
                <a:rPr kumimoji="0" lang="en-US" altLang="zh-CN" b="1">
                  <a:solidFill>
                    <a:srgbClr val="000000"/>
                  </a:solidFill>
                </a:rPr>
                <a:t>(CPU) </a:t>
              </a:r>
            </a:p>
          </p:txBody>
        </p:sp>
        <p:sp>
          <p:nvSpPr>
            <p:cNvPr id="65540" name="Rectangle 3"/>
            <p:cNvSpPr>
              <a:spLocks noChangeArrowheads="1"/>
            </p:cNvSpPr>
            <p:nvPr/>
          </p:nvSpPr>
          <p:spPr bwMode="auto">
            <a:xfrm>
              <a:off x="720" y="1056"/>
              <a:ext cx="384" cy="768"/>
            </a:xfrm>
            <a:prstGeom prst="rect">
              <a:avLst/>
            </a:prstGeom>
            <a:solidFill>
              <a:srgbClr val="66FF99"/>
            </a:solidFill>
            <a:ln w="12700">
              <a:noFill/>
              <a:miter lim="800000"/>
            </a:ln>
          </p:spPr>
          <p:txBody>
            <a:bodyPr wrap="none" anchor="ctr"/>
            <a:lstStyle/>
            <a:p>
              <a:pPr algn="ctr"/>
              <a:r>
                <a:rPr lang="en-US" altLang="zh-CN" sz="1800" b="1" dirty="0" err="1">
                  <a:solidFill>
                    <a:srgbClr val="000000"/>
                  </a:solidFill>
                  <a:latin typeface="Arial Narrow" pitchFamily="34" charset="0"/>
                </a:rPr>
                <a:t>MPU</a:t>
              </a:r>
              <a:endParaRPr lang="en-US" altLang="zh-CN" sz="1800" b="1" dirty="0">
                <a:solidFill>
                  <a:srgbClr val="000000"/>
                </a:solidFill>
                <a:latin typeface="Arial Narrow" pitchFamily="34" charset="0"/>
              </a:endParaRPr>
            </a:p>
          </p:txBody>
        </p:sp>
        <p:sp>
          <p:nvSpPr>
            <p:cNvPr id="65541" name="AutoShape 4"/>
            <p:cNvSpPr>
              <a:spLocks noChangeArrowheads="1"/>
            </p:cNvSpPr>
            <p:nvPr/>
          </p:nvSpPr>
          <p:spPr bwMode="auto">
            <a:xfrm>
              <a:off x="1104" y="1152"/>
              <a:ext cx="4032" cy="144"/>
            </a:xfrm>
            <a:prstGeom prst="rightArrow">
              <a:avLst>
                <a:gd name="adj1" fmla="val 60417"/>
                <a:gd name="adj2" fmla="val 155037"/>
              </a:avLst>
            </a:prstGeom>
            <a:solidFill>
              <a:srgbClr val="99CC00"/>
            </a:solidFill>
            <a:ln w="9525">
              <a:noFill/>
              <a:miter lim="800000"/>
            </a:ln>
          </p:spPr>
          <p:txBody>
            <a:bodyPr wrap="none" anchor="ctr"/>
            <a:lstStyle/>
            <a:p>
              <a:pPr algn="ctr"/>
              <a:endParaRPr lang="zh-CN" altLang="en-US"/>
            </a:p>
          </p:txBody>
        </p:sp>
        <p:sp>
          <p:nvSpPr>
            <p:cNvPr id="65542" name="AutoShape 5"/>
            <p:cNvSpPr>
              <a:spLocks noChangeArrowheads="1"/>
            </p:cNvSpPr>
            <p:nvPr/>
          </p:nvSpPr>
          <p:spPr bwMode="auto">
            <a:xfrm>
              <a:off x="1344" y="1392"/>
              <a:ext cx="3792" cy="144"/>
            </a:xfrm>
            <a:prstGeom prst="rightArrow">
              <a:avLst>
                <a:gd name="adj1" fmla="val 60417"/>
                <a:gd name="adj2" fmla="val 145809"/>
              </a:avLst>
            </a:prstGeom>
            <a:solidFill>
              <a:srgbClr val="FF6600"/>
            </a:solidFill>
            <a:ln w="9525">
              <a:noFill/>
              <a:miter lim="800000"/>
            </a:ln>
          </p:spPr>
          <p:txBody>
            <a:bodyPr wrap="none" anchor="ctr"/>
            <a:lstStyle/>
            <a:p>
              <a:pPr algn="ctr"/>
              <a:endParaRPr lang="zh-CN" altLang="en-US"/>
            </a:p>
          </p:txBody>
        </p:sp>
        <p:sp>
          <p:nvSpPr>
            <p:cNvPr id="65543" name="AutoShape 6"/>
            <p:cNvSpPr>
              <a:spLocks noChangeArrowheads="1"/>
            </p:cNvSpPr>
            <p:nvPr/>
          </p:nvSpPr>
          <p:spPr bwMode="auto">
            <a:xfrm>
              <a:off x="1344" y="1584"/>
              <a:ext cx="3792" cy="144"/>
            </a:xfrm>
            <a:prstGeom prst="rightArrow">
              <a:avLst>
                <a:gd name="adj1" fmla="val 60417"/>
                <a:gd name="adj2" fmla="val 145809"/>
              </a:avLst>
            </a:prstGeom>
            <a:solidFill>
              <a:srgbClr val="3366FF"/>
            </a:solidFill>
            <a:ln w="9525">
              <a:noFill/>
              <a:miter lim="800000"/>
            </a:ln>
          </p:spPr>
          <p:txBody>
            <a:bodyPr wrap="none" anchor="ctr"/>
            <a:lstStyle/>
            <a:p>
              <a:pPr algn="ctr"/>
              <a:endParaRPr lang="zh-CN" altLang="en-US"/>
            </a:p>
          </p:txBody>
        </p:sp>
        <p:sp>
          <p:nvSpPr>
            <p:cNvPr id="65544" name="AutoShape 7"/>
            <p:cNvSpPr>
              <a:spLocks noChangeArrowheads="1"/>
            </p:cNvSpPr>
            <p:nvPr/>
          </p:nvSpPr>
          <p:spPr bwMode="auto">
            <a:xfrm>
              <a:off x="1104" y="1584"/>
              <a:ext cx="288" cy="144"/>
            </a:xfrm>
            <a:prstGeom prst="leftArrow">
              <a:avLst>
                <a:gd name="adj1" fmla="val 14944"/>
                <a:gd name="adj2" fmla="val 169444"/>
              </a:avLst>
            </a:prstGeom>
            <a:solidFill>
              <a:srgbClr val="3366FF"/>
            </a:solidFill>
            <a:ln w="9525">
              <a:noFill/>
              <a:miter lim="800000"/>
            </a:ln>
          </p:spPr>
          <p:txBody>
            <a:bodyPr wrap="none" anchor="ctr"/>
            <a:lstStyle/>
            <a:p>
              <a:pPr algn="ctr"/>
              <a:endParaRPr lang="zh-CN" altLang="en-US"/>
            </a:p>
          </p:txBody>
        </p:sp>
        <p:sp>
          <p:nvSpPr>
            <p:cNvPr id="65545" name="AutoShape 8"/>
            <p:cNvSpPr>
              <a:spLocks noChangeArrowheads="1"/>
            </p:cNvSpPr>
            <p:nvPr/>
          </p:nvSpPr>
          <p:spPr bwMode="auto">
            <a:xfrm>
              <a:off x="1104" y="1392"/>
              <a:ext cx="288" cy="144"/>
            </a:xfrm>
            <a:prstGeom prst="leftArrow">
              <a:avLst>
                <a:gd name="adj1" fmla="val 14944"/>
                <a:gd name="adj2" fmla="val 169444"/>
              </a:avLst>
            </a:prstGeom>
            <a:solidFill>
              <a:srgbClr val="FF6600"/>
            </a:solidFill>
            <a:ln w="9525">
              <a:noFill/>
              <a:miter lim="800000"/>
            </a:ln>
          </p:spPr>
          <p:txBody>
            <a:bodyPr wrap="none" anchor="ctr"/>
            <a:lstStyle/>
            <a:p>
              <a:pPr algn="ctr"/>
              <a:endParaRPr lang="zh-CN" altLang="en-US"/>
            </a:p>
          </p:txBody>
        </p:sp>
        <p:sp>
          <p:nvSpPr>
            <p:cNvPr id="65546" name="Rectangle 9"/>
            <p:cNvSpPr>
              <a:spLocks noChangeArrowheads="1"/>
            </p:cNvSpPr>
            <p:nvPr/>
          </p:nvSpPr>
          <p:spPr bwMode="auto">
            <a:xfrm>
              <a:off x="1632" y="2160"/>
              <a:ext cx="576" cy="288"/>
            </a:xfrm>
            <a:prstGeom prst="rect">
              <a:avLst/>
            </a:prstGeom>
            <a:solidFill>
              <a:srgbClr val="FF9900"/>
            </a:solidFill>
            <a:ln w="12700">
              <a:noFill/>
              <a:miter lim="800000"/>
            </a:ln>
          </p:spPr>
          <p:txBody>
            <a:bodyPr wrap="none" anchor="ctr"/>
            <a:lstStyle/>
            <a:p>
              <a:pPr algn="ctr"/>
              <a:r>
                <a:rPr lang="en-US" altLang="zh-CN" sz="1800" b="1">
                  <a:solidFill>
                    <a:srgbClr val="000000"/>
                  </a:solidFill>
                  <a:latin typeface="Arial Narrow" pitchFamily="34" charset="0"/>
                </a:rPr>
                <a:t>RAM</a:t>
              </a:r>
            </a:p>
          </p:txBody>
        </p:sp>
        <p:sp>
          <p:nvSpPr>
            <p:cNvPr id="65547" name="Rectangle 10"/>
            <p:cNvSpPr>
              <a:spLocks noChangeArrowheads="1"/>
            </p:cNvSpPr>
            <p:nvPr/>
          </p:nvSpPr>
          <p:spPr bwMode="auto">
            <a:xfrm>
              <a:off x="2352" y="2160"/>
              <a:ext cx="576" cy="288"/>
            </a:xfrm>
            <a:prstGeom prst="rect">
              <a:avLst/>
            </a:prstGeom>
            <a:solidFill>
              <a:srgbClr val="FF9900"/>
            </a:solidFill>
            <a:ln w="12700">
              <a:noFill/>
              <a:miter lim="800000"/>
            </a:ln>
          </p:spPr>
          <p:txBody>
            <a:bodyPr wrap="none" anchor="ctr"/>
            <a:lstStyle/>
            <a:p>
              <a:pPr algn="ctr"/>
              <a:r>
                <a:rPr lang="en-US" altLang="zh-CN" sz="1800" b="1">
                  <a:solidFill>
                    <a:srgbClr val="000000"/>
                  </a:solidFill>
                  <a:latin typeface="Arial Narrow" pitchFamily="34" charset="0"/>
                </a:rPr>
                <a:t>ROM</a:t>
              </a:r>
            </a:p>
          </p:txBody>
        </p:sp>
        <p:sp>
          <p:nvSpPr>
            <p:cNvPr id="65548" name="Rectangle 11"/>
            <p:cNvSpPr>
              <a:spLocks noChangeArrowheads="1"/>
            </p:cNvSpPr>
            <p:nvPr/>
          </p:nvSpPr>
          <p:spPr bwMode="auto">
            <a:xfrm>
              <a:off x="3120" y="2160"/>
              <a:ext cx="576" cy="288"/>
            </a:xfrm>
            <a:prstGeom prst="rect">
              <a:avLst/>
            </a:prstGeom>
            <a:solidFill>
              <a:srgbClr val="CC99FF"/>
            </a:solidFill>
            <a:ln w="12700">
              <a:noFill/>
              <a:miter lim="800000"/>
            </a:ln>
          </p:spPr>
          <p:txBody>
            <a:bodyPr wrap="none" anchor="ctr"/>
            <a:lstStyle/>
            <a:p>
              <a:pPr algn="ctr"/>
              <a:r>
                <a:rPr lang="en-US" altLang="zh-CN" sz="1800" b="1">
                  <a:solidFill>
                    <a:srgbClr val="000000"/>
                  </a:solidFill>
                  <a:latin typeface="黑体" pitchFamily="2" charset="-122"/>
                  <a:ea typeface="黑体" pitchFamily="2" charset="-122"/>
                </a:rPr>
                <a:t>I/O</a:t>
              </a:r>
              <a:r>
                <a:rPr lang="zh-CN" altLang="en-US" sz="1800" b="1">
                  <a:solidFill>
                    <a:srgbClr val="000000"/>
                  </a:solidFill>
                  <a:latin typeface="黑体" pitchFamily="2" charset="-122"/>
                  <a:ea typeface="黑体" pitchFamily="2" charset="-122"/>
                </a:rPr>
                <a:t>接口</a:t>
              </a:r>
            </a:p>
          </p:txBody>
        </p:sp>
        <p:sp>
          <p:nvSpPr>
            <p:cNvPr id="65549" name="Rectangle 12"/>
            <p:cNvSpPr>
              <a:spLocks noChangeArrowheads="1"/>
            </p:cNvSpPr>
            <p:nvPr/>
          </p:nvSpPr>
          <p:spPr bwMode="auto">
            <a:xfrm>
              <a:off x="4224" y="2160"/>
              <a:ext cx="576" cy="288"/>
            </a:xfrm>
            <a:prstGeom prst="rect">
              <a:avLst/>
            </a:prstGeom>
            <a:solidFill>
              <a:srgbClr val="CC99FF"/>
            </a:solidFill>
            <a:ln w="12700">
              <a:noFill/>
              <a:miter lim="800000"/>
            </a:ln>
          </p:spPr>
          <p:txBody>
            <a:bodyPr wrap="none" anchor="ctr"/>
            <a:lstStyle/>
            <a:p>
              <a:pPr algn="ctr"/>
              <a:r>
                <a:rPr lang="zh-CN" altLang="en-US" sz="1800" b="1">
                  <a:solidFill>
                    <a:srgbClr val="000000"/>
                  </a:solidFill>
                  <a:latin typeface="Arial Narrow" pitchFamily="34" charset="0"/>
                  <a:ea typeface="黑体" pitchFamily="2" charset="-122"/>
                </a:rPr>
                <a:t>外设</a:t>
              </a:r>
            </a:p>
          </p:txBody>
        </p:sp>
        <p:sp>
          <p:nvSpPr>
            <p:cNvPr id="65550" name="AutoShape 13"/>
            <p:cNvSpPr>
              <a:spLocks noChangeArrowheads="1"/>
            </p:cNvSpPr>
            <p:nvPr/>
          </p:nvSpPr>
          <p:spPr bwMode="auto">
            <a:xfrm>
              <a:off x="1808" y="1248"/>
              <a:ext cx="137" cy="936"/>
            </a:xfrm>
            <a:prstGeom prst="downArrow">
              <a:avLst>
                <a:gd name="adj1" fmla="val 66463"/>
                <a:gd name="adj2" fmla="val 133574"/>
              </a:avLst>
            </a:prstGeom>
            <a:solidFill>
              <a:srgbClr val="99CC00"/>
            </a:solidFill>
            <a:ln w="9525">
              <a:noFill/>
              <a:miter lim="800000"/>
            </a:ln>
          </p:spPr>
          <p:txBody>
            <a:bodyPr wrap="none" anchor="ctr"/>
            <a:lstStyle/>
            <a:p>
              <a:pPr algn="ctr"/>
              <a:endParaRPr lang="zh-CN" altLang="en-US"/>
            </a:p>
          </p:txBody>
        </p:sp>
        <p:sp>
          <p:nvSpPr>
            <p:cNvPr id="65551" name="AutoShape 14"/>
            <p:cNvSpPr>
              <a:spLocks noChangeArrowheads="1"/>
            </p:cNvSpPr>
            <p:nvPr/>
          </p:nvSpPr>
          <p:spPr bwMode="auto">
            <a:xfrm>
              <a:off x="2544" y="1248"/>
              <a:ext cx="137" cy="936"/>
            </a:xfrm>
            <a:prstGeom prst="downArrow">
              <a:avLst>
                <a:gd name="adj1" fmla="val 66463"/>
                <a:gd name="adj2" fmla="val 133574"/>
              </a:avLst>
            </a:prstGeom>
            <a:solidFill>
              <a:srgbClr val="99CC00"/>
            </a:solidFill>
            <a:ln w="9525">
              <a:noFill/>
              <a:miter lim="800000"/>
            </a:ln>
          </p:spPr>
          <p:txBody>
            <a:bodyPr wrap="none" anchor="ctr"/>
            <a:lstStyle/>
            <a:p>
              <a:pPr algn="ctr"/>
              <a:endParaRPr lang="zh-CN" altLang="en-US"/>
            </a:p>
          </p:txBody>
        </p:sp>
        <p:sp>
          <p:nvSpPr>
            <p:cNvPr id="65552" name="AutoShape 15"/>
            <p:cNvSpPr>
              <a:spLocks noChangeArrowheads="1"/>
            </p:cNvSpPr>
            <p:nvPr/>
          </p:nvSpPr>
          <p:spPr bwMode="auto">
            <a:xfrm>
              <a:off x="3312" y="1248"/>
              <a:ext cx="137" cy="936"/>
            </a:xfrm>
            <a:prstGeom prst="downArrow">
              <a:avLst>
                <a:gd name="adj1" fmla="val 66463"/>
                <a:gd name="adj2" fmla="val 133574"/>
              </a:avLst>
            </a:prstGeom>
            <a:solidFill>
              <a:srgbClr val="99CC00"/>
            </a:solidFill>
            <a:ln w="9525">
              <a:noFill/>
              <a:miter lim="800000"/>
            </a:ln>
          </p:spPr>
          <p:txBody>
            <a:bodyPr wrap="none" anchor="ctr"/>
            <a:lstStyle/>
            <a:p>
              <a:pPr algn="ctr"/>
              <a:endParaRPr lang="zh-CN" altLang="en-US"/>
            </a:p>
          </p:txBody>
        </p:sp>
        <p:sp>
          <p:nvSpPr>
            <p:cNvPr id="65553" name="AutoShape 16"/>
            <p:cNvSpPr>
              <a:spLocks noChangeArrowheads="1"/>
            </p:cNvSpPr>
            <p:nvPr/>
          </p:nvSpPr>
          <p:spPr bwMode="auto">
            <a:xfrm>
              <a:off x="1632" y="1680"/>
              <a:ext cx="144" cy="480"/>
            </a:xfrm>
            <a:prstGeom prst="upDownArrow">
              <a:avLst>
                <a:gd name="adj1" fmla="val 50000"/>
                <a:gd name="adj2" fmla="val 66667"/>
              </a:avLst>
            </a:prstGeom>
            <a:solidFill>
              <a:srgbClr val="3366FF"/>
            </a:solidFill>
            <a:ln w="9525">
              <a:noFill/>
              <a:miter lim="800000"/>
            </a:ln>
          </p:spPr>
          <p:txBody>
            <a:bodyPr wrap="none" anchor="ctr"/>
            <a:lstStyle/>
            <a:p>
              <a:pPr algn="ctr"/>
              <a:endParaRPr lang="zh-CN" altLang="en-US"/>
            </a:p>
          </p:txBody>
        </p:sp>
        <p:sp>
          <p:nvSpPr>
            <p:cNvPr id="65554" name="AutoShape 17"/>
            <p:cNvSpPr>
              <a:spLocks noChangeArrowheads="1"/>
            </p:cNvSpPr>
            <p:nvPr/>
          </p:nvSpPr>
          <p:spPr bwMode="auto">
            <a:xfrm>
              <a:off x="2352" y="1680"/>
              <a:ext cx="144" cy="480"/>
            </a:xfrm>
            <a:prstGeom prst="upDownArrow">
              <a:avLst>
                <a:gd name="adj1" fmla="val 50000"/>
                <a:gd name="adj2" fmla="val 66667"/>
              </a:avLst>
            </a:prstGeom>
            <a:solidFill>
              <a:srgbClr val="3366FF"/>
            </a:solidFill>
            <a:ln w="9525">
              <a:noFill/>
              <a:miter lim="800000"/>
            </a:ln>
          </p:spPr>
          <p:txBody>
            <a:bodyPr wrap="none" anchor="ctr"/>
            <a:lstStyle/>
            <a:p>
              <a:pPr algn="ctr"/>
              <a:endParaRPr lang="zh-CN" altLang="en-US"/>
            </a:p>
          </p:txBody>
        </p:sp>
        <p:sp>
          <p:nvSpPr>
            <p:cNvPr id="65555" name="AutoShape 18"/>
            <p:cNvSpPr>
              <a:spLocks noChangeArrowheads="1"/>
            </p:cNvSpPr>
            <p:nvPr/>
          </p:nvSpPr>
          <p:spPr bwMode="auto">
            <a:xfrm>
              <a:off x="3120" y="1680"/>
              <a:ext cx="144" cy="480"/>
            </a:xfrm>
            <a:prstGeom prst="upDownArrow">
              <a:avLst>
                <a:gd name="adj1" fmla="val 50000"/>
                <a:gd name="adj2" fmla="val 66667"/>
              </a:avLst>
            </a:prstGeom>
            <a:solidFill>
              <a:srgbClr val="3366FF"/>
            </a:solidFill>
            <a:ln w="9525">
              <a:noFill/>
              <a:miter lim="800000"/>
            </a:ln>
          </p:spPr>
          <p:txBody>
            <a:bodyPr wrap="none" anchor="ctr"/>
            <a:lstStyle/>
            <a:p>
              <a:pPr algn="ctr"/>
              <a:endParaRPr lang="zh-CN" altLang="en-US"/>
            </a:p>
          </p:txBody>
        </p:sp>
        <p:sp>
          <p:nvSpPr>
            <p:cNvPr id="65556" name="AutoShape 19"/>
            <p:cNvSpPr>
              <a:spLocks noChangeArrowheads="1"/>
            </p:cNvSpPr>
            <p:nvPr/>
          </p:nvSpPr>
          <p:spPr bwMode="auto">
            <a:xfrm>
              <a:off x="2008" y="1488"/>
              <a:ext cx="160" cy="664"/>
            </a:xfrm>
            <a:prstGeom prst="upDownArrow">
              <a:avLst>
                <a:gd name="adj1" fmla="val 59722"/>
                <a:gd name="adj2" fmla="val 48686"/>
              </a:avLst>
            </a:prstGeom>
            <a:solidFill>
              <a:srgbClr val="FF6600"/>
            </a:solidFill>
            <a:ln w="9525">
              <a:noFill/>
              <a:miter lim="800000"/>
            </a:ln>
          </p:spPr>
          <p:txBody>
            <a:bodyPr wrap="none" anchor="ctr"/>
            <a:lstStyle/>
            <a:p>
              <a:pPr algn="ctr"/>
              <a:endParaRPr lang="zh-CN" altLang="en-US"/>
            </a:p>
          </p:txBody>
        </p:sp>
        <p:sp>
          <p:nvSpPr>
            <p:cNvPr id="65557" name="AutoShape 20"/>
            <p:cNvSpPr>
              <a:spLocks noChangeArrowheads="1"/>
            </p:cNvSpPr>
            <p:nvPr/>
          </p:nvSpPr>
          <p:spPr bwMode="auto">
            <a:xfrm>
              <a:off x="2736" y="1488"/>
              <a:ext cx="160" cy="664"/>
            </a:xfrm>
            <a:prstGeom prst="upDownArrow">
              <a:avLst>
                <a:gd name="adj1" fmla="val 59722"/>
                <a:gd name="adj2" fmla="val 48686"/>
              </a:avLst>
            </a:prstGeom>
            <a:solidFill>
              <a:srgbClr val="FF6600"/>
            </a:solidFill>
            <a:ln w="9525">
              <a:noFill/>
              <a:miter lim="800000"/>
            </a:ln>
          </p:spPr>
          <p:txBody>
            <a:bodyPr wrap="none" anchor="ctr"/>
            <a:lstStyle/>
            <a:p>
              <a:pPr algn="ctr"/>
              <a:endParaRPr lang="zh-CN" altLang="en-US"/>
            </a:p>
          </p:txBody>
        </p:sp>
        <p:sp>
          <p:nvSpPr>
            <p:cNvPr id="65558" name="AutoShape 21"/>
            <p:cNvSpPr>
              <a:spLocks noChangeArrowheads="1"/>
            </p:cNvSpPr>
            <p:nvPr/>
          </p:nvSpPr>
          <p:spPr bwMode="auto">
            <a:xfrm>
              <a:off x="3504" y="1488"/>
              <a:ext cx="160" cy="664"/>
            </a:xfrm>
            <a:prstGeom prst="upDownArrow">
              <a:avLst>
                <a:gd name="adj1" fmla="val 59722"/>
                <a:gd name="adj2" fmla="val 48686"/>
              </a:avLst>
            </a:prstGeom>
            <a:solidFill>
              <a:srgbClr val="FF6600"/>
            </a:solidFill>
            <a:ln w="9525">
              <a:noFill/>
              <a:miter lim="800000"/>
            </a:ln>
          </p:spPr>
          <p:txBody>
            <a:bodyPr wrap="none" anchor="ctr"/>
            <a:lstStyle/>
            <a:p>
              <a:pPr algn="ctr"/>
              <a:endParaRPr lang="zh-CN" altLang="en-US"/>
            </a:p>
          </p:txBody>
        </p:sp>
        <p:sp>
          <p:nvSpPr>
            <p:cNvPr id="65559" name="AutoShape 22"/>
            <p:cNvSpPr>
              <a:spLocks noChangeArrowheads="1"/>
            </p:cNvSpPr>
            <p:nvPr/>
          </p:nvSpPr>
          <p:spPr bwMode="auto">
            <a:xfrm>
              <a:off x="3696" y="2234"/>
              <a:ext cx="528" cy="144"/>
            </a:xfrm>
            <a:prstGeom prst="leftRightArrow">
              <a:avLst>
                <a:gd name="adj1" fmla="val 50000"/>
                <a:gd name="adj2" fmla="val 73333"/>
              </a:avLst>
            </a:prstGeom>
            <a:solidFill>
              <a:srgbClr val="CC99FF"/>
            </a:solidFill>
            <a:ln w="9525">
              <a:noFill/>
              <a:miter lim="800000"/>
            </a:ln>
          </p:spPr>
          <p:txBody>
            <a:bodyPr wrap="none" anchor="ctr"/>
            <a:lstStyle/>
            <a:p>
              <a:pPr algn="ctr"/>
              <a:endParaRPr lang="zh-CN" altLang="en-US"/>
            </a:p>
          </p:txBody>
        </p:sp>
        <p:sp>
          <p:nvSpPr>
            <p:cNvPr id="65560" name="Text Box 23"/>
            <p:cNvSpPr txBox="1">
              <a:spLocks noChangeArrowheads="1"/>
            </p:cNvSpPr>
            <p:nvPr/>
          </p:nvSpPr>
          <p:spPr bwMode="auto">
            <a:xfrm>
              <a:off x="5088" y="1118"/>
              <a:ext cx="432" cy="212"/>
            </a:xfrm>
            <a:prstGeom prst="rect">
              <a:avLst/>
            </a:prstGeom>
            <a:noFill/>
            <a:ln w="9525">
              <a:noFill/>
              <a:miter lim="800000"/>
            </a:ln>
          </p:spPr>
          <p:txBody>
            <a:bodyPr>
              <a:spAutoFit/>
            </a:bodyPr>
            <a:lstStyle/>
            <a:p>
              <a:pPr algn="ctr">
                <a:spcBef>
                  <a:spcPct val="50000"/>
                </a:spcBef>
              </a:pPr>
              <a:r>
                <a:rPr lang="en-US" altLang="zh-CN" sz="1600" b="1">
                  <a:solidFill>
                    <a:srgbClr val="000000"/>
                  </a:solidFill>
                  <a:latin typeface="Arial" charset="0"/>
                </a:rPr>
                <a:t>AB</a:t>
              </a:r>
            </a:p>
          </p:txBody>
        </p:sp>
        <p:sp>
          <p:nvSpPr>
            <p:cNvPr id="65561" name="Text Box 24"/>
            <p:cNvSpPr txBox="1">
              <a:spLocks noChangeArrowheads="1"/>
            </p:cNvSpPr>
            <p:nvPr/>
          </p:nvSpPr>
          <p:spPr bwMode="auto">
            <a:xfrm>
              <a:off x="5059" y="1566"/>
              <a:ext cx="480" cy="212"/>
            </a:xfrm>
            <a:prstGeom prst="rect">
              <a:avLst/>
            </a:prstGeom>
            <a:noFill/>
            <a:ln w="9525">
              <a:noFill/>
              <a:miter lim="800000"/>
            </a:ln>
          </p:spPr>
          <p:txBody>
            <a:bodyPr>
              <a:spAutoFit/>
            </a:bodyPr>
            <a:lstStyle/>
            <a:p>
              <a:pPr algn="ctr">
                <a:spcBef>
                  <a:spcPct val="50000"/>
                </a:spcBef>
              </a:pPr>
              <a:r>
                <a:rPr lang="en-US" altLang="zh-CN" sz="1600" b="1">
                  <a:solidFill>
                    <a:srgbClr val="000000"/>
                  </a:solidFill>
                  <a:latin typeface="Arial" charset="0"/>
                </a:rPr>
                <a:t>DB</a:t>
              </a:r>
            </a:p>
          </p:txBody>
        </p:sp>
        <p:sp>
          <p:nvSpPr>
            <p:cNvPr id="65562" name="Text Box 25"/>
            <p:cNvSpPr txBox="1">
              <a:spLocks noChangeArrowheads="1"/>
            </p:cNvSpPr>
            <p:nvPr/>
          </p:nvSpPr>
          <p:spPr bwMode="auto">
            <a:xfrm>
              <a:off x="5088" y="1368"/>
              <a:ext cx="432" cy="212"/>
            </a:xfrm>
            <a:prstGeom prst="rect">
              <a:avLst/>
            </a:prstGeom>
            <a:noFill/>
            <a:ln w="9525">
              <a:noFill/>
              <a:miter lim="800000"/>
            </a:ln>
          </p:spPr>
          <p:txBody>
            <a:bodyPr>
              <a:spAutoFit/>
            </a:bodyPr>
            <a:lstStyle/>
            <a:p>
              <a:pPr algn="ctr">
                <a:spcBef>
                  <a:spcPct val="50000"/>
                </a:spcBef>
              </a:pPr>
              <a:r>
                <a:rPr lang="en-US" altLang="zh-CN" sz="1600" b="1">
                  <a:solidFill>
                    <a:srgbClr val="000000"/>
                  </a:solidFill>
                  <a:latin typeface="Arial" charset="0"/>
                </a:rPr>
                <a:t>CB</a:t>
              </a:r>
            </a:p>
          </p:txBody>
        </p:sp>
        <p:sp>
          <p:nvSpPr>
            <p:cNvPr id="65563" name="Text Box 27"/>
            <p:cNvSpPr txBox="1">
              <a:spLocks noChangeArrowheads="1"/>
            </p:cNvSpPr>
            <p:nvPr/>
          </p:nvSpPr>
          <p:spPr bwMode="auto">
            <a:xfrm>
              <a:off x="1108" y="3187"/>
              <a:ext cx="2223" cy="1018"/>
            </a:xfrm>
            <a:prstGeom prst="rect">
              <a:avLst/>
            </a:prstGeom>
            <a:solidFill>
              <a:srgbClr val="FF9900"/>
            </a:solidFill>
            <a:ln w="9525">
              <a:noFill/>
              <a:miter lim="800000"/>
            </a:ln>
          </p:spPr>
          <p:txBody>
            <a:bodyPr>
              <a:spAutoFit/>
            </a:bodyPr>
            <a:lstStyle/>
            <a:p>
              <a:pPr eaLnBrk="0" hangingPunct="0">
                <a:spcBef>
                  <a:spcPct val="50000"/>
                </a:spcBef>
              </a:pPr>
              <a:r>
                <a:rPr kumimoji="0" lang="zh-CN" altLang="en-US" b="1">
                  <a:solidFill>
                    <a:srgbClr val="000000"/>
                  </a:solidFill>
                </a:rPr>
                <a:t>存储器用来存放数据和程序；分为只读存储器</a:t>
              </a:r>
              <a:r>
                <a:rPr kumimoji="0" lang="en-US" altLang="zh-CN" b="1">
                  <a:solidFill>
                    <a:srgbClr val="000000"/>
                  </a:solidFill>
                </a:rPr>
                <a:t>ROM(Read Only Memory) </a:t>
              </a:r>
              <a:r>
                <a:rPr kumimoji="0" lang="zh-CN" altLang="en-US" b="1">
                  <a:solidFill>
                    <a:srgbClr val="000000"/>
                  </a:solidFill>
                </a:rPr>
                <a:t>和随机存取存储器</a:t>
              </a:r>
              <a:r>
                <a:rPr kumimoji="0" lang="en-US" altLang="zh-CN" b="1">
                  <a:solidFill>
                    <a:srgbClr val="000000"/>
                  </a:solidFill>
                </a:rPr>
                <a:t>RAM(Random Access Memory) </a:t>
              </a:r>
            </a:p>
          </p:txBody>
        </p:sp>
        <p:sp>
          <p:nvSpPr>
            <p:cNvPr id="65564" name="Text Box 28"/>
            <p:cNvSpPr txBox="1">
              <a:spLocks noChangeArrowheads="1"/>
            </p:cNvSpPr>
            <p:nvPr/>
          </p:nvSpPr>
          <p:spPr bwMode="auto">
            <a:xfrm>
              <a:off x="3432" y="2748"/>
              <a:ext cx="2132" cy="826"/>
            </a:xfrm>
            <a:prstGeom prst="rect">
              <a:avLst/>
            </a:prstGeom>
            <a:solidFill>
              <a:schemeClr val="hlink"/>
            </a:solidFill>
            <a:ln w="9525">
              <a:noFill/>
              <a:miter lim="800000"/>
            </a:ln>
          </p:spPr>
          <p:txBody>
            <a:bodyPr>
              <a:spAutoFit/>
            </a:bodyPr>
            <a:lstStyle/>
            <a:p>
              <a:pPr eaLnBrk="0" hangingPunct="0">
                <a:spcBef>
                  <a:spcPct val="50000"/>
                </a:spcBef>
              </a:pPr>
              <a:r>
                <a:rPr kumimoji="0" lang="zh-CN" altLang="en-US" b="1">
                  <a:solidFill>
                    <a:srgbClr val="000000"/>
                  </a:solidFill>
                </a:rPr>
                <a:t>输入输出接口又称为</a:t>
              </a:r>
              <a:r>
                <a:rPr kumimoji="0" lang="en-US" altLang="zh-CN" b="1">
                  <a:solidFill>
                    <a:srgbClr val="000000"/>
                  </a:solidFill>
                </a:rPr>
                <a:t>I/O</a:t>
              </a:r>
              <a:r>
                <a:rPr kumimoji="0" lang="zh-CN" altLang="en-US" b="1">
                  <a:solidFill>
                    <a:srgbClr val="000000"/>
                  </a:solidFill>
                </a:rPr>
                <a:t>接口</a:t>
              </a:r>
              <a:r>
                <a:rPr kumimoji="0" lang="en-US" altLang="zh-CN" b="1">
                  <a:solidFill>
                    <a:srgbClr val="000000"/>
                  </a:solidFill>
                </a:rPr>
                <a:t>(Input/Output interface)</a:t>
              </a:r>
              <a:r>
                <a:rPr kumimoji="0" lang="zh-CN" altLang="en-US" b="1">
                  <a:solidFill>
                    <a:srgbClr val="000000"/>
                  </a:solidFill>
                </a:rPr>
                <a:t>，是微机系统与外部设备交换信息的电路和通道。 </a:t>
              </a:r>
            </a:p>
          </p:txBody>
        </p:sp>
        <p:sp>
          <p:nvSpPr>
            <p:cNvPr id="65565" name="Line 29"/>
            <p:cNvSpPr>
              <a:spLocks noChangeShapeType="1"/>
            </p:cNvSpPr>
            <p:nvPr/>
          </p:nvSpPr>
          <p:spPr bwMode="auto">
            <a:xfrm flipV="1">
              <a:off x="873" y="1792"/>
              <a:ext cx="0" cy="681"/>
            </a:xfrm>
            <a:prstGeom prst="line">
              <a:avLst/>
            </a:prstGeom>
            <a:noFill/>
            <a:ln w="12700">
              <a:solidFill>
                <a:srgbClr val="000000"/>
              </a:solidFill>
              <a:round/>
              <a:tailEnd type="triangle" w="lg" len="lg"/>
            </a:ln>
          </p:spPr>
          <p:txBody>
            <a:bodyPr wrap="none" anchor="ctr"/>
            <a:lstStyle/>
            <a:p>
              <a:endParaRPr lang="zh-CN" altLang="en-US"/>
            </a:p>
          </p:txBody>
        </p:sp>
        <p:sp>
          <p:nvSpPr>
            <p:cNvPr id="65566" name="Line 30"/>
            <p:cNvSpPr>
              <a:spLocks noChangeShapeType="1"/>
            </p:cNvSpPr>
            <p:nvPr/>
          </p:nvSpPr>
          <p:spPr bwMode="auto">
            <a:xfrm flipV="1">
              <a:off x="2524" y="2445"/>
              <a:ext cx="0" cy="771"/>
            </a:xfrm>
            <a:prstGeom prst="line">
              <a:avLst/>
            </a:prstGeom>
            <a:noFill/>
            <a:ln w="12700">
              <a:solidFill>
                <a:srgbClr val="000000"/>
              </a:solidFill>
              <a:round/>
              <a:tailEnd type="triangle" w="lg" len="lg"/>
            </a:ln>
          </p:spPr>
          <p:txBody>
            <a:bodyPr wrap="none" anchor="ctr"/>
            <a:lstStyle/>
            <a:p>
              <a:endParaRPr lang="zh-CN" altLang="en-US"/>
            </a:p>
          </p:txBody>
        </p:sp>
        <p:sp>
          <p:nvSpPr>
            <p:cNvPr id="65567" name="Line 31"/>
            <p:cNvSpPr>
              <a:spLocks noChangeShapeType="1"/>
            </p:cNvSpPr>
            <p:nvPr/>
          </p:nvSpPr>
          <p:spPr bwMode="auto">
            <a:xfrm flipV="1">
              <a:off x="3560" y="2485"/>
              <a:ext cx="0" cy="273"/>
            </a:xfrm>
            <a:prstGeom prst="line">
              <a:avLst/>
            </a:prstGeom>
            <a:noFill/>
            <a:ln w="12700">
              <a:solidFill>
                <a:srgbClr val="000000"/>
              </a:solidFill>
              <a:round/>
              <a:tailEnd type="triangle" w="lg" len="lg"/>
            </a:ln>
          </p:spPr>
          <p:txBody>
            <a:bodyPr wrap="none" anchor="ctr"/>
            <a:lstStyle/>
            <a:p>
              <a:endParaRPr lang="zh-CN" altLang="en-US"/>
            </a:p>
          </p:txBody>
        </p:sp>
        <p:sp>
          <p:nvSpPr>
            <p:cNvPr id="65568" name="Text Box 33"/>
            <p:cNvSpPr txBox="1">
              <a:spLocks noChangeArrowheads="1"/>
            </p:cNvSpPr>
            <p:nvPr/>
          </p:nvSpPr>
          <p:spPr bwMode="auto">
            <a:xfrm>
              <a:off x="2470" y="267"/>
              <a:ext cx="2374" cy="634"/>
            </a:xfrm>
            <a:prstGeom prst="rect">
              <a:avLst/>
            </a:prstGeom>
            <a:solidFill>
              <a:srgbClr val="00FFFF"/>
            </a:solidFill>
            <a:ln w="9525">
              <a:noFill/>
              <a:miter lim="800000"/>
            </a:ln>
          </p:spPr>
          <p:txBody>
            <a:bodyPr>
              <a:spAutoFit/>
            </a:bodyPr>
            <a:lstStyle/>
            <a:p>
              <a:pPr>
                <a:spcBef>
                  <a:spcPct val="50000"/>
                </a:spcBef>
                <a:buClr>
                  <a:srgbClr val="B4B9BE"/>
                </a:buClr>
                <a:buFont typeface="Wingdings" pitchFamily="2" charset="2"/>
                <a:buNone/>
              </a:pPr>
              <a:r>
                <a:rPr lang="zh-CN" altLang="en-US" b="1">
                  <a:solidFill>
                    <a:srgbClr val="000000"/>
                  </a:solidFill>
                  <a:latin typeface="楷体_GB2312" pitchFamily="49" charset="-122"/>
                  <a:ea typeface="楷体_GB2312" pitchFamily="49" charset="-122"/>
                </a:rPr>
                <a:t>总线是计算机中各类公共信号线的集合，是计算机系统中各部分联络的规范通道。</a:t>
              </a:r>
            </a:p>
          </p:txBody>
        </p:sp>
        <p:sp>
          <p:nvSpPr>
            <p:cNvPr id="65569" name="Line 34"/>
            <p:cNvSpPr>
              <a:spLocks noChangeShapeType="1"/>
            </p:cNvSpPr>
            <p:nvPr/>
          </p:nvSpPr>
          <p:spPr bwMode="auto">
            <a:xfrm>
              <a:off x="3965" y="912"/>
              <a:ext cx="0" cy="259"/>
            </a:xfrm>
            <a:prstGeom prst="line">
              <a:avLst/>
            </a:prstGeom>
            <a:noFill/>
            <a:ln w="9525">
              <a:solidFill>
                <a:schemeClr val="tx1"/>
              </a:solidFill>
              <a:miter lim="800000"/>
              <a:tailEnd type="triangle" w="med" len="med"/>
            </a:ln>
          </p:spPr>
          <p:txBody>
            <a:bodyPr wrap="none"/>
            <a:lstStyle/>
            <a:p>
              <a:endParaRPr lang="zh-CN" altLang="en-US"/>
            </a:p>
          </p:txBody>
        </p:sp>
      </p:gr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灯片编号占位符 5"/>
          <p:cNvSpPr>
            <a:spLocks noGrp="1"/>
          </p:cNvSpPr>
          <p:nvPr>
            <p:ph type="sldNum" sz="quarter" idx="12"/>
          </p:nvPr>
        </p:nvSpPr>
        <p:spPr>
          <a:noFill/>
        </p:spPr>
        <p:txBody>
          <a:bodyPr/>
          <a:lstStyle/>
          <a:p>
            <a:fld id="{E990F56F-987D-40AE-BDBF-1B8DEDBECEE4}" type="slidenum">
              <a:rPr lang="en-US" altLang="zh-CN" smtClean="0">
                <a:ea typeface="宋体" charset="-122"/>
              </a:rPr>
              <a:t>55</a:t>
            </a:fld>
            <a:endParaRPr lang="en-US" altLang="zh-CN" smtClean="0">
              <a:ea typeface="宋体" charset="-122"/>
            </a:endParaRPr>
          </a:p>
        </p:txBody>
      </p:sp>
      <p:sp>
        <p:nvSpPr>
          <p:cNvPr id="66562" name="Rectangle 2"/>
          <p:cNvSpPr>
            <a:spLocks noGrp="1" noChangeArrowheads="1"/>
          </p:cNvSpPr>
          <p:nvPr>
            <p:ph type="title"/>
          </p:nvPr>
        </p:nvSpPr>
        <p:spPr>
          <a:xfrm>
            <a:off x="1000125" y="188913"/>
            <a:ext cx="7772400" cy="708025"/>
          </a:xfrm>
        </p:spPr>
        <p:txBody>
          <a:bodyPr/>
          <a:lstStyle/>
          <a:p>
            <a:pPr algn="ctr" eaLnBrk="1" hangingPunct="1"/>
            <a:r>
              <a:rPr lang="zh-CN" altLang="en-US" sz="3600" b="1" i="0" smtClean="0">
                <a:solidFill>
                  <a:schemeClr val="tx1"/>
                </a:solidFill>
              </a:rPr>
              <a:t>微型计算机系统结构图示</a:t>
            </a:r>
          </a:p>
        </p:txBody>
      </p:sp>
      <p:pic>
        <p:nvPicPr>
          <p:cNvPr id="66563" name="Picture 4"/>
          <p:cNvPicPr>
            <a:picLocks noChangeAspect="1" noChangeArrowheads="1"/>
          </p:cNvPicPr>
          <p:nvPr/>
        </p:nvPicPr>
        <p:blipFill>
          <a:blip r:embed="rId2"/>
          <a:srcRect/>
          <a:stretch>
            <a:fillRect/>
          </a:stretch>
        </p:blipFill>
        <p:spPr bwMode="auto">
          <a:xfrm>
            <a:off x="0" y="1135063"/>
            <a:ext cx="9144000" cy="543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灯片编号占位符 3"/>
          <p:cNvSpPr>
            <a:spLocks noGrp="1"/>
          </p:cNvSpPr>
          <p:nvPr>
            <p:ph type="sldNum" sz="quarter" idx="12"/>
          </p:nvPr>
        </p:nvSpPr>
        <p:spPr>
          <a:noFill/>
        </p:spPr>
        <p:txBody>
          <a:bodyPr/>
          <a:lstStyle/>
          <a:p>
            <a:fld id="{A6996FE9-C954-463E-A0C5-4CD5215D9825}" type="slidenum">
              <a:rPr lang="en-US" altLang="zh-CN" smtClean="0">
                <a:ea typeface="宋体" charset="-122"/>
              </a:rPr>
              <a:t>56</a:t>
            </a:fld>
            <a:endParaRPr lang="en-US" altLang="zh-CN" smtClean="0">
              <a:ea typeface="宋体" charset="-122"/>
            </a:endParaRPr>
          </a:p>
        </p:txBody>
      </p:sp>
      <p:sp>
        <p:nvSpPr>
          <p:cNvPr id="67586" name="Rectangle 2"/>
          <p:cNvSpPr>
            <a:spLocks noChangeArrowheads="1"/>
          </p:cNvSpPr>
          <p:nvPr/>
        </p:nvSpPr>
        <p:spPr bwMode="auto">
          <a:xfrm>
            <a:off x="2133600" y="2195513"/>
            <a:ext cx="9144000" cy="0"/>
          </a:xfrm>
          <a:prstGeom prst="rect">
            <a:avLst/>
          </a:prstGeom>
          <a:noFill/>
          <a:ln w="9525">
            <a:noFill/>
            <a:miter lim="800000"/>
          </a:ln>
        </p:spPr>
        <p:txBody>
          <a:bodyPr>
            <a:spAutoFit/>
          </a:bodyPr>
          <a:lstStyle/>
          <a:p>
            <a:pPr algn="ctr"/>
            <a:endParaRPr lang="zh-CN" altLang="en-US"/>
          </a:p>
        </p:txBody>
      </p:sp>
      <p:sp>
        <p:nvSpPr>
          <p:cNvPr id="67587" name="Rectangle 3"/>
          <p:cNvSpPr>
            <a:spLocks noGrp="1" noChangeArrowheads="1"/>
          </p:cNvSpPr>
          <p:nvPr>
            <p:ph type="title" idx="4294967295"/>
          </p:nvPr>
        </p:nvSpPr>
        <p:spPr>
          <a:xfrm>
            <a:off x="766763" y="214313"/>
            <a:ext cx="7772400" cy="700087"/>
          </a:xfrm>
        </p:spPr>
        <p:txBody>
          <a:bodyPr/>
          <a:lstStyle/>
          <a:p>
            <a:pPr algn="ctr" eaLnBrk="1" hangingPunct="1"/>
            <a:r>
              <a:rPr lang="zh-CN" altLang="en-US" sz="3200" b="1" i="0" smtClean="0">
                <a:solidFill>
                  <a:schemeClr val="tx1"/>
                </a:solidFill>
              </a:rPr>
              <a:t>微型计算机的基本结构</a:t>
            </a:r>
          </a:p>
        </p:txBody>
      </p:sp>
      <p:sp>
        <p:nvSpPr>
          <p:cNvPr id="67588" name="AutoShape 4"/>
          <p:cNvSpPr>
            <a:spLocks noChangeAspect="1" noChangeArrowheads="1" noTextEdit="1"/>
          </p:cNvSpPr>
          <p:nvPr/>
        </p:nvSpPr>
        <p:spPr bwMode="auto">
          <a:xfrm>
            <a:off x="323850" y="1196975"/>
            <a:ext cx="8820150" cy="5203825"/>
          </a:xfrm>
          <a:prstGeom prst="rect">
            <a:avLst/>
          </a:prstGeom>
          <a:solidFill>
            <a:schemeClr val="accent1"/>
          </a:solidFill>
          <a:ln w="9525">
            <a:noFill/>
            <a:miter lim="800000"/>
          </a:ln>
        </p:spPr>
        <p:txBody>
          <a:bodyPr/>
          <a:lstStyle/>
          <a:p>
            <a:endParaRPr lang="zh-CN" altLang="en-US"/>
          </a:p>
        </p:txBody>
      </p:sp>
      <p:sp>
        <p:nvSpPr>
          <p:cNvPr id="67589" name="Rectangle 5"/>
          <p:cNvSpPr>
            <a:spLocks noChangeArrowheads="1"/>
          </p:cNvSpPr>
          <p:nvPr/>
        </p:nvSpPr>
        <p:spPr bwMode="auto">
          <a:xfrm>
            <a:off x="711200" y="1665288"/>
            <a:ext cx="858838" cy="3505200"/>
          </a:xfrm>
          <a:prstGeom prst="rect">
            <a:avLst/>
          </a:prstGeom>
          <a:solidFill>
            <a:srgbClr val="FFFFFF"/>
          </a:solidFill>
          <a:ln w="26988">
            <a:solidFill>
              <a:srgbClr val="000000"/>
            </a:solidFill>
            <a:miter lim="800000"/>
          </a:ln>
        </p:spPr>
        <p:txBody>
          <a:bodyPr/>
          <a:lstStyle/>
          <a:p>
            <a:pPr algn="ctr"/>
            <a:endParaRPr lang="zh-CN" altLang="en-US"/>
          </a:p>
        </p:txBody>
      </p:sp>
      <p:sp>
        <p:nvSpPr>
          <p:cNvPr id="67590" name="Rectangle 6"/>
          <p:cNvSpPr>
            <a:spLocks noChangeArrowheads="1"/>
          </p:cNvSpPr>
          <p:nvPr/>
        </p:nvSpPr>
        <p:spPr bwMode="auto">
          <a:xfrm>
            <a:off x="1046163" y="2455863"/>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处</a:t>
            </a:r>
            <a:endParaRPr lang="zh-CN" altLang="en-US" sz="2400"/>
          </a:p>
        </p:txBody>
      </p:sp>
      <p:sp>
        <p:nvSpPr>
          <p:cNvPr id="67591" name="Rectangle 7"/>
          <p:cNvSpPr>
            <a:spLocks noChangeArrowheads="1"/>
          </p:cNvSpPr>
          <p:nvPr/>
        </p:nvSpPr>
        <p:spPr bwMode="auto">
          <a:xfrm>
            <a:off x="1046163" y="2740025"/>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理</a:t>
            </a:r>
            <a:endParaRPr lang="zh-CN" altLang="en-US" sz="2400"/>
          </a:p>
        </p:txBody>
      </p:sp>
      <p:sp>
        <p:nvSpPr>
          <p:cNvPr id="67592" name="Rectangle 8"/>
          <p:cNvSpPr>
            <a:spLocks noChangeArrowheads="1"/>
          </p:cNvSpPr>
          <p:nvPr/>
        </p:nvSpPr>
        <p:spPr bwMode="auto">
          <a:xfrm>
            <a:off x="1046163" y="3011488"/>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器</a:t>
            </a:r>
            <a:endParaRPr lang="zh-CN" altLang="en-US" sz="2400"/>
          </a:p>
        </p:txBody>
      </p:sp>
      <p:sp>
        <p:nvSpPr>
          <p:cNvPr id="67593" name="Rectangle 9"/>
          <p:cNvSpPr>
            <a:spLocks noChangeArrowheads="1"/>
          </p:cNvSpPr>
          <p:nvPr/>
        </p:nvSpPr>
        <p:spPr bwMode="auto">
          <a:xfrm>
            <a:off x="1046163" y="3282950"/>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子</a:t>
            </a:r>
            <a:endParaRPr lang="zh-CN" altLang="en-US" sz="2400"/>
          </a:p>
        </p:txBody>
      </p:sp>
      <p:sp>
        <p:nvSpPr>
          <p:cNvPr id="67594" name="Rectangle 10"/>
          <p:cNvSpPr>
            <a:spLocks noChangeArrowheads="1"/>
          </p:cNvSpPr>
          <p:nvPr/>
        </p:nvSpPr>
        <p:spPr bwMode="auto">
          <a:xfrm>
            <a:off x="1046163" y="3567113"/>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系</a:t>
            </a:r>
            <a:endParaRPr lang="zh-CN" altLang="en-US" sz="2400"/>
          </a:p>
        </p:txBody>
      </p:sp>
      <p:sp>
        <p:nvSpPr>
          <p:cNvPr id="67595" name="Rectangle 11"/>
          <p:cNvSpPr>
            <a:spLocks noChangeArrowheads="1"/>
          </p:cNvSpPr>
          <p:nvPr/>
        </p:nvSpPr>
        <p:spPr bwMode="auto">
          <a:xfrm>
            <a:off x="1046163" y="3838575"/>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统</a:t>
            </a:r>
            <a:endParaRPr lang="zh-CN" altLang="en-US" sz="2400"/>
          </a:p>
        </p:txBody>
      </p:sp>
      <p:sp>
        <p:nvSpPr>
          <p:cNvPr id="67596" name="Line 12"/>
          <p:cNvSpPr>
            <a:spLocks noChangeShapeType="1"/>
          </p:cNvSpPr>
          <p:nvPr/>
        </p:nvSpPr>
        <p:spPr bwMode="auto">
          <a:xfrm>
            <a:off x="1724025" y="3529013"/>
            <a:ext cx="369888" cy="1587"/>
          </a:xfrm>
          <a:prstGeom prst="line">
            <a:avLst/>
          </a:prstGeom>
          <a:noFill/>
          <a:ln w="26988">
            <a:solidFill>
              <a:srgbClr val="000000"/>
            </a:solidFill>
            <a:round/>
          </a:ln>
        </p:spPr>
        <p:txBody>
          <a:bodyPr/>
          <a:lstStyle/>
          <a:p>
            <a:endParaRPr lang="zh-CN" altLang="en-US"/>
          </a:p>
        </p:txBody>
      </p:sp>
      <p:sp>
        <p:nvSpPr>
          <p:cNvPr id="67597" name="Freeform 13"/>
          <p:cNvSpPr/>
          <p:nvPr/>
        </p:nvSpPr>
        <p:spPr bwMode="auto">
          <a:xfrm>
            <a:off x="1570038" y="3455988"/>
            <a:ext cx="161925" cy="160337"/>
          </a:xfrm>
          <a:custGeom>
            <a:avLst/>
            <a:gdLst>
              <a:gd name="T0" fmla="*/ 257055960 w 102"/>
              <a:gd name="T1" fmla="*/ 254534216 h 101"/>
              <a:gd name="T2" fmla="*/ 0 w 102"/>
              <a:gd name="T3" fmla="*/ 115926841 h 101"/>
              <a:gd name="T4" fmla="*/ 257055960 w 102"/>
              <a:gd name="T5" fmla="*/ 0 h 101"/>
              <a:gd name="T6" fmla="*/ 257055960 w 102"/>
              <a:gd name="T7" fmla="*/ 254534216 h 101"/>
              <a:gd name="T8" fmla="*/ 0 60000 65536"/>
              <a:gd name="T9" fmla="*/ 0 60000 65536"/>
              <a:gd name="T10" fmla="*/ 0 60000 65536"/>
              <a:gd name="T11" fmla="*/ 0 60000 65536"/>
              <a:gd name="T12" fmla="*/ 0 w 102"/>
              <a:gd name="T13" fmla="*/ 0 h 101"/>
              <a:gd name="T14" fmla="*/ 102 w 102"/>
              <a:gd name="T15" fmla="*/ 101 h 101"/>
            </a:gdLst>
            <a:ahLst/>
            <a:cxnLst>
              <a:cxn ang="T8">
                <a:pos x="T0" y="T1"/>
              </a:cxn>
              <a:cxn ang="T9">
                <a:pos x="T2" y="T3"/>
              </a:cxn>
              <a:cxn ang="T10">
                <a:pos x="T4" y="T5"/>
              </a:cxn>
              <a:cxn ang="T11">
                <a:pos x="T6" y="T7"/>
              </a:cxn>
            </a:cxnLst>
            <a:rect l="T12" t="T13" r="T14" b="T15"/>
            <a:pathLst>
              <a:path w="102" h="101">
                <a:moveTo>
                  <a:pt x="102" y="101"/>
                </a:moveTo>
                <a:lnTo>
                  <a:pt x="0" y="46"/>
                </a:lnTo>
                <a:lnTo>
                  <a:pt x="102" y="0"/>
                </a:lnTo>
                <a:lnTo>
                  <a:pt x="102" y="101"/>
                </a:lnTo>
                <a:close/>
              </a:path>
            </a:pathLst>
          </a:custGeom>
          <a:solidFill>
            <a:srgbClr val="000000"/>
          </a:solidFill>
          <a:ln w="9525">
            <a:noFill/>
            <a:round/>
          </a:ln>
        </p:spPr>
        <p:txBody>
          <a:bodyPr/>
          <a:lstStyle/>
          <a:p>
            <a:endParaRPr lang="zh-CN" altLang="en-US"/>
          </a:p>
        </p:txBody>
      </p:sp>
      <p:sp>
        <p:nvSpPr>
          <p:cNvPr id="67598" name="Freeform 14"/>
          <p:cNvSpPr/>
          <p:nvPr/>
        </p:nvSpPr>
        <p:spPr bwMode="auto">
          <a:xfrm>
            <a:off x="2076450" y="3455988"/>
            <a:ext cx="171450" cy="160337"/>
          </a:xfrm>
          <a:custGeom>
            <a:avLst/>
            <a:gdLst>
              <a:gd name="T0" fmla="*/ 0 w 108"/>
              <a:gd name="T1" fmla="*/ 0 h 101"/>
              <a:gd name="T2" fmla="*/ 272176897 w 108"/>
              <a:gd name="T3" fmla="*/ 115926841 h 101"/>
              <a:gd name="T4" fmla="*/ 0 w 108"/>
              <a:gd name="T5" fmla="*/ 254534216 h 101"/>
              <a:gd name="T6" fmla="*/ 0 w 108"/>
              <a:gd name="T7" fmla="*/ 0 h 101"/>
              <a:gd name="T8" fmla="*/ 0 60000 65536"/>
              <a:gd name="T9" fmla="*/ 0 60000 65536"/>
              <a:gd name="T10" fmla="*/ 0 60000 65536"/>
              <a:gd name="T11" fmla="*/ 0 60000 65536"/>
              <a:gd name="T12" fmla="*/ 0 w 108"/>
              <a:gd name="T13" fmla="*/ 0 h 101"/>
              <a:gd name="T14" fmla="*/ 108 w 108"/>
              <a:gd name="T15" fmla="*/ 101 h 101"/>
            </a:gdLst>
            <a:ahLst/>
            <a:cxnLst>
              <a:cxn ang="T8">
                <a:pos x="T0" y="T1"/>
              </a:cxn>
              <a:cxn ang="T9">
                <a:pos x="T2" y="T3"/>
              </a:cxn>
              <a:cxn ang="T10">
                <a:pos x="T4" y="T5"/>
              </a:cxn>
              <a:cxn ang="T11">
                <a:pos x="T6" y="T7"/>
              </a:cxn>
            </a:cxnLst>
            <a:rect l="T12" t="T13" r="T14" b="T15"/>
            <a:pathLst>
              <a:path w="108" h="101">
                <a:moveTo>
                  <a:pt x="0" y="0"/>
                </a:moveTo>
                <a:lnTo>
                  <a:pt x="108" y="46"/>
                </a:lnTo>
                <a:lnTo>
                  <a:pt x="0" y="101"/>
                </a:lnTo>
                <a:lnTo>
                  <a:pt x="0" y="0"/>
                </a:lnTo>
                <a:close/>
              </a:path>
            </a:pathLst>
          </a:custGeom>
          <a:solidFill>
            <a:srgbClr val="000000"/>
          </a:solidFill>
          <a:ln w="9525">
            <a:noFill/>
            <a:round/>
          </a:ln>
        </p:spPr>
        <p:txBody>
          <a:bodyPr/>
          <a:lstStyle/>
          <a:p>
            <a:endParaRPr lang="zh-CN" altLang="en-US"/>
          </a:p>
        </p:txBody>
      </p:sp>
      <p:sp>
        <p:nvSpPr>
          <p:cNvPr id="67599" name="Rectangle 15"/>
          <p:cNvSpPr>
            <a:spLocks noChangeArrowheads="1"/>
          </p:cNvSpPr>
          <p:nvPr/>
        </p:nvSpPr>
        <p:spPr bwMode="auto">
          <a:xfrm>
            <a:off x="2247900" y="1665288"/>
            <a:ext cx="685800" cy="3505200"/>
          </a:xfrm>
          <a:prstGeom prst="rect">
            <a:avLst/>
          </a:prstGeom>
          <a:solidFill>
            <a:srgbClr val="FFFFFF"/>
          </a:solidFill>
          <a:ln w="26988">
            <a:solidFill>
              <a:srgbClr val="000000"/>
            </a:solidFill>
            <a:miter lim="800000"/>
          </a:ln>
        </p:spPr>
        <p:txBody>
          <a:bodyPr/>
          <a:lstStyle/>
          <a:p>
            <a:pPr algn="ctr"/>
            <a:endParaRPr lang="zh-CN" altLang="en-US"/>
          </a:p>
        </p:txBody>
      </p:sp>
      <p:sp>
        <p:nvSpPr>
          <p:cNvPr id="67600" name="Rectangle 16"/>
          <p:cNvSpPr>
            <a:spLocks noChangeArrowheads="1"/>
          </p:cNvSpPr>
          <p:nvPr/>
        </p:nvSpPr>
        <p:spPr bwMode="auto">
          <a:xfrm>
            <a:off x="2490788" y="2455863"/>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系</a:t>
            </a:r>
            <a:endParaRPr lang="zh-CN" altLang="en-US" sz="2400"/>
          </a:p>
        </p:txBody>
      </p:sp>
      <p:sp>
        <p:nvSpPr>
          <p:cNvPr id="67601" name="Rectangle 17"/>
          <p:cNvSpPr>
            <a:spLocks noChangeArrowheads="1"/>
          </p:cNvSpPr>
          <p:nvPr/>
        </p:nvSpPr>
        <p:spPr bwMode="auto">
          <a:xfrm>
            <a:off x="2490788" y="2740025"/>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统</a:t>
            </a:r>
            <a:endParaRPr lang="zh-CN" altLang="en-US" sz="2400"/>
          </a:p>
        </p:txBody>
      </p:sp>
      <p:sp>
        <p:nvSpPr>
          <p:cNvPr id="67602" name="Rectangle 18"/>
          <p:cNvSpPr>
            <a:spLocks noChangeArrowheads="1"/>
          </p:cNvSpPr>
          <p:nvPr/>
        </p:nvSpPr>
        <p:spPr bwMode="auto">
          <a:xfrm>
            <a:off x="2490788" y="3011488"/>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总</a:t>
            </a:r>
            <a:endParaRPr lang="zh-CN" altLang="en-US" sz="2400"/>
          </a:p>
        </p:txBody>
      </p:sp>
      <p:sp>
        <p:nvSpPr>
          <p:cNvPr id="67603" name="Rectangle 19"/>
          <p:cNvSpPr>
            <a:spLocks noChangeArrowheads="1"/>
          </p:cNvSpPr>
          <p:nvPr/>
        </p:nvSpPr>
        <p:spPr bwMode="auto">
          <a:xfrm>
            <a:off x="2490788" y="3282950"/>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线</a:t>
            </a:r>
            <a:endParaRPr lang="zh-CN" altLang="en-US" sz="2400"/>
          </a:p>
        </p:txBody>
      </p:sp>
      <p:sp>
        <p:nvSpPr>
          <p:cNvPr id="67604" name="Rectangle 20"/>
          <p:cNvSpPr>
            <a:spLocks noChangeArrowheads="1"/>
          </p:cNvSpPr>
          <p:nvPr/>
        </p:nvSpPr>
        <p:spPr bwMode="auto">
          <a:xfrm>
            <a:off x="2490788" y="3567113"/>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形</a:t>
            </a:r>
            <a:endParaRPr lang="zh-CN" altLang="en-US" sz="2400"/>
          </a:p>
        </p:txBody>
      </p:sp>
      <p:sp>
        <p:nvSpPr>
          <p:cNvPr id="67605" name="Rectangle 21"/>
          <p:cNvSpPr>
            <a:spLocks noChangeArrowheads="1"/>
          </p:cNvSpPr>
          <p:nvPr/>
        </p:nvSpPr>
        <p:spPr bwMode="auto">
          <a:xfrm>
            <a:off x="2490788" y="3838575"/>
            <a:ext cx="242887"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成</a:t>
            </a:r>
            <a:endParaRPr lang="zh-CN" altLang="en-US" sz="2400"/>
          </a:p>
        </p:txBody>
      </p:sp>
      <p:sp>
        <p:nvSpPr>
          <p:cNvPr id="67606" name="Line 22"/>
          <p:cNvSpPr>
            <a:spLocks noChangeShapeType="1"/>
          </p:cNvSpPr>
          <p:nvPr/>
        </p:nvSpPr>
        <p:spPr bwMode="auto">
          <a:xfrm>
            <a:off x="2933700" y="2603500"/>
            <a:ext cx="4283075" cy="1588"/>
          </a:xfrm>
          <a:prstGeom prst="line">
            <a:avLst/>
          </a:prstGeom>
          <a:noFill/>
          <a:ln w="26988">
            <a:solidFill>
              <a:srgbClr val="000000"/>
            </a:solidFill>
            <a:round/>
          </a:ln>
        </p:spPr>
        <p:txBody>
          <a:bodyPr/>
          <a:lstStyle/>
          <a:p>
            <a:endParaRPr lang="zh-CN" altLang="en-US"/>
          </a:p>
        </p:txBody>
      </p:sp>
      <p:sp>
        <p:nvSpPr>
          <p:cNvPr id="67607" name="Freeform 23"/>
          <p:cNvSpPr/>
          <p:nvPr/>
        </p:nvSpPr>
        <p:spPr bwMode="auto">
          <a:xfrm>
            <a:off x="7208838" y="2517775"/>
            <a:ext cx="171450" cy="160338"/>
          </a:xfrm>
          <a:custGeom>
            <a:avLst/>
            <a:gdLst>
              <a:gd name="T0" fmla="*/ 0 w 108"/>
              <a:gd name="T1" fmla="*/ 0 h 101"/>
              <a:gd name="T2" fmla="*/ 272176897 w 108"/>
              <a:gd name="T3" fmla="*/ 136088870 h 101"/>
              <a:gd name="T4" fmla="*/ 0 w 108"/>
              <a:gd name="T5" fmla="*/ 254537391 h 101"/>
              <a:gd name="T6" fmla="*/ 0 w 108"/>
              <a:gd name="T7" fmla="*/ 0 h 101"/>
              <a:gd name="T8" fmla="*/ 0 60000 65536"/>
              <a:gd name="T9" fmla="*/ 0 60000 65536"/>
              <a:gd name="T10" fmla="*/ 0 60000 65536"/>
              <a:gd name="T11" fmla="*/ 0 60000 65536"/>
              <a:gd name="T12" fmla="*/ 0 w 108"/>
              <a:gd name="T13" fmla="*/ 0 h 101"/>
              <a:gd name="T14" fmla="*/ 108 w 108"/>
              <a:gd name="T15" fmla="*/ 101 h 101"/>
            </a:gdLst>
            <a:ahLst/>
            <a:cxnLst>
              <a:cxn ang="T8">
                <a:pos x="T0" y="T1"/>
              </a:cxn>
              <a:cxn ang="T9">
                <a:pos x="T2" y="T3"/>
              </a:cxn>
              <a:cxn ang="T10">
                <a:pos x="T4" y="T5"/>
              </a:cxn>
              <a:cxn ang="T11">
                <a:pos x="T6" y="T7"/>
              </a:cxn>
            </a:cxnLst>
            <a:rect l="T12" t="T13" r="T14" b="T15"/>
            <a:pathLst>
              <a:path w="108" h="101">
                <a:moveTo>
                  <a:pt x="0" y="0"/>
                </a:moveTo>
                <a:lnTo>
                  <a:pt x="108" y="54"/>
                </a:lnTo>
                <a:lnTo>
                  <a:pt x="0" y="101"/>
                </a:lnTo>
                <a:lnTo>
                  <a:pt x="0" y="0"/>
                </a:lnTo>
                <a:close/>
              </a:path>
            </a:pathLst>
          </a:custGeom>
          <a:solidFill>
            <a:srgbClr val="000000"/>
          </a:solidFill>
          <a:ln w="9525">
            <a:noFill/>
            <a:round/>
          </a:ln>
        </p:spPr>
        <p:txBody>
          <a:bodyPr/>
          <a:lstStyle/>
          <a:p>
            <a:endParaRPr lang="zh-CN" altLang="en-US"/>
          </a:p>
        </p:txBody>
      </p:sp>
      <p:sp>
        <p:nvSpPr>
          <p:cNvPr id="67608" name="Line 24"/>
          <p:cNvSpPr>
            <a:spLocks noChangeShapeType="1"/>
          </p:cNvSpPr>
          <p:nvPr/>
        </p:nvSpPr>
        <p:spPr bwMode="auto">
          <a:xfrm>
            <a:off x="3087688" y="3073400"/>
            <a:ext cx="4129087" cy="1588"/>
          </a:xfrm>
          <a:prstGeom prst="line">
            <a:avLst/>
          </a:prstGeom>
          <a:noFill/>
          <a:ln w="26988">
            <a:solidFill>
              <a:srgbClr val="000000"/>
            </a:solidFill>
            <a:round/>
          </a:ln>
        </p:spPr>
        <p:txBody>
          <a:bodyPr/>
          <a:lstStyle/>
          <a:p>
            <a:endParaRPr lang="zh-CN" altLang="en-US"/>
          </a:p>
        </p:txBody>
      </p:sp>
      <p:sp>
        <p:nvSpPr>
          <p:cNvPr id="67609" name="Freeform 25"/>
          <p:cNvSpPr/>
          <p:nvPr/>
        </p:nvSpPr>
        <p:spPr bwMode="auto">
          <a:xfrm>
            <a:off x="2933700" y="2986088"/>
            <a:ext cx="171450" cy="160337"/>
          </a:xfrm>
          <a:custGeom>
            <a:avLst/>
            <a:gdLst>
              <a:gd name="T0" fmla="*/ 272176897 w 108"/>
              <a:gd name="T1" fmla="*/ 254534216 h 101"/>
              <a:gd name="T2" fmla="*/ 0 w 108"/>
              <a:gd name="T3" fmla="*/ 138607375 h 101"/>
              <a:gd name="T4" fmla="*/ 272176897 w 108"/>
              <a:gd name="T5" fmla="*/ 0 h 101"/>
              <a:gd name="T6" fmla="*/ 272176897 w 108"/>
              <a:gd name="T7" fmla="*/ 254534216 h 101"/>
              <a:gd name="T8" fmla="*/ 0 60000 65536"/>
              <a:gd name="T9" fmla="*/ 0 60000 65536"/>
              <a:gd name="T10" fmla="*/ 0 60000 65536"/>
              <a:gd name="T11" fmla="*/ 0 60000 65536"/>
              <a:gd name="T12" fmla="*/ 0 w 108"/>
              <a:gd name="T13" fmla="*/ 0 h 101"/>
              <a:gd name="T14" fmla="*/ 108 w 108"/>
              <a:gd name="T15" fmla="*/ 101 h 101"/>
            </a:gdLst>
            <a:ahLst/>
            <a:cxnLst>
              <a:cxn ang="T8">
                <a:pos x="T0" y="T1"/>
              </a:cxn>
              <a:cxn ang="T9">
                <a:pos x="T2" y="T3"/>
              </a:cxn>
              <a:cxn ang="T10">
                <a:pos x="T4" y="T5"/>
              </a:cxn>
              <a:cxn ang="T11">
                <a:pos x="T6" y="T7"/>
              </a:cxn>
            </a:cxnLst>
            <a:rect l="T12" t="T13" r="T14" b="T15"/>
            <a:pathLst>
              <a:path w="108" h="101">
                <a:moveTo>
                  <a:pt x="108" y="101"/>
                </a:moveTo>
                <a:lnTo>
                  <a:pt x="0" y="55"/>
                </a:lnTo>
                <a:lnTo>
                  <a:pt x="108" y="0"/>
                </a:lnTo>
                <a:lnTo>
                  <a:pt x="108" y="101"/>
                </a:lnTo>
                <a:close/>
              </a:path>
            </a:pathLst>
          </a:custGeom>
          <a:solidFill>
            <a:srgbClr val="000000"/>
          </a:solidFill>
          <a:ln w="9525">
            <a:noFill/>
            <a:round/>
          </a:ln>
        </p:spPr>
        <p:txBody>
          <a:bodyPr/>
          <a:lstStyle/>
          <a:p>
            <a:endParaRPr lang="zh-CN" altLang="en-US"/>
          </a:p>
        </p:txBody>
      </p:sp>
      <p:sp>
        <p:nvSpPr>
          <p:cNvPr id="67610" name="Freeform 26"/>
          <p:cNvSpPr/>
          <p:nvPr/>
        </p:nvSpPr>
        <p:spPr bwMode="auto">
          <a:xfrm>
            <a:off x="7208838" y="2986088"/>
            <a:ext cx="171450" cy="160337"/>
          </a:xfrm>
          <a:custGeom>
            <a:avLst/>
            <a:gdLst>
              <a:gd name="T0" fmla="*/ 0 w 108"/>
              <a:gd name="T1" fmla="*/ 0 h 101"/>
              <a:gd name="T2" fmla="*/ 272176897 w 108"/>
              <a:gd name="T3" fmla="*/ 138607375 h 101"/>
              <a:gd name="T4" fmla="*/ 0 w 108"/>
              <a:gd name="T5" fmla="*/ 254534216 h 101"/>
              <a:gd name="T6" fmla="*/ 0 w 108"/>
              <a:gd name="T7" fmla="*/ 0 h 101"/>
              <a:gd name="T8" fmla="*/ 0 60000 65536"/>
              <a:gd name="T9" fmla="*/ 0 60000 65536"/>
              <a:gd name="T10" fmla="*/ 0 60000 65536"/>
              <a:gd name="T11" fmla="*/ 0 60000 65536"/>
              <a:gd name="T12" fmla="*/ 0 w 108"/>
              <a:gd name="T13" fmla="*/ 0 h 101"/>
              <a:gd name="T14" fmla="*/ 108 w 108"/>
              <a:gd name="T15" fmla="*/ 101 h 101"/>
            </a:gdLst>
            <a:ahLst/>
            <a:cxnLst>
              <a:cxn ang="T8">
                <a:pos x="T0" y="T1"/>
              </a:cxn>
              <a:cxn ang="T9">
                <a:pos x="T2" y="T3"/>
              </a:cxn>
              <a:cxn ang="T10">
                <a:pos x="T4" y="T5"/>
              </a:cxn>
              <a:cxn ang="T11">
                <a:pos x="T6" y="T7"/>
              </a:cxn>
            </a:cxnLst>
            <a:rect l="T12" t="T13" r="T14" b="T15"/>
            <a:pathLst>
              <a:path w="108" h="101">
                <a:moveTo>
                  <a:pt x="0" y="0"/>
                </a:moveTo>
                <a:lnTo>
                  <a:pt x="108" y="55"/>
                </a:lnTo>
                <a:lnTo>
                  <a:pt x="0" y="101"/>
                </a:lnTo>
                <a:lnTo>
                  <a:pt x="0" y="0"/>
                </a:lnTo>
                <a:close/>
              </a:path>
            </a:pathLst>
          </a:custGeom>
          <a:solidFill>
            <a:srgbClr val="000000"/>
          </a:solidFill>
          <a:ln w="9525">
            <a:noFill/>
            <a:round/>
          </a:ln>
        </p:spPr>
        <p:txBody>
          <a:bodyPr/>
          <a:lstStyle/>
          <a:p>
            <a:endParaRPr lang="zh-CN" altLang="en-US"/>
          </a:p>
        </p:txBody>
      </p:sp>
      <p:sp>
        <p:nvSpPr>
          <p:cNvPr id="67611" name="Line 27"/>
          <p:cNvSpPr>
            <a:spLocks noChangeShapeType="1"/>
          </p:cNvSpPr>
          <p:nvPr/>
        </p:nvSpPr>
        <p:spPr bwMode="auto">
          <a:xfrm>
            <a:off x="3087688" y="3529013"/>
            <a:ext cx="4129087" cy="1587"/>
          </a:xfrm>
          <a:prstGeom prst="line">
            <a:avLst/>
          </a:prstGeom>
          <a:noFill/>
          <a:ln w="26988">
            <a:solidFill>
              <a:srgbClr val="000000"/>
            </a:solidFill>
            <a:round/>
          </a:ln>
        </p:spPr>
        <p:txBody>
          <a:bodyPr/>
          <a:lstStyle/>
          <a:p>
            <a:endParaRPr lang="zh-CN" altLang="en-US"/>
          </a:p>
        </p:txBody>
      </p:sp>
      <p:sp>
        <p:nvSpPr>
          <p:cNvPr id="67612" name="Freeform 28"/>
          <p:cNvSpPr/>
          <p:nvPr/>
        </p:nvSpPr>
        <p:spPr bwMode="auto">
          <a:xfrm>
            <a:off x="2933700" y="3455988"/>
            <a:ext cx="171450" cy="160337"/>
          </a:xfrm>
          <a:custGeom>
            <a:avLst/>
            <a:gdLst>
              <a:gd name="T0" fmla="*/ 272176897 w 108"/>
              <a:gd name="T1" fmla="*/ 254534216 h 101"/>
              <a:gd name="T2" fmla="*/ 0 w 108"/>
              <a:gd name="T3" fmla="*/ 115926841 h 101"/>
              <a:gd name="T4" fmla="*/ 272176897 w 108"/>
              <a:gd name="T5" fmla="*/ 0 h 101"/>
              <a:gd name="T6" fmla="*/ 272176897 w 108"/>
              <a:gd name="T7" fmla="*/ 254534216 h 101"/>
              <a:gd name="T8" fmla="*/ 0 60000 65536"/>
              <a:gd name="T9" fmla="*/ 0 60000 65536"/>
              <a:gd name="T10" fmla="*/ 0 60000 65536"/>
              <a:gd name="T11" fmla="*/ 0 60000 65536"/>
              <a:gd name="T12" fmla="*/ 0 w 108"/>
              <a:gd name="T13" fmla="*/ 0 h 101"/>
              <a:gd name="T14" fmla="*/ 108 w 108"/>
              <a:gd name="T15" fmla="*/ 101 h 101"/>
            </a:gdLst>
            <a:ahLst/>
            <a:cxnLst>
              <a:cxn ang="T8">
                <a:pos x="T0" y="T1"/>
              </a:cxn>
              <a:cxn ang="T9">
                <a:pos x="T2" y="T3"/>
              </a:cxn>
              <a:cxn ang="T10">
                <a:pos x="T4" y="T5"/>
              </a:cxn>
              <a:cxn ang="T11">
                <a:pos x="T6" y="T7"/>
              </a:cxn>
            </a:cxnLst>
            <a:rect l="T12" t="T13" r="T14" b="T15"/>
            <a:pathLst>
              <a:path w="108" h="101">
                <a:moveTo>
                  <a:pt x="108" y="101"/>
                </a:moveTo>
                <a:lnTo>
                  <a:pt x="0" y="46"/>
                </a:lnTo>
                <a:lnTo>
                  <a:pt x="108" y="0"/>
                </a:lnTo>
                <a:lnTo>
                  <a:pt x="108" y="101"/>
                </a:lnTo>
                <a:close/>
              </a:path>
            </a:pathLst>
          </a:custGeom>
          <a:solidFill>
            <a:srgbClr val="000000"/>
          </a:solidFill>
          <a:ln w="9525">
            <a:noFill/>
            <a:round/>
          </a:ln>
        </p:spPr>
        <p:txBody>
          <a:bodyPr/>
          <a:lstStyle/>
          <a:p>
            <a:endParaRPr lang="zh-CN" altLang="en-US"/>
          </a:p>
        </p:txBody>
      </p:sp>
      <p:sp>
        <p:nvSpPr>
          <p:cNvPr id="67613" name="Freeform 29"/>
          <p:cNvSpPr/>
          <p:nvPr/>
        </p:nvSpPr>
        <p:spPr bwMode="auto">
          <a:xfrm>
            <a:off x="7208838" y="3455988"/>
            <a:ext cx="171450" cy="160337"/>
          </a:xfrm>
          <a:custGeom>
            <a:avLst/>
            <a:gdLst>
              <a:gd name="T0" fmla="*/ 0 w 108"/>
              <a:gd name="T1" fmla="*/ 0 h 101"/>
              <a:gd name="T2" fmla="*/ 272176897 w 108"/>
              <a:gd name="T3" fmla="*/ 115926841 h 101"/>
              <a:gd name="T4" fmla="*/ 0 w 108"/>
              <a:gd name="T5" fmla="*/ 254534216 h 101"/>
              <a:gd name="T6" fmla="*/ 0 w 108"/>
              <a:gd name="T7" fmla="*/ 0 h 101"/>
              <a:gd name="T8" fmla="*/ 0 60000 65536"/>
              <a:gd name="T9" fmla="*/ 0 60000 65536"/>
              <a:gd name="T10" fmla="*/ 0 60000 65536"/>
              <a:gd name="T11" fmla="*/ 0 60000 65536"/>
              <a:gd name="T12" fmla="*/ 0 w 108"/>
              <a:gd name="T13" fmla="*/ 0 h 101"/>
              <a:gd name="T14" fmla="*/ 108 w 108"/>
              <a:gd name="T15" fmla="*/ 101 h 101"/>
            </a:gdLst>
            <a:ahLst/>
            <a:cxnLst>
              <a:cxn ang="T8">
                <a:pos x="T0" y="T1"/>
              </a:cxn>
              <a:cxn ang="T9">
                <a:pos x="T2" y="T3"/>
              </a:cxn>
              <a:cxn ang="T10">
                <a:pos x="T4" y="T5"/>
              </a:cxn>
              <a:cxn ang="T11">
                <a:pos x="T6" y="T7"/>
              </a:cxn>
            </a:cxnLst>
            <a:rect l="T12" t="T13" r="T14" b="T15"/>
            <a:pathLst>
              <a:path w="108" h="101">
                <a:moveTo>
                  <a:pt x="0" y="0"/>
                </a:moveTo>
                <a:lnTo>
                  <a:pt x="108" y="46"/>
                </a:lnTo>
                <a:lnTo>
                  <a:pt x="0" y="101"/>
                </a:lnTo>
                <a:lnTo>
                  <a:pt x="0" y="0"/>
                </a:lnTo>
                <a:close/>
              </a:path>
            </a:pathLst>
          </a:custGeom>
          <a:solidFill>
            <a:srgbClr val="000000"/>
          </a:solidFill>
          <a:ln w="9525">
            <a:noFill/>
            <a:round/>
          </a:ln>
        </p:spPr>
        <p:txBody>
          <a:bodyPr/>
          <a:lstStyle/>
          <a:p>
            <a:endParaRPr lang="zh-CN" altLang="en-US"/>
          </a:p>
        </p:txBody>
      </p:sp>
      <p:sp>
        <p:nvSpPr>
          <p:cNvPr id="67614" name="Line 30"/>
          <p:cNvSpPr>
            <a:spLocks noChangeShapeType="1"/>
          </p:cNvSpPr>
          <p:nvPr/>
        </p:nvSpPr>
        <p:spPr bwMode="auto">
          <a:xfrm>
            <a:off x="3449638" y="2603500"/>
            <a:ext cx="1587" cy="1184275"/>
          </a:xfrm>
          <a:prstGeom prst="line">
            <a:avLst/>
          </a:prstGeom>
          <a:noFill/>
          <a:ln w="26988">
            <a:solidFill>
              <a:srgbClr val="000000"/>
            </a:solidFill>
            <a:round/>
          </a:ln>
        </p:spPr>
        <p:txBody>
          <a:bodyPr/>
          <a:lstStyle/>
          <a:p>
            <a:endParaRPr lang="zh-CN" altLang="en-US"/>
          </a:p>
        </p:txBody>
      </p:sp>
      <p:sp>
        <p:nvSpPr>
          <p:cNvPr id="67615" name="Freeform 31"/>
          <p:cNvSpPr/>
          <p:nvPr/>
        </p:nvSpPr>
        <p:spPr bwMode="auto">
          <a:xfrm>
            <a:off x="3386138" y="3763963"/>
            <a:ext cx="117475" cy="234950"/>
          </a:xfrm>
          <a:custGeom>
            <a:avLst/>
            <a:gdLst>
              <a:gd name="T0" fmla="*/ 186491535 w 74"/>
              <a:gd name="T1" fmla="*/ 0 h 148"/>
              <a:gd name="T2" fmla="*/ 100806233 w 74"/>
              <a:gd name="T3" fmla="*/ 372983070 h 148"/>
              <a:gd name="T4" fmla="*/ 0 w 74"/>
              <a:gd name="T5" fmla="*/ 0 h 148"/>
              <a:gd name="T6" fmla="*/ 186491535 w 74"/>
              <a:gd name="T7" fmla="*/ 0 h 148"/>
              <a:gd name="T8" fmla="*/ 0 60000 65536"/>
              <a:gd name="T9" fmla="*/ 0 60000 65536"/>
              <a:gd name="T10" fmla="*/ 0 60000 65536"/>
              <a:gd name="T11" fmla="*/ 0 60000 65536"/>
              <a:gd name="T12" fmla="*/ 0 w 74"/>
              <a:gd name="T13" fmla="*/ 0 h 148"/>
              <a:gd name="T14" fmla="*/ 74 w 74"/>
              <a:gd name="T15" fmla="*/ 148 h 148"/>
            </a:gdLst>
            <a:ahLst/>
            <a:cxnLst>
              <a:cxn ang="T8">
                <a:pos x="T0" y="T1"/>
              </a:cxn>
              <a:cxn ang="T9">
                <a:pos x="T2" y="T3"/>
              </a:cxn>
              <a:cxn ang="T10">
                <a:pos x="T4" y="T5"/>
              </a:cxn>
              <a:cxn ang="T11">
                <a:pos x="T6" y="T7"/>
              </a:cxn>
            </a:cxnLst>
            <a:rect l="T12" t="T13" r="T14" b="T15"/>
            <a:pathLst>
              <a:path w="74" h="148">
                <a:moveTo>
                  <a:pt x="74" y="0"/>
                </a:moveTo>
                <a:lnTo>
                  <a:pt x="40" y="148"/>
                </a:lnTo>
                <a:lnTo>
                  <a:pt x="0" y="0"/>
                </a:lnTo>
                <a:lnTo>
                  <a:pt x="74" y="0"/>
                </a:lnTo>
                <a:close/>
              </a:path>
            </a:pathLst>
          </a:custGeom>
          <a:solidFill>
            <a:srgbClr val="000000"/>
          </a:solidFill>
          <a:ln w="9525">
            <a:noFill/>
            <a:round/>
          </a:ln>
        </p:spPr>
        <p:txBody>
          <a:bodyPr/>
          <a:lstStyle/>
          <a:p>
            <a:endParaRPr lang="zh-CN" altLang="en-US"/>
          </a:p>
        </p:txBody>
      </p:sp>
      <p:sp>
        <p:nvSpPr>
          <p:cNvPr id="67616" name="Line 32"/>
          <p:cNvSpPr>
            <a:spLocks noChangeShapeType="1"/>
          </p:cNvSpPr>
          <p:nvPr/>
        </p:nvSpPr>
        <p:spPr bwMode="auto">
          <a:xfrm>
            <a:off x="3783013" y="3282950"/>
            <a:ext cx="1587" cy="504825"/>
          </a:xfrm>
          <a:prstGeom prst="line">
            <a:avLst/>
          </a:prstGeom>
          <a:noFill/>
          <a:ln w="26988">
            <a:solidFill>
              <a:srgbClr val="000000"/>
            </a:solidFill>
            <a:round/>
          </a:ln>
        </p:spPr>
        <p:txBody>
          <a:bodyPr/>
          <a:lstStyle/>
          <a:p>
            <a:endParaRPr lang="zh-CN" altLang="en-US"/>
          </a:p>
        </p:txBody>
      </p:sp>
      <p:sp>
        <p:nvSpPr>
          <p:cNvPr id="67617" name="Freeform 33"/>
          <p:cNvSpPr/>
          <p:nvPr/>
        </p:nvSpPr>
        <p:spPr bwMode="auto">
          <a:xfrm>
            <a:off x="3729038" y="3073400"/>
            <a:ext cx="117475" cy="220663"/>
          </a:xfrm>
          <a:custGeom>
            <a:avLst/>
            <a:gdLst>
              <a:gd name="T0" fmla="*/ 0 w 74"/>
              <a:gd name="T1" fmla="*/ 350303252 h 139"/>
              <a:gd name="T2" fmla="*/ 85685302 w 74"/>
              <a:gd name="T3" fmla="*/ 0 h 139"/>
              <a:gd name="T4" fmla="*/ 186491535 w 74"/>
              <a:gd name="T5" fmla="*/ 350303252 h 139"/>
              <a:gd name="T6" fmla="*/ 0 w 74"/>
              <a:gd name="T7" fmla="*/ 350303252 h 139"/>
              <a:gd name="T8" fmla="*/ 0 60000 65536"/>
              <a:gd name="T9" fmla="*/ 0 60000 65536"/>
              <a:gd name="T10" fmla="*/ 0 60000 65536"/>
              <a:gd name="T11" fmla="*/ 0 60000 65536"/>
              <a:gd name="T12" fmla="*/ 0 w 74"/>
              <a:gd name="T13" fmla="*/ 0 h 139"/>
              <a:gd name="T14" fmla="*/ 74 w 74"/>
              <a:gd name="T15" fmla="*/ 139 h 139"/>
            </a:gdLst>
            <a:ahLst/>
            <a:cxnLst>
              <a:cxn ang="T8">
                <a:pos x="T0" y="T1"/>
              </a:cxn>
              <a:cxn ang="T9">
                <a:pos x="T2" y="T3"/>
              </a:cxn>
              <a:cxn ang="T10">
                <a:pos x="T4" y="T5"/>
              </a:cxn>
              <a:cxn ang="T11">
                <a:pos x="T6" y="T7"/>
              </a:cxn>
            </a:cxnLst>
            <a:rect l="T12" t="T13" r="T14" b="T15"/>
            <a:pathLst>
              <a:path w="74" h="139">
                <a:moveTo>
                  <a:pt x="0" y="139"/>
                </a:moveTo>
                <a:lnTo>
                  <a:pt x="34" y="0"/>
                </a:lnTo>
                <a:lnTo>
                  <a:pt x="74" y="139"/>
                </a:lnTo>
                <a:lnTo>
                  <a:pt x="0" y="139"/>
                </a:lnTo>
                <a:close/>
              </a:path>
            </a:pathLst>
          </a:custGeom>
          <a:solidFill>
            <a:srgbClr val="000000"/>
          </a:solidFill>
          <a:ln w="9525">
            <a:noFill/>
            <a:round/>
          </a:ln>
        </p:spPr>
        <p:txBody>
          <a:bodyPr/>
          <a:lstStyle/>
          <a:p>
            <a:endParaRPr lang="zh-CN" altLang="en-US"/>
          </a:p>
        </p:txBody>
      </p:sp>
      <p:sp>
        <p:nvSpPr>
          <p:cNvPr id="67618" name="Freeform 34"/>
          <p:cNvSpPr/>
          <p:nvPr/>
        </p:nvSpPr>
        <p:spPr bwMode="auto">
          <a:xfrm>
            <a:off x="3729038" y="3763963"/>
            <a:ext cx="117475" cy="234950"/>
          </a:xfrm>
          <a:custGeom>
            <a:avLst/>
            <a:gdLst>
              <a:gd name="T0" fmla="*/ 186491535 w 74"/>
              <a:gd name="T1" fmla="*/ 0 h 148"/>
              <a:gd name="T2" fmla="*/ 85685302 w 74"/>
              <a:gd name="T3" fmla="*/ 372983070 h 148"/>
              <a:gd name="T4" fmla="*/ 0 w 74"/>
              <a:gd name="T5" fmla="*/ 0 h 148"/>
              <a:gd name="T6" fmla="*/ 186491535 w 74"/>
              <a:gd name="T7" fmla="*/ 0 h 148"/>
              <a:gd name="T8" fmla="*/ 0 60000 65536"/>
              <a:gd name="T9" fmla="*/ 0 60000 65536"/>
              <a:gd name="T10" fmla="*/ 0 60000 65536"/>
              <a:gd name="T11" fmla="*/ 0 60000 65536"/>
              <a:gd name="T12" fmla="*/ 0 w 74"/>
              <a:gd name="T13" fmla="*/ 0 h 148"/>
              <a:gd name="T14" fmla="*/ 74 w 74"/>
              <a:gd name="T15" fmla="*/ 148 h 148"/>
            </a:gdLst>
            <a:ahLst/>
            <a:cxnLst>
              <a:cxn ang="T8">
                <a:pos x="T0" y="T1"/>
              </a:cxn>
              <a:cxn ang="T9">
                <a:pos x="T2" y="T3"/>
              </a:cxn>
              <a:cxn ang="T10">
                <a:pos x="T4" y="T5"/>
              </a:cxn>
              <a:cxn ang="T11">
                <a:pos x="T6" y="T7"/>
              </a:cxn>
            </a:cxnLst>
            <a:rect l="T12" t="T13" r="T14" b="T15"/>
            <a:pathLst>
              <a:path w="74" h="148">
                <a:moveTo>
                  <a:pt x="74" y="0"/>
                </a:moveTo>
                <a:lnTo>
                  <a:pt x="34" y="148"/>
                </a:lnTo>
                <a:lnTo>
                  <a:pt x="0" y="0"/>
                </a:lnTo>
                <a:lnTo>
                  <a:pt x="74" y="0"/>
                </a:lnTo>
                <a:close/>
              </a:path>
            </a:pathLst>
          </a:custGeom>
          <a:solidFill>
            <a:srgbClr val="000000"/>
          </a:solidFill>
          <a:ln w="9525">
            <a:noFill/>
            <a:round/>
          </a:ln>
        </p:spPr>
        <p:txBody>
          <a:bodyPr/>
          <a:lstStyle/>
          <a:p>
            <a:endParaRPr lang="zh-CN" altLang="en-US"/>
          </a:p>
        </p:txBody>
      </p:sp>
      <p:sp>
        <p:nvSpPr>
          <p:cNvPr id="67619" name="Line 35"/>
          <p:cNvSpPr>
            <a:spLocks noChangeShapeType="1"/>
          </p:cNvSpPr>
          <p:nvPr/>
        </p:nvSpPr>
        <p:spPr bwMode="auto">
          <a:xfrm>
            <a:off x="4127500" y="3702050"/>
            <a:ext cx="1588" cy="136525"/>
          </a:xfrm>
          <a:prstGeom prst="line">
            <a:avLst/>
          </a:prstGeom>
          <a:noFill/>
          <a:ln w="17463">
            <a:solidFill>
              <a:srgbClr val="000000"/>
            </a:solidFill>
            <a:round/>
          </a:ln>
        </p:spPr>
        <p:txBody>
          <a:bodyPr/>
          <a:lstStyle/>
          <a:p>
            <a:endParaRPr lang="zh-CN" altLang="en-US"/>
          </a:p>
        </p:txBody>
      </p:sp>
      <p:sp>
        <p:nvSpPr>
          <p:cNvPr id="67620" name="Freeform 36"/>
          <p:cNvSpPr/>
          <p:nvPr/>
        </p:nvSpPr>
        <p:spPr bwMode="auto">
          <a:xfrm>
            <a:off x="4081463" y="3529013"/>
            <a:ext cx="90487" cy="185737"/>
          </a:xfrm>
          <a:custGeom>
            <a:avLst/>
            <a:gdLst>
              <a:gd name="T0" fmla="*/ 0 w 57"/>
              <a:gd name="T1" fmla="*/ 294856716 h 117"/>
              <a:gd name="T2" fmla="*/ 73083339 w 57"/>
              <a:gd name="T3" fmla="*/ 0 h 117"/>
              <a:gd name="T4" fmla="*/ 143647330 w 57"/>
              <a:gd name="T5" fmla="*/ 294856716 h 117"/>
              <a:gd name="T6" fmla="*/ 0 w 57"/>
              <a:gd name="T7" fmla="*/ 294856716 h 117"/>
              <a:gd name="T8" fmla="*/ 0 60000 65536"/>
              <a:gd name="T9" fmla="*/ 0 60000 65536"/>
              <a:gd name="T10" fmla="*/ 0 60000 65536"/>
              <a:gd name="T11" fmla="*/ 0 60000 65536"/>
              <a:gd name="T12" fmla="*/ 0 w 57"/>
              <a:gd name="T13" fmla="*/ 0 h 117"/>
              <a:gd name="T14" fmla="*/ 57 w 57"/>
              <a:gd name="T15" fmla="*/ 117 h 117"/>
            </a:gdLst>
            <a:ahLst/>
            <a:cxnLst>
              <a:cxn ang="T8">
                <a:pos x="T0" y="T1"/>
              </a:cxn>
              <a:cxn ang="T9">
                <a:pos x="T2" y="T3"/>
              </a:cxn>
              <a:cxn ang="T10">
                <a:pos x="T4" y="T5"/>
              </a:cxn>
              <a:cxn ang="T11">
                <a:pos x="T6" y="T7"/>
              </a:cxn>
            </a:cxnLst>
            <a:rect l="T12" t="T13" r="T14" b="T15"/>
            <a:pathLst>
              <a:path w="57" h="117">
                <a:moveTo>
                  <a:pt x="0" y="117"/>
                </a:moveTo>
                <a:lnTo>
                  <a:pt x="29" y="0"/>
                </a:lnTo>
                <a:lnTo>
                  <a:pt x="57" y="117"/>
                </a:lnTo>
                <a:lnTo>
                  <a:pt x="0" y="117"/>
                </a:lnTo>
                <a:close/>
              </a:path>
            </a:pathLst>
          </a:custGeom>
          <a:solidFill>
            <a:srgbClr val="000000"/>
          </a:solidFill>
          <a:ln w="9525">
            <a:noFill/>
            <a:round/>
          </a:ln>
        </p:spPr>
        <p:txBody>
          <a:bodyPr/>
          <a:lstStyle/>
          <a:p>
            <a:endParaRPr lang="zh-CN" altLang="en-US"/>
          </a:p>
        </p:txBody>
      </p:sp>
      <p:sp>
        <p:nvSpPr>
          <p:cNvPr id="67621" name="Freeform 37"/>
          <p:cNvSpPr/>
          <p:nvPr/>
        </p:nvSpPr>
        <p:spPr bwMode="auto">
          <a:xfrm>
            <a:off x="4081463" y="3813175"/>
            <a:ext cx="90487" cy="185738"/>
          </a:xfrm>
          <a:custGeom>
            <a:avLst/>
            <a:gdLst>
              <a:gd name="T0" fmla="*/ 143647330 w 57"/>
              <a:gd name="T1" fmla="*/ 0 h 117"/>
              <a:gd name="T2" fmla="*/ 73083339 w 57"/>
              <a:gd name="T3" fmla="*/ 294859891 h 117"/>
              <a:gd name="T4" fmla="*/ 0 w 57"/>
              <a:gd name="T5" fmla="*/ 0 h 117"/>
              <a:gd name="T6" fmla="*/ 143647330 w 57"/>
              <a:gd name="T7" fmla="*/ 0 h 117"/>
              <a:gd name="T8" fmla="*/ 0 60000 65536"/>
              <a:gd name="T9" fmla="*/ 0 60000 65536"/>
              <a:gd name="T10" fmla="*/ 0 60000 65536"/>
              <a:gd name="T11" fmla="*/ 0 60000 65536"/>
              <a:gd name="T12" fmla="*/ 0 w 57"/>
              <a:gd name="T13" fmla="*/ 0 h 117"/>
              <a:gd name="T14" fmla="*/ 57 w 57"/>
              <a:gd name="T15" fmla="*/ 117 h 117"/>
            </a:gdLst>
            <a:ahLst/>
            <a:cxnLst>
              <a:cxn ang="T8">
                <a:pos x="T0" y="T1"/>
              </a:cxn>
              <a:cxn ang="T9">
                <a:pos x="T2" y="T3"/>
              </a:cxn>
              <a:cxn ang="T10">
                <a:pos x="T4" y="T5"/>
              </a:cxn>
              <a:cxn ang="T11">
                <a:pos x="T6" y="T7"/>
              </a:cxn>
            </a:cxnLst>
            <a:rect l="T12" t="T13" r="T14" b="T15"/>
            <a:pathLst>
              <a:path w="57" h="117">
                <a:moveTo>
                  <a:pt x="57" y="0"/>
                </a:moveTo>
                <a:lnTo>
                  <a:pt x="29" y="117"/>
                </a:lnTo>
                <a:lnTo>
                  <a:pt x="0" y="0"/>
                </a:lnTo>
                <a:lnTo>
                  <a:pt x="57" y="0"/>
                </a:lnTo>
                <a:close/>
              </a:path>
            </a:pathLst>
          </a:custGeom>
          <a:solidFill>
            <a:srgbClr val="000000"/>
          </a:solidFill>
          <a:ln w="9525">
            <a:noFill/>
            <a:round/>
          </a:ln>
        </p:spPr>
        <p:txBody>
          <a:bodyPr/>
          <a:lstStyle/>
          <a:p>
            <a:endParaRPr lang="zh-CN" altLang="en-US"/>
          </a:p>
        </p:txBody>
      </p:sp>
      <p:sp>
        <p:nvSpPr>
          <p:cNvPr id="67622" name="Rectangle 38"/>
          <p:cNvSpPr>
            <a:spLocks noChangeArrowheads="1"/>
          </p:cNvSpPr>
          <p:nvPr/>
        </p:nvSpPr>
        <p:spPr bwMode="auto">
          <a:xfrm>
            <a:off x="3278188" y="3998913"/>
            <a:ext cx="1020762" cy="468312"/>
          </a:xfrm>
          <a:prstGeom prst="rect">
            <a:avLst/>
          </a:prstGeom>
          <a:solidFill>
            <a:srgbClr val="FFFFFF"/>
          </a:solidFill>
          <a:ln w="26988">
            <a:solidFill>
              <a:srgbClr val="000000"/>
            </a:solidFill>
            <a:miter lim="800000"/>
          </a:ln>
        </p:spPr>
        <p:txBody>
          <a:bodyPr/>
          <a:lstStyle/>
          <a:p>
            <a:pPr algn="ctr"/>
            <a:endParaRPr lang="zh-CN" altLang="en-US"/>
          </a:p>
        </p:txBody>
      </p:sp>
      <p:sp>
        <p:nvSpPr>
          <p:cNvPr id="67623" name="Rectangle 39"/>
          <p:cNvSpPr>
            <a:spLocks noChangeArrowheads="1"/>
          </p:cNvSpPr>
          <p:nvPr/>
        </p:nvSpPr>
        <p:spPr bwMode="auto">
          <a:xfrm>
            <a:off x="3513138" y="4110038"/>
            <a:ext cx="728662"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存储器</a:t>
            </a:r>
            <a:endParaRPr lang="zh-CN" altLang="en-US" sz="2400"/>
          </a:p>
        </p:txBody>
      </p:sp>
      <p:sp>
        <p:nvSpPr>
          <p:cNvPr id="67624" name="Line 40"/>
          <p:cNvSpPr>
            <a:spLocks noChangeShapeType="1"/>
          </p:cNvSpPr>
          <p:nvPr/>
        </p:nvSpPr>
        <p:spPr bwMode="auto">
          <a:xfrm>
            <a:off x="4795838" y="2616200"/>
            <a:ext cx="1587" cy="1282700"/>
          </a:xfrm>
          <a:prstGeom prst="line">
            <a:avLst/>
          </a:prstGeom>
          <a:noFill/>
          <a:ln w="26988">
            <a:solidFill>
              <a:srgbClr val="000000"/>
            </a:solidFill>
            <a:round/>
          </a:ln>
        </p:spPr>
        <p:txBody>
          <a:bodyPr/>
          <a:lstStyle/>
          <a:p>
            <a:endParaRPr lang="zh-CN" altLang="en-US"/>
          </a:p>
        </p:txBody>
      </p:sp>
      <p:sp>
        <p:nvSpPr>
          <p:cNvPr id="67625" name="Freeform 41"/>
          <p:cNvSpPr/>
          <p:nvPr/>
        </p:nvSpPr>
        <p:spPr bwMode="auto">
          <a:xfrm>
            <a:off x="4741863" y="3887788"/>
            <a:ext cx="107950" cy="233362"/>
          </a:xfrm>
          <a:custGeom>
            <a:avLst/>
            <a:gdLst>
              <a:gd name="T0" fmla="*/ 171370598 w 68"/>
              <a:gd name="T1" fmla="*/ 0 h 147"/>
              <a:gd name="T2" fmla="*/ 85685299 w 68"/>
              <a:gd name="T3" fmla="*/ 370461327 h 147"/>
              <a:gd name="T4" fmla="*/ 0 w 68"/>
              <a:gd name="T5" fmla="*/ 0 h 147"/>
              <a:gd name="T6" fmla="*/ 171370598 w 68"/>
              <a:gd name="T7" fmla="*/ 0 h 147"/>
              <a:gd name="T8" fmla="*/ 0 60000 65536"/>
              <a:gd name="T9" fmla="*/ 0 60000 65536"/>
              <a:gd name="T10" fmla="*/ 0 60000 65536"/>
              <a:gd name="T11" fmla="*/ 0 60000 65536"/>
              <a:gd name="T12" fmla="*/ 0 w 68"/>
              <a:gd name="T13" fmla="*/ 0 h 147"/>
              <a:gd name="T14" fmla="*/ 68 w 68"/>
              <a:gd name="T15" fmla="*/ 147 h 147"/>
            </a:gdLst>
            <a:ahLst/>
            <a:cxnLst>
              <a:cxn ang="T8">
                <a:pos x="T0" y="T1"/>
              </a:cxn>
              <a:cxn ang="T9">
                <a:pos x="T2" y="T3"/>
              </a:cxn>
              <a:cxn ang="T10">
                <a:pos x="T4" y="T5"/>
              </a:cxn>
              <a:cxn ang="T11">
                <a:pos x="T6" y="T7"/>
              </a:cxn>
            </a:cxnLst>
            <a:rect l="T12" t="T13" r="T14" b="T15"/>
            <a:pathLst>
              <a:path w="68" h="147">
                <a:moveTo>
                  <a:pt x="68" y="0"/>
                </a:moveTo>
                <a:lnTo>
                  <a:pt x="34" y="147"/>
                </a:lnTo>
                <a:lnTo>
                  <a:pt x="0" y="0"/>
                </a:lnTo>
                <a:lnTo>
                  <a:pt x="68" y="0"/>
                </a:lnTo>
                <a:close/>
              </a:path>
            </a:pathLst>
          </a:custGeom>
          <a:solidFill>
            <a:srgbClr val="000000"/>
          </a:solidFill>
          <a:ln w="9525">
            <a:noFill/>
            <a:round/>
          </a:ln>
        </p:spPr>
        <p:txBody>
          <a:bodyPr/>
          <a:lstStyle/>
          <a:p>
            <a:endParaRPr lang="zh-CN" altLang="en-US"/>
          </a:p>
        </p:txBody>
      </p:sp>
      <p:sp>
        <p:nvSpPr>
          <p:cNvPr id="67626" name="Line 42"/>
          <p:cNvSpPr>
            <a:spLocks noChangeShapeType="1"/>
          </p:cNvSpPr>
          <p:nvPr/>
        </p:nvSpPr>
        <p:spPr bwMode="auto">
          <a:xfrm>
            <a:off x="5138738" y="3282950"/>
            <a:ext cx="1587" cy="615950"/>
          </a:xfrm>
          <a:prstGeom prst="line">
            <a:avLst/>
          </a:prstGeom>
          <a:noFill/>
          <a:ln w="26988">
            <a:solidFill>
              <a:srgbClr val="000000"/>
            </a:solidFill>
            <a:round/>
          </a:ln>
        </p:spPr>
        <p:txBody>
          <a:bodyPr/>
          <a:lstStyle/>
          <a:p>
            <a:endParaRPr lang="zh-CN" altLang="en-US"/>
          </a:p>
        </p:txBody>
      </p:sp>
      <p:sp>
        <p:nvSpPr>
          <p:cNvPr id="67627" name="Freeform 43"/>
          <p:cNvSpPr/>
          <p:nvPr/>
        </p:nvSpPr>
        <p:spPr bwMode="auto">
          <a:xfrm>
            <a:off x="5084763" y="3073400"/>
            <a:ext cx="107950" cy="220663"/>
          </a:xfrm>
          <a:custGeom>
            <a:avLst/>
            <a:gdLst>
              <a:gd name="T0" fmla="*/ 0 w 68"/>
              <a:gd name="T1" fmla="*/ 350303252 h 139"/>
              <a:gd name="T2" fmla="*/ 85685299 w 68"/>
              <a:gd name="T3" fmla="*/ 0 h 139"/>
              <a:gd name="T4" fmla="*/ 171370598 w 68"/>
              <a:gd name="T5" fmla="*/ 350303252 h 139"/>
              <a:gd name="T6" fmla="*/ 0 w 68"/>
              <a:gd name="T7" fmla="*/ 350303252 h 139"/>
              <a:gd name="T8" fmla="*/ 0 60000 65536"/>
              <a:gd name="T9" fmla="*/ 0 60000 65536"/>
              <a:gd name="T10" fmla="*/ 0 60000 65536"/>
              <a:gd name="T11" fmla="*/ 0 60000 65536"/>
              <a:gd name="T12" fmla="*/ 0 w 68"/>
              <a:gd name="T13" fmla="*/ 0 h 139"/>
              <a:gd name="T14" fmla="*/ 68 w 68"/>
              <a:gd name="T15" fmla="*/ 139 h 139"/>
            </a:gdLst>
            <a:ahLst/>
            <a:cxnLst>
              <a:cxn ang="T8">
                <a:pos x="T0" y="T1"/>
              </a:cxn>
              <a:cxn ang="T9">
                <a:pos x="T2" y="T3"/>
              </a:cxn>
              <a:cxn ang="T10">
                <a:pos x="T4" y="T5"/>
              </a:cxn>
              <a:cxn ang="T11">
                <a:pos x="T6" y="T7"/>
              </a:cxn>
            </a:cxnLst>
            <a:rect l="T12" t="T13" r="T14" b="T15"/>
            <a:pathLst>
              <a:path w="68" h="139">
                <a:moveTo>
                  <a:pt x="0" y="139"/>
                </a:moveTo>
                <a:lnTo>
                  <a:pt x="34" y="0"/>
                </a:lnTo>
                <a:lnTo>
                  <a:pt x="68" y="139"/>
                </a:lnTo>
                <a:lnTo>
                  <a:pt x="0" y="139"/>
                </a:lnTo>
                <a:close/>
              </a:path>
            </a:pathLst>
          </a:custGeom>
          <a:solidFill>
            <a:srgbClr val="000000"/>
          </a:solidFill>
          <a:ln w="9525">
            <a:noFill/>
            <a:round/>
          </a:ln>
        </p:spPr>
        <p:txBody>
          <a:bodyPr/>
          <a:lstStyle/>
          <a:p>
            <a:endParaRPr lang="zh-CN" altLang="en-US"/>
          </a:p>
        </p:txBody>
      </p:sp>
      <p:sp>
        <p:nvSpPr>
          <p:cNvPr id="67628" name="Freeform 44"/>
          <p:cNvSpPr/>
          <p:nvPr/>
        </p:nvSpPr>
        <p:spPr bwMode="auto">
          <a:xfrm>
            <a:off x="5084763" y="3887788"/>
            <a:ext cx="107950" cy="233362"/>
          </a:xfrm>
          <a:custGeom>
            <a:avLst/>
            <a:gdLst>
              <a:gd name="T0" fmla="*/ 171370598 w 68"/>
              <a:gd name="T1" fmla="*/ 0 h 147"/>
              <a:gd name="T2" fmla="*/ 85685299 w 68"/>
              <a:gd name="T3" fmla="*/ 370461327 h 147"/>
              <a:gd name="T4" fmla="*/ 0 w 68"/>
              <a:gd name="T5" fmla="*/ 0 h 147"/>
              <a:gd name="T6" fmla="*/ 171370598 w 68"/>
              <a:gd name="T7" fmla="*/ 0 h 147"/>
              <a:gd name="T8" fmla="*/ 0 60000 65536"/>
              <a:gd name="T9" fmla="*/ 0 60000 65536"/>
              <a:gd name="T10" fmla="*/ 0 60000 65536"/>
              <a:gd name="T11" fmla="*/ 0 60000 65536"/>
              <a:gd name="T12" fmla="*/ 0 w 68"/>
              <a:gd name="T13" fmla="*/ 0 h 147"/>
              <a:gd name="T14" fmla="*/ 68 w 68"/>
              <a:gd name="T15" fmla="*/ 147 h 147"/>
            </a:gdLst>
            <a:ahLst/>
            <a:cxnLst>
              <a:cxn ang="T8">
                <a:pos x="T0" y="T1"/>
              </a:cxn>
              <a:cxn ang="T9">
                <a:pos x="T2" y="T3"/>
              </a:cxn>
              <a:cxn ang="T10">
                <a:pos x="T4" y="T5"/>
              </a:cxn>
              <a:cxn ang="T11">
                <a:pos x="T6" y="T7"/>
              </a:cxn>
            </a:cxnLst>
            <a:rect l="T12" t="T13" r="T14" b="T15"/>
            <a:pathLst>
              <a:path w="68" h="147">
                <a:moveTo>
                  <a:pt x="68" y="0"/>
                </a:moveTo>
                <a:lnTo>
                  <a:pt x="34" y="147"/>
                </a:lnTo>
                <a:lnTo>
                  <a:pt x="0" y="0"/>
                </a:lnTo>
                <a:lnTo>
                  <a:pt x="68" y="0"/>
                </a:lnTo>
                <a:close/>
              </a:path>
            </a:pathLst>
          </a:custGeom>
          <a:solidFill>
            <a:srgbClr val="000000"/>
          </a:solidFill>
          <a:ln w="9525">
            <a:noFill/>
            <a:round/>
          </a:ln>
        </p:spPr>
        <p:txBody>
          <a:bodyPr/>
          <a:lstStyle/>
          <a:p>
            <a:endParaRPr lang="zh-CN" altLang="en-US"/>
          </a:p>
        </p:txBody>
      </p:sp>
      <p:sp>
        <p:nvSpPr>
          <p:cNvPr id="67629" name="Line 45"/>
          <p:cNvSpPr>
            <a:spLocks noChangeShapeType="1"/>
          </p:cNvSpPr>
          <p:nvPr/>
        </p:nvSpPr>
        <p:spPr bwMode="auto">
          <a:xfrm>
            <a:off x="5483225" y="3702050"/>
            <a:ext cx="1588" cy="246063"/>
          </a:xfrm>
          <a:prstGeom prst="line">
            <a:avLst/>
          </a:prstGeom>
          <a:noFill/>
          <a:ln w="17463">
            <a:solidFill>
              <a:srgbClr val="000000"/>
            </a:solidFill>
            <a:round/>
          </a:ln>
        </p:spPr>
        <p:txBody>
          <a:bodyPr/>
          <a:lstStyle/>
          <a:p>
            <a:endParaRPr lang="zh-CN" altLang="en-US"/>
          </a:p>
        </p:txBody>
      </p:sp>
      <p:sp>
        <p:nvSpPr>
          <p:cNvPr id="67630" name="Freeform 46"/>
          <p:cNvSpPr/>
          <p:nvPr/>
        </p:nvSpPr>
        <p:spPr bwMode="auto">
          <a:xfrm>
            <a:off x="5437188" y="3529013"/>
            <a:ext cx="90487" cy="185737"/>
          </a:xfrm>
          <a:custGeom>
            <a:avLst/>
            <a:gdLst>
              <a:gd name="T0" fmla="*/ 0 w 57"/>
              <a:gd name="T1" fmla="*/ 294856716 h 117"/>
              <a:gd name="T2" fmla="*/ 73083339 w 57"/>
              <a:gd name="T3" fmla="*/ 0 h 117"/>
              <a:gd name="T4" fmla="*/ 143647330 w 57"/>
              <a:gd name="T5" fmla="*/ 294856716 h 117"/>
              <a:gd name="T6" fmla="*/ 0 w 57"/>
              <a:gd name="T7" fmla="*/ 294856716 h 117"/>
              <a:gd name="T8" fmla="*/ 0 60000 65536"/>
              <a:gd name="T9" fmla="*/ 0 60000 65536"/>
              <a:gd name="T10" fmla="*/ 0 60000 65536"/>
              <a:gd name="T11" fmla="*/ 0 60000 65536"/>
              <a:gd name="T12" fmla="*/ 0 w 57"/>
              <a:gd name="T13" fmla="*/ 0 h 117"/>
              <a:gd name="T14" fmla="*/ 57 w 57"/>
              <a:gd name="T15" fmla="*/ 117 h 117"/>
            </a:gdLst>
            <a:ahLst/>
            <a:cxnLst>
              <a:cxn ang="T8">
                <a:pos x="T0" y="T1"/>
              </a:cxn>
              <a:cxn ang="T9">
                <a:pos x="T2" y="T3"/>
              </a:cxn>
              <a:cxn ang="T10">
                <a:pos x="T4" y="T5"/>
              </a:cxn>
              <a:cxn ang="T11">
                <a:pos x="T6" y="T7"/>
              </a:cxn>
            </a:cxnLst>
            <a:rect l="T12" t="T13" r="T14" b="T15"/>
            <a:pathLst>
              <a:path w="57" h="117">
                <a:moveTo>
                  <a:pt x="0" y="117"/>
                </a:moveTo>
                <a:lnTo>
                  <a:pt x="29" y="0"/>
                </a:lnTo>
                <a:lnTo>
                  <a:pt x="57" y="117"/>
                </a:lnTo>
                <a:lnTo>
                  <a:pt x="0" y="117"/>
                </a:lnTo>
                <a:close/>
              </a:path>
            </a:pathLst>
          </a:custGeom>
          <a:solidFill>
            <a:srgbClr val="000000"/>
          </a:solidFill>
          <a:ln w="9525">
            <a:noFill/>
            <a:round/>
          </a:ln>
        </p:spPr>
        <p:txBody>
          <a:bodyPr/>
          <a:lstStyle/>
          <a:p>
            <a:endParaRPr lang="zh-CN" altLang="en-US"/>
          </a:p>
        </p:txBody>
      </p:sp>
      <p:sp>
        <p:nvSpPr>
          <p:cNvPr id="67631" name="Freeform 47"/>
          <p:cNvSpPr/>
          <p:nvPr/>
        </p:nvSpPr>
        <p:spPr bwMode="auto">
          <a:xfrm>
            <a:off x="5437188" y="3937000"/>
            <a:ext cx="90487" cy="184150"/>
          </a:xfrm>
          <a:custGeom>
            <a:avLst/>
            <a:gdLst>
              <a:gd name="T0" fmla="*/ 143647330 w 57"/>
              <a:gd name="T1" fmla="*/ 0 h 116"/>
              <a:gd name="T2" fmla="*/ 73083339 w 57"/>
              <a:gd name="T3" fmla="*/ 292338147 h 116"/>
              <a:gd name="T4" fmla="*/ 0 w 57"/>
              <a:gd name="T5" fmla="*/ 0 h 116"/>
              <a:gd name="T6" fmla="*/ 143647330 w 57"/>
              <a:gd name="T7" fmla="*/ 0 h 116"/>
              <a:gd name="T8" fmla="*/ 0 60000 65536"/>
              <a:gd name="T9" fmla="*/ 0 60000 65536"/>
              <a:gd name="T10" fmla="*/ 0 60000 65536"/>
              <a:gd name="T11" fmla="*/ 0 60000 65536"/>
              <a:gd name="T12" fmla="*/ 0 w 57"/>
              <a:gd name="T13" fmla="*/ 0 h 116"/>
              <a:gd name="T14" fmla="*/ 57 w 57"/>
              <a:gd name="T15" fmla="*/ 116 h 116"/>
            </a:gdLst>
            <a:ahLst/>
            <a:cxnLst>
              <a:cxn ang="T8">
                <a:pos x="T0" y="T1"/>
              </a:cxn>
              <a:cxn ang="T9">
                <a:pos x="T2" y="T3"/>
              </a:cxn>
              <a:cxn ang="T10">
                <a:pos x="T4" y="T5"/>
              </a:cxn>
              <a:cxn ang="T11">
                <a:pos x="T6" y="T7"/>
              </a:cxn>
            </a:cxnLst>
            <a:rect l="T12" t="T13" r="T14" b="T15"/>
            <a:pathLst>
              <a:path w="57" h="116">
                <a:moveTo>
                  <a:pt x="57" y="0"/>
                </a:moveTo>
                <a:lnTo>
                  <a:pt x="29" y="116"/>
                </a:lnTo>
                <a:lnTo>
                  <a:pt x="0" y="0"/>
                </a:lnTo>
                <a:lnTo>
                  <a:pt x="57" y="0"/>
                </a:lnTo>
                <a:close/>
              </a:path>
            </a:pathLst>
          </a:custGeom>
          <a:solidFill>
            <a:srgbClr val="000000"/>
          </a:solidFill>
          <a:ln w="9525">
            <a:noFill/>
            <a:round/>
          </a:ln>
        </p:spPr>
        <p:txBody>
          <a:bodyPr/>
          <a:lstStyle/>
          <a:p>
            <a:endParaRPr lang="zh-CN" altLang="en-US"/>
          </a:p>
        </p:txBody>
      </p:sp>
      <p:sp>
        <p:nvSpPr>
          <p:cNvPr id="67632" name="Rectangle 48"/>
          <p:cNvSpPr>
            <a:spLocks noChangeArrowheads="1"/>
          </p:cNvSpPr>
          <p:nvPr/>
        </p:nvSpPr>
        <p:spPr bwMode="auto">
          <a:xfrm>
            <a:off x="4641850" y="4121150"/>
            <a:ext cx="1020763" cy="457200"/>
          </a:xfrm>
          <a:prstGeom prst="rect">
            <a:avLst/>
          </a:prstGeom>
          <a:solidFill>
            <a:srgbClr val="FFFFFF"/>
          </a:solidFill>
          <a:ln w="26988">
            <a:solidFill>
              <a:srgbClr val="000000"/>
            </a:solidFill>
            <a:miter lim="800000"/>
          </a:ln>
        </p:spPr>
        <p:txBody>
          <a:bodyPr/>
          <a:lstStyle/>
          <a:p>
            <a:pPr algn="ctr"/>
            <a:endParaRPr lang="zh-CN" altLang="en-US"/>
          </a:p>
        </p:txBody>
      </p:sp>
      <p:sp>
        <p:nvSpPr>
          <p:cNvPr id="67633" name="Rectangle 49"/>
          <p:cNvSpPr>
            <a:spLocks noChangeArrowheads="1"/>
          </p:cNvSpPr>
          <p:nvPr/>
        </p:nvSpPr>
        <p:spPr bwMode="auto">
          <a:xfrm>
            <a:off x="4822825" y="4221163"/>
            <a:ext cx="852488" cy="288925"/>
          </a:xfrm>
          <a:prstGeom prst="rect">
            <a:avLst/>
          </a:prstGeom>
          <a:noFill/>
          <a:ln w="9525">
            <a:noFill/>
            <a:miter lim="800000"/>
          </a:ln>
        </p:spPr>
        <p:txBody>
          <a:bodyPr wrap="none" lIns="0" tIns="0" rIns="0" bIns="0">
            <a:spAutoFit/>
          </a:bodyPr>
          <a:lstStyle/>
          <a:p>
            <a:r>
              <a:rPr lang="en-US" altLang="zh-CN" sz="1900" b="1">
                <a:solidFill>
                  <a:srgbClr val="000000"/>
                </a:solidFill>
                <a:latin typeface="宋体" charset="-122"/>
              </a:rPr>
              <a:t>I/O</a:t>
            </a:r>
            <a:r>
              <a:rPr lang="zh-CN" altLang="en-US" sz="1900" b="1">
                <a:solidFill>
                  <a:srgbClr val="000000"/>
                </a:solidFill>
                <a:latin typeface="宋体" charset="-122"/>
              </a:rPr>
              <a:t>接口</a:t>
            </a:r>
            <a:endParaRPr lang="zh-CN" altLang="en-US" sz="2400"/>
          </a:p>
        </p:txBody>
      </p:sp>
      <p:sp>
        <p:nvSpPr>
          <p:cNvPr id="67634" name="Line 50"/>
          <p:cNvSpPr>
            <a:spLocks noChangeShapeType="1"/>
          </p:cNvSpPr>
          <p:nvPr/>
        </p:nvSpPr>
        <p:spPr bwMode="auto">
          <a:xfrm>
            <a:off x="5138738" y="4800600"/>
            <a:ext cx="1587" cy="160338"/>
          </a:xfrm>
          <a:prstGeom prst="line">
            <a:avLst/>
          </a:prstGeom>
          <a:noFill/>
          <a:ln w="26988">
            <a:solidFill>
              <a:srgbClr val="000000"/>
            </a:solidFill>
            <a:round/>
          </a:ln>
        </p:spPr>
        <p:txBody>
          <a:bodyPr/>
          <a:lstStyle/>
          <a:p>
            <a:endParaRPr lang="zh-CN" altLang="en-US"/>
          </a:p>
        </p:txBody>
      </p:sp>
      <p:sp>
        <p:nvSpPr>
          <p:cNvPr id="67635" name="Freeform 51"/>
          <p:cNvSpPr/>
          <p:nvPr/>
        </p:nvSpPr>
        <p:spPr bwMode="auto">
          <a:xfrm>
            <a:off x="5084763" y="4578350"/>
            <a:ext cx="107950" cy="234950"/>
          </a:xfrm>
          <a:custGeom>
            <a:avLst/>
            <a:gdLst>
              <a:gd name="T0" fmla="*/ 0 w 68"/>
              <a:gd name="T1" fmla="*/ 372983070 h 148"/>
              <a:gd name="T2" fmla="*/ 85685299 w 68"/>
              <a:gd name="T3" fmla="*/ 0 h 148"/>
              <a:gd name="T4" fmla="*/ 171370598 w 68"/>
              <a:gd name="T5" fmla="*/ 372983070 h 148"/>
              <a:gd name="T6" fmla="*/ 0 w 68"/>
              <a:gd name="T7" fmla="*/ 372983070 h 148"/>
              <a:gd name="T8" fmla="*/ 0 60000 65536"/>
              <a:gd name="T9" fmla="*/ 0 60000 65536"/>
              <a:gd name="T10" fmla="*/ 0 60000 65536"/>
              <a:gd name="T11" fmla="*/ 0 60000 65536"/>
              <a:gd name="T12" fmla="*/ 0 w 68"/>
              <a:gd name="T13" fmla="*/ 0 h 148"/>
              <a:gd name="T14" fmla="*/ 68 w 68"/>
              <a:gd name="T15" fmla="*/ 148 h 148"/>
            </a:gdLst>
            <a:ahLst/>
            <a:cxnLst>
              <a:cxn ang="T8">
                <a:pos x="T0" y="T1"/>
              </a:cxn>
              <a:cxn ang="T9">
                <a:pos x="T2" y="T3"/>
              </a:cxn>
              <a:cxn ang="T10">
                <a:pos x="T4" y="T5"/>
              </a:cxn>
              <a:cxn ang="T11">
                <a:pos x="T6" y="T7"/>
              </a:cxn>
            </a:cxnLst>
            <a:rect l="T12" t="T13" r="T14" b="T15"/>
            <a:pathLst>
              <a:path w="68" h="148">
                <a:moveTo>
                  <a:pt x="0" y="148"/>
                </a:moveTo>
                <a:lnTo>
                  <a:pt x="34" y="0"/>
                </a:lnTo>
                <a:lnTo>
                  <a:pt x="68" y="148"/>
                </a:lnTo>
                <a:lnTo>
                  <a:pt x="0" y="148"/>
                </a:lnTo>
                <a:close/>
              </a:path>
            </a:pathLst>
          </a:custGeom>
          <a:solidFill>
            <a:srgbClr val="000000"/>
          </a:solidFill>
          <a:ln w="9525">
            <a:noFill/>
            <a:round/>
          </a:ln>
        </p:spPr>
        <p:txBody>
          <a:bodyPr/>
          <a:lstStyle/>
          <a:p>
            <a:endParaRPr lang="zh-CN" altLang="en-US"/>
          </a:p>
        </p:txBody>
      </p:sp>
      <p:sp>
        <p:nvSpPr>
          <p:cNvPr id="67636" name="Freeform 52"/>
          <p:cNvSpPr/>
          <p:nvPr/>
        </p:nvSpPr>
        <p:spPr bwMode="auto">
          <a:xfrm>
            <a:off x="5084763" y="4935538"/>
            <a:ext cx="107950" cy="234950"/>
          </a:xfrm>
          <a:custGeom>
            <a:avLst/>
            <a:gdLst>
              <a:gd name="T0" fmla="*/ 171370598 w 68"/>
              <a:gd name="T1" fmla="*/ 0 h 148"/>
              <a:gd name="T2" fmla="*/ 85685299 w 68"/>
              <a:gd name="T3" fmla="*/ 372983070 h 148"/>
              <a:gd name="T4" fmla="*/ 0 w 68"/>
              <a:gd name="T5" fmla="*/ 0 h 148"/>
              <a:gd name="T6" fmla="*/ 171370598 w 68"/>
              <a:gd name="T7" fmla="*/ 0 h 148"/>
              <a:gd name="T8" fmla="*/ 0 60000 65536"/>
              <a:gd name="T9" fmla="*/ 0 60000 65536"/>
              <a:gd name="T10" fmla="*/ 0 60000 65536"/>
              <a:gd name="T11" fmla="*/ 0 60000 65536"/>
              <a:gd name="T12" fmla="*/ 0 w 68"/>
              <a:gd name="T13" fmla="*/ 0 h 148"/>
              <a:gd name="T14" fmla="*/ 68 w 68"/>
              <a:gd name="T15" fmla="*/ 148 h 148"/>
            </a:gdLst>
            <a:ahLst/>
            <a:cxnLst>
              <a:cxn ang="T8">
                <a:pos x="T0" y="T1"/>
              </a:cxn>
              <a:cxn ang="T9">
                <a:pos x="T2" y="T3"/>
              </a:cxn>
              <a:cxn ang="T10">
                <a:pos x="T4" y="T5"/>
              </a:cxn>
              <a:cxn ang="T11">
                <a:pos x="T6" y="T7"/>
              </a:cxn>
            </a:cxnLst>
            <a:rect l="T12" t="T13" r="T14" b="T15"/>
            <a:pathLst>
              <a:path w="68" h="148">
                <a:moveTo>
                  <a:pt x="68" y="0"/>
                </a:moveTo>
                <a:lnTo>
                  <a:pt x="34" y="148"/>
                </a:lnTo>
                <a:lnTo>
                  <a:pt x="0" y="0"/>
                </a:lnTo>
                <a:lnTo>
                  <a:pt x="68" y="0"/>
                </a:lnTo>
                <a:close/>
              </a:path>
            </a:pathLst>
          </a:custGeom>
          <a:solidFill>
            <a:srgbClr val="000000"/>
          </a:solidFill>
          <a:ln w="9525">
            <a:noFill/>
            <a:round/>
          </a:ln>
        </p:spPr>
        <p:txBody>
          <a:bodyPr/>
          <a:lstStyle/>
          <a:p>
            <a:endParaRPr lang="zh-CN" altLang="en-US"/>
          </a:p>
        </p:txBody>
      </p:sp>
      <p:sp>
        <p:nvSpPr>
          <p:cNvPr id="67637" name="Line 53"/>
          <p:cNvSpPr>
            <a:spLocks noChangeShapeType="1"/>
          </p:cNvSpPr>
          <p:nvPr/>
        </p:nvSpPr>
        <p:spPr bwMode="auto">
          <a:xfrm>
            <a:off x="4470400" y="3813175"/>
            <a:ext cx="53975" cy="1588"/>
          </a:xfrm>
          <a:prstGeom prst="line">
            <a:avLst/>
          </a:prstGeom>
          <a:noFill/>
          <a:ln w="26988">
            <a:solidFill>
              <a:srgbClr val="000000"/>
            </a:solidFill>
            <a:round/>
          </a:ln>
        </p:spPr>
        <p:txBody>
          <a:bodyPr/>
          <a:lstStyle/>
          <a:p>
            <a:endParaRPr lang="zh-CN" altLang="en-US"/>
          </a:p>
        </p:txBody>
      </p:sp>
      <p:sp>
        <p:nvSpPr>
          <p:cNvPr id="67638" name="Line 54"/>
          <p:cNvSpPr>
            <a:spLocks noChangeShapeType="1"/>
          </p:cNvSpPr>
          <p:nvPr/>
        </p:nvSpPr>
        <p:spPr bwMode="auto">
          <a:xfrm>
            <a:off x="4578350" y="3813175"/>
            <a:ext cx="53975" cy="1588"/>
          </a:xfrm>
          <a:prstGeom prst="line">
            <a:avLst/>
          </a:prstGeom>
          <a:noFill/>
          <a:ln w="26988">
            <a:solidFill>
              <a:srgbClr val="000000"/>
            </a:solidFill>
            <a:round/>
          </a:ln>
        </p:spPr>
        <p:txBody>
          <a:bodyPr/>
          <a:lstStyle/>
          <a:p>
            <a:endParaRPr lang="zh-CN" altLang="en-US"/>
          </a:p>
        </p:txBody>
      </p:sp>
      <p:sp>
        <p:nvSpPr>
          <p:cNvPr id="67639" name="Line 55"/>
          <p:cNvSpPr>
            <a:spLocks noChangeShapeType="1"/>
          </p:cNvSpPr>
          <p:nvPr/>
        </p:nvSpPr>
        <p:spPr bwMode="auto">
          <a:xfrm>
            <a:off x="4687888" y="3813175"/>
            <a:ext cx="53975" cy="1588"/>
          </a:xfrm>
          <a:prstGeom prst="line">
            <a:avLst/>
          </a:prstGeom>
          <a:noFill/>
          <a:ln w="26988">
            <a:solidFill>
              <a:srgbClr val="000000"/>
            </a:solidFill>
            <a:round/>
          </a:ln>
        </p:spPr>
        <p:txBody>
          <a:bodyPr/>
          <a:lstStyle/>
          <a:p>
            <a:endParaRPr lang="zh-CN" altLang="en-US"/>
          </a:p>
        </p:txBody>
      </p:sp>
      <p:sp>
        <p:nvSpPr>
          <p:cNvPr id="67640" name="Line 56"/>
          <p:cNvSpPr>
            <a:spLocks noChangeShapeType="1"/>
          </p:cNvSpPr>
          <p:nvPr/>
        </p:nvSpPr>
        <p:spPr bwMode="auto">
          <a:xfrm>
            <a:off x="4795838" y="3813175"/>
            <a:ext cx="53975" cy="1588"/>
          </a:xfrm>
          <a:prstGeom prst="line">
            <a:avLst/>
          </a:prstGeom>
          <a:noFill/>
          <a:ln w="26988">
            <a:solidFill>
              <a:srgbClr val="000000"/>
            </a:solidFill>
            <a:round/>
          </a:ln>
        </p:spPr>
        <p:txBody>
          <a:bodyPr/>
          <a:lstStyle/>
          <a:p>
            <a:endParaRPr lang="zh-CN" altLang="en-US"/>
          </a:p>
        </p:txBody>
      </p:sp>
      <p:sp>
        <p:nvSpPr>
          <p:cNvPr id="67641" name="Line 57"/>
          <p:cNvSpPr>
            <a:spLocks noChangeShapeType="1"/>
          </p:cNvSpPr>
          <p:nvPr/>
        </p:nvSpPr>
        <p:spPr bwMode="auto">
          <a:xfrm>
            <a:off x="4903788" y="3813175"/>
            <a:ext cx="53975" cy="1588"/>
          </a:xfrm>
          <a:prstGeom prst="line">
            <a:avLst/>
          </a:prstGeom>
          <a:noFill/>
          <a:ln w="26988">
            <a:solidFill>
              <a:srgbClr val="000000"/>
            </a:solidFill>
            <a:round/>
          </a:ln>
        </p:spPr>
        <p:txBody>
          <a:bodyPr/>
          <a:lstStyle/>
          <a:p>
            <a:endParaRPr lang="zh-CN" altLang="en-US"/>
          </a:p>
        </p:txBody>
      </p:sp>
      <p:sp>
        <p:nvSpPr>
          <p:cNvPr id="67642" name="Line 58"/>
          <p:cNvSpPr>
            <a:spLocks noChangeShapeType="1"/>
          </p:cNvSpPr>
          <p:nvPr/>
        </p:nvSpPr>
        <p:spPr bwMode="auto">
          <a:xfrm>
            <a:off x="5013325" y="3813175"/>
            <a:ext cx="53975" cy="1588"/>
          </a:xfrm>
          <a:prstGeom prst="line">
            <a:avLst/>
          </a:prstGeom>
          <a:noFill/>
          <a:ln w="26988">
            <a:solidFill>
              <a:srgbClr val="000000"/>
            </a:solidFill>
            <a:round/>
          </a:ln>
        </p:spPr>
        <p:txBody>
          <a:bodyPr/>
          <a:lstStyle/>
          <a:p>
            <a:endParaRPr lang="zh-CN" altLang="en-US"/>
          </a:p>
        </p:txBody>
      </p:sp>
      <p:sp>
        <p:nvSpPr>
          <p:cNvPr id="67643" name="Line 59"/>
          <p:cNvSpPr>
            <a:spLocks noChangeShapeType="1"/>
          </p:cNvSpPr>
          <p:nvPr/>
        </p:nvSpPr>
        <p:spPr bwMode="auto">
          <a:xfrm>
            <a:off x="5121275" y="3813175"/>
            <a:ext cx="53975" cy="1588"/>
          </a:xfrm>
          <a:prstGeom prst="line">
            <a:avLst/>
          </a:prstGeom>
          <a:noFill/>
          <a:ln w="26988">
            <a:solidFill>
              <a:srgbClr val="000000"/>
            </a:solidFill>
            <a:round/>
          </a:ln>
        </p:spPr>
        <p:txBody>
          <a:bodyPr/>
          <a:lstStyle/>
          <a:p>
            <a:endParaRPr lang="zh-CN" altLang="en-US"/>
          </a:p>
        </p:txBody>
      </p:sp>
      <p:sp>
        <p:nvSpPr>
          <p:cNvPr id="67644" name="Line 60"/>
          <p:cNvSpPr>
            <a:spLocks noChangeShapeType="1"/>
          </p:cNvSpPr>
          <p:nvPr/>
        </p:nvSpPr>
        <p:spPr bwMode="auto">
          <a:xfrm>
            <a:off x="5229225" y="3813175"/>
            <a:ext cx="53975" cy="1588"/>
          </a:xfrm>
          <a:prstGeom prst="line">
            <a:avLst/>
          </a:prstGeom>
          <a:noFill/>
          <a:ln w="26988">
            <a:solidFill>
              <a:srgbClr val="000000"/>
            </a:solidFill>
            <a:round/>
          </a:ln>
        </p:spPr>
        <p:txBody>
          <a:bodyPr/>
          <a:lstStyle/>
          <a:p>
            <a:endParaRPr lang="zh-CN" altLang="en-US"/>
          </a:p>
        </p:txBody>
      </p:sp>
      <p:sp>
        <p:nvSpPr>
          <p:cNvPr id="67645" name="Line 61"/>
          <p:cNvSpPr>
            <a:spLocks noChangeShapeType="1"/>
          </p:cNvSpPr>
          <p:nvPr/>
        </p:nvSpPr>
        <p:spPr bwMode="auto">
          <a:xfrm>
            <a:off x="5337175" y="3813175"/>
            <a:ext cx="55563" cy="1588"/>
          </a:xfrm>
          <a:prstGeom prst="line">
            <a:avLst/>
          </a:prstGeom>
          <a:noFill/>
          <a:ln w="26988">
            <a:solidFill>
              <a:srgbClr val="000000"/>
            </a:solidFill>
            <a:round/>
          </a:ln>
        </p:spPr>
        <p:txBody>
          <a:bodyPr/>
          <a:lstStyle/>
          <a:p>
            <a:endParaRPr lang="zh-CN" altLang="en-US"/>
          </a:p>
        </p:txBody>
      </p:sp>
      <p:sp>
        <p:nvSpPr>
          <p:cNvPr id="67646" name="Line 62"/>
          <p:cNvSpPr>
            <a:spLocks noChangeShapeType="1"/>
          </p:cNvSpPr>
          <p:nvPr/>
        </p:nvSpPr>
        <p:spPr bwMode="auto">
          <a:xfrm>
            <a:off x="5446713" y="3813175"/>
            <a:ext cx="53975" cy="1588"/>
          </a:xfrm>
          <a:prstGeom prst="line">
            <a:avLst/>
          </a:prstGeom>
          <a:noFill/>
          <a:ln w="26988">
            <a:solidFill>
              <a:srgbClr val="000000"/>
            </a:solidFill>
            <a:round/>
          </a:ln>
        </p:spPr>
        <p:txBody>
          <a:bodyPr/>
          <a:lstStyle/>
          <a:p>
            <a:endParaRPr lang="zh-CN" altLang="en-US"/>
          </a:p>
        </p:txBody>
      </p:sp>
      <p:sp>
        <p:nvSpPr>
          <p:cNvPr id="67647" name="Line 63"/>
          <p:cNvSpPr>
            <a:spLocks noChangeShapeType="1"/>
          </p:cNvSpPr>
          <p:nvPr/>
        </p:nvSpPr>
        <p:spPr bwMode="auto">
          <a:xfrm>
            <a:off x="5554663" y="3813175"/>
            <a:ext cx="53975" cy="1588"/>
          </a:xfrm>
          <a:prstGeom prst="line">
            <a:avLst/>
          </a:prstGeom>
          <a:noFill/>
          <a:ln w="26988">
            <a:solidFill>
              <a:srgbClr val="000000"/>
            </a:solidFill>
            <a:round/>
          </a:ln>
        </p:spPr>
        <p:txBody>
          <a:bodyPr/>
          <a:lstStyle/>
          <a:p>
            <a:endParaRPr lang="zh-CN" altLang="en-US"/>
          </a:p>
        </p:txBody>
      </p:sp>
      <p:sp>
        <p:nvSpPr>
          <p:cNvPr id="67648" name="Line 64"/>
          <p:cNvSpPr>
            <a:spLocks noChangeShapeType="1"/>
          </p:cNvSpPr>
          <p:nvPr/>
        </p:nvSpPr>
        <p:spPr bwMode="auto">
          <a:xfrm>
            <a:off x="5662613" y="3813175"/>
            <a:ext cx="55562" cy="1588"/>
          </a:xfrm>
          <a:prstGeom prst="line">
            <a:avLst/>
          </a:prstGeom>
          <a:noFill/>
          <a:ln w="26988">
            <a:solidFill>
              <a:srgbClr val="000000"/>
            </a:solidFill>
            <a:round/>
          </a:ln>
        </p:spPr>
        <p:txBody>
          <a:bodyPr/>
          <a:lstStyle/>
          <a:p>
            <a:endParaRPr lang="zh-CN" altLang="en-US"/>
          </a:p>
        </p:txBody>
      </p:sp>
      <p:sp>
        <p:nvSpPr>
          <p:cNvPr id="67649" name="Line 65"/>
          <p:cNvSpPr>
            <a:spLocks noChangeShapeType="1"/>
          </p:cNvSpPr>
          <p:nvPr/>
        </p:nvSpPr>
        <p:spPr bwMode="auto">
          <a:xfrm>
            <a:off x="5772150" y="3813175"/>
            <a:ext cx="53975" cy="1588"/>
          </a:xfrm>
          <a:prstGeom prst="line">
            <a:avLst/>
          </a:prstGeom>
          <a:noFill/>
          <a:ln w="26988">
            <a:solidFill>
              <a:srgbClr val="000000"/>
            </a:solidFill>
            <a:round/>
          </a:ln>
        </p:spPr>
        <p:txBody>
          <a:bodyPr/>
          <a:lstStyle/>
          <a:p>
            <a:endParaRPr lang="zh-CN" altLang="en-US"/>
          </a:p>
        </p:txBody>
      </p:sp>
      <p:sp>
        <p:nvSpPr>
          <p:cNvPr id="67650" name="Line 66"/>
          <p:cNvSpPr>
            <a:spLocks noChangeShapeType="1"/>
          </p:cNvSpPr>
          <p:nvPr/>
        </p:nvSpPr>
        <p:spPr bwMode="auto">
          <a:xfrm>
            <a:off x="4470400" y="3813175"/>
            <a:ext cx="1588" cy="74613"/>
          </a:xfrm>
          <a:prstGeom prst="line">
            <a:avLst/>
          </a:prstGeom>
          <a:noFill/>
          <a:ln w="26988">
            <a:solidFill>
              <a:srgbClr val="000000"/>
            </a:solidFill>
            <a:round/>
          </a:ln>
        </p:spPr>
        <p:txBody>
          <a:bodyPr/>
          <a:lstStyle/>
          <a:p>
            <a:endParaRPr lang="zh-CN" altLang="en-US"/>
          </a:p>
        </p:txBody>
      </p:sp>
      <p:sp>
        <p:nvSpPr>
          <p:cNvPr id="67651" name="Line 67"/>
          <p:cNvSpPr>
            <a:spLocks noChangeShapeType="1"/>
          </p:cNvSpPr>
          <p:nvPr/>
        </p:nvSpPr>
        <p:spPr bwMode="auto">
          <a:xfrm>
            <a:off x="4470400" y="3960813"/>
            <a:ext cx="1588" cy="74612"/>
          </a:xfrm>
          <a:prstGeom prst="line">
            <a:avLst/>
          </a:prstGeom>
          <a:noFill/>
          <a:ln w="26988">
            <a:solidFill>
              <a:srgbClr val="000000"/>
            </a:solidFill>
            <a:round/>
          </a:ln>
        </p:spPr>
        <p:txBody>
          <a:bodyPr/>
          <a:lstStyle/>
          <a:p>
            <a:endParaRPr lang="zh-CN" altLang="en-US"/>
          </a:p>
        </p:txBody>
      </p:sp>
      <p:sp>
        <p:nvSpPr>
          <p:cNvPr id="67652" name="Line 68"/>
          <p:cNvSpPr>
            <a:spLocks noChangeShapeType="1"/>
          </p:cNvSpPr>
          <p:nvPr/>
        </p:nvSpPr>
        <p:spPr bwMode="auto">
          <a:xfrm>
            <a:off x="4470400" y="4110038"/>
            <a:ext cx="1588" cy="73025"/>
          </a:xfrm>
          <a:prstGeom prst="line">
            <a:avLst/>
          </a:prstGeom>
          <a:noFill/>
          <a:ln w="26988">
            <a:solidFill>
              <a:srgbClr val="000000"/>
            </a:solidFill>
            <a:round/>
          </a:ln>
        </p:spPr>
        <p:txBody>
          <a:bodyPr/>
          <a:lstStyle/>
          <a:p>
            <a:endParaRPr lang="zh-CN" altLang="en-US"/>
          </a:p>
        </p:txBody>
      </p:sp>
      <p:sp>
        <p:nvSpPr>
          <p:cNvPr id="67653" name="Line 69"/>
          <p:cNvSpPr>
            <a:spLocks noChangeShapeType="1"/>
          </p:cNvSpPr>
          <p:nvPr/>
        </p:nvSpPr>
        <p:spPr bwMode="auto">
          <a:xfrm>
            <a:off x="4470400" y="4257675"/>
            <a:ext cx="1588" cy="73025"/>
          </a:xfrm>
          <a:prstGeom prst="line">
            <a:avLst/>
          </a:prstGeom>
          <a:noFill/>
          <a:ln w="26988">
            <a:solidFill>
              <a:srgbClr val="000000"/>
            </a:solidFill>
            <a:round/>
          </a:ln>
        </p:spPr>
        <p:txBody>
          <a:bodyPr/>
          <a:lstStyle/>
          <a:p>
            <a:endParaRPr lang="zh-CN" altLang="en-US"/>
          </a:p>
        </p:txBody>
      </p:sp>
      <p:sp>
        <p:nvSpPr>
          <p:cNvPr id="67654" name="Line 70"/>
          <p:cNvSpPr>
            <a:spLocks noChangeShapeType="1"/>
          </p:cNvSpPr>
          <p:nvPr/>
        </p:nvSpPr>
        <p:spPr bwMode="auto">
          <a:xfrm>
            <a:off x="4470400" y="4405313"/>
            <a:ext cx="1588" cy="74612"/>
          </a:xfrm>
          <a:prstGeom prst="line">
            <a:avLst/>
          </a:prstGeom>
          <a:noFill/>
          <a:ln w="26988">
            <a:solidFill>
              <a:srgbClr val="000000"/>
            </a:solidFill>
            <a:round/>
          </a:ln>
        </p:spPr>
        <p:txBody>
          <a:bodyPr/>
          <a:lstStyle/>
          <a:p>
            <a:endParaRPr lang="zh-CN" altLang="en-US"/>
          </a:p>
        </p:txBody>
      </p:sp>
      <p:sp>
        <p:nvSpPr>
          <p:cNvPr id="67655" name="Line 71"/>
          <p:cNvSpPr>
            <a:spLocks noChangeShapeType="1"/>
          </p:cNvSpPr>
          <p:nvPr/>
        </p:nvSpPr>
        <p:spPr bwMode="auto">
          <a:xfrm>
            <a:off x="4470400" y="4552950"/>
            <a:ext cx="1588" cy="74613"/>
          </a:xfrm>
          <a:prstGeom prst="line">
            <a:avLst/>
          </a:prstGeom>
          <a:noFill/>
          <a:ln w="26988">
            <a:solidFill>
              <a:srgbClr val="000000"/>
            </a:solidFill>
            <a:round/>
          </a:ln>
        </p:spPr>
        <p:txBody>
          <a:bodyPr/>
          <a:lstStyle/>
          <a:p>
            <a:endParaRPr lang="zh-CN" altLang="en-US"/>
          </a:p>
        </p:txBody>
      </p:sp>
      <p:sp>
        <p:nvSpPr>
          <p:cNvPr id="67656" name="Line 72"/>
          <p:cNvSpPr>
            <a:spLocks noChangeShapeType="1"/>
          </p:cNvSpPr>
          <p:nvPr/>
        </p:nvSpPr>
        <p:spPr bwMode="auto">
          <a:xfrm>
            <a:off x="4470400" y="4702175"/>
            <a:ext cx="1588" cy="73025"/>
          </a:xfrm>
          <a:prstGeom prst="line">
            <a:avLst/>
          </a:prstGeom>
          <a:noFill/>
          <a:ln w="26988">
            <a:solidFill>
              <a:srgbClr val="000000"/>
            </a:solidFill>
            <a:round/>
          </a:ln>
        </p:spPr>
        <p:txBody>
          <a:bodyPr/>
          <a:lstStyle/>
          <a:p>
            <a:endParaRPr lang="zh-CN" altLang="en-US"/>
          </a:p>
        </p:txBody>
      </p:sp>
      <p:sp>
        <p:nvSpPr>
          <p:cNvPr id="67657" name="Line 73"/>
          <p:cNvSpPr>
            <a:spLocks noChangeShapeType="1"/>
          </p:cNvSpPr>
          <p:nvPr/>
        </p:nvSpPr>
        <p:spPr bwMode="auto">
          <a:xfrm>
            <a:off x="4470400" y="4849813"/>
            <a:ext cx="1588" cy="74612"/>
          </a:xfrm>
          <a:prstGeom prst="line">
            <a:avLst/>
          </a:prstGeom>
          <a:noFill/>
          <a:ln w="26988">
            <a:solidFill>
              <a:srgbClr val="000000"/>
            </a:solidFill>
            <a:round/>
          </a:ln>
        </p:spPr>
        <p:txBody>
          <a:bodyPr/>
          <a:lstStyle/>
          <a:p>
            <a:endParaRPr lang="zh-CN" altLang="en-US"/>
          </a:p>
        </p:txBody>
      </p:sp>
      <p:sp>
        <p:nvSpPr>
          <p:cNvPr id="67658" name="Line 74"/>
          <p:cNvSpPr>
            <a:spLocks noChangeShapeType="1"/>
          </p:cNvSpPr>
          <p:nvPr/>
        </p:nvSpPr>
        <p:spPr bwMode="auto">
          <a:xfrm>
            <a:off x="4470400" y="5146675"/>
            <a:ext cx="1588" cy="73025"/>
          </a:xfrm>
          <a:prstGeom prst="line">
            <a:avLst/>
          </a:prstGeom>
          <a:noFill/>
          <a:ln w="26988">
            <a:solidFill>
              <a:srgbClr val="000000"/>
            </a:solidFill>
            <a:round/>
          </a:ln>
        </p:spPr>
        <p:txBody>
          <a:bodyPr/>
          <a:lstStyle/>
          <a:p>
            <a:endParaRPr lang="zh-CN" altLang="en-US"/>
          </a:p>
        </p:txBody>
      </p:sp>
      <p:sp>
        <p:nvSpPr>
          <p:cNvPr id="67659" name="Line 75"/>
          <p:cNvSpPr>
            <a:spLocks noChangeShapeType="1"/>
          </p:cNvSpPr>
          <p:nvPr/>
        </p:nvSpPr>
        <p:spPr bwMode="auto">
          <a:xfrm flipV="1">
            <a:off x="5816600" y="5108575"/>
            <a:ext cx="1588" cy="74613"/>
          </a:xfrm>
          <a:prstGeom prst="line">
            <a:avLst/>
          </a:prstGeom>
          <a:noFill/>
          <a:ln w="26988">
            <a:solidFill>
              <a:srgbClr val="000000"/>
            </a:solidFill>
            <a:round/>
          </a:ln>
        </p:spPr>
        <p:txBody>
          <a:bodyPr/>
          <a:lstStyle/>
          <a:p>
            <a:endParaRPr lang="zh-CN" altLang="en-US"/>
          </a:p>
        </p:txBody>
      </p:sp>
      <p:sp>
        <p:nvSpPr>
          <p:cNvPr id="67660" name="Line 76"/>
          <p:cNvSpPr>
            <a:spLocks noChangeShapeType="1"/>
          </p:cNvSpPr>
          <p:nvPr/>
        </p:nvSpPr>
        <p:spPr bwMode="auto">
          <a:xfrm flipV="1">
            <a:off x="5816600" y="4960938"/>
            <a:ext cx="1588" cy="74612"/>
          </a:xfrm>
          <a:prstGeom prst="line">
            <a:avLst/>
          </a:prstGeom>
          <a:noFill/>
          <a:ln w="26988">
            <a:solidFill>
              <a:srgbClr val="000000"/>
            </a:solidFill>
            <a:round/>
          </a:ln>
        </p:spPr>
        <p:txBody>
          <a:bodyPr/>
          <a:lstStyle/>
          <a:p>
            <a:endParaRPr lang="zh-CN" altLang="en-US"/>
          </a:p>
        </p:txBody>
      </p:sp>
      <p:sp>
        <p:nvSpPr>
          <p:cNvPr id="67661" name="Line 77"/>
          <p:cNvSpPr>
            <a:spLocks noChangeShapeType="1"/>
          </p:cNvSpPr>
          <p:nvPr/>
        </p:nvSpPr>
        <p:spPr bwMode="auto">
          <a:xfrm flipV="1">
            <a:off x="5816600" y="4813300"/>
            <a:ext cx="1588" cy="73025"/>
          </a:xfrm>
          <a:prstGeom prst="line">
            <a:avLst/>
          </a:prstGeom>
          <a:noFill/>
          <a:ln w="26988">
            <a:solidFill>
              <a:srgbClr val="000000"/>
            </a:solidFill>
            <a:round/>
          </a:ln>
        </p:spPr>
        <p:txBody>
          <a:bodyPr/>
          <a:lstStyle/>
          <a:p>
            <a:endParaRPr lang="zh-CN" altLang="en-US"/>
          </a:p>
        </p:txBody>
      </p:sp>
      <p:sp>
        <p:nvSpPr>
          <p:cNvPr id="67662" name="Line 78"/>
          <p:cNvSpPr>
            <a:spLocks noChangeShapeType="1"/>
          </p:cNvSpPr>
          <p:nvPr/>
        </p:nvSpPr>
        <p:spPr bwMode="auto">
          <a:xfrm flipV="1">
            <a:off x="5816600" y="4664075"/>
            <a:ext cx="1588" cy="74613"/>
          </a:xfrm>
          <a:prstGeom prst="line">
            <a:avLst/>
          </a:prstGeom>
          <a:noFill/>
          <a:ln w="26988">
            <a:solidFill>
              <a:srgbClr val="000000"/>
            </a:solidFill>
            <a:round/>
          </a:ln>
        </p:spPr>
        <p:txBody>
          <a:bodyPr/>
          <a:lstStyle/>
          <a:p>
            <a:endParaRPr lang="zh-CN" altLang="en-US"/>
          </a:p>
        </p:txBody>
      </p:sp>
      <p:sp>
        <p:nvSpPr>
          <p:cNvPr id="67663" name="Line 79"/>
          <p:cNvSpPr>
            <a:spLocks noChangeShapeType="1"/>
          </p:cNvSpPr>
          <p:nvPr/>
        </p:nvSpPr>
        <p:spPr bwMode="auto">
          <a:xfrm flipV="1">
            <a:off x="5816600" y="4368800"/>
            <a:ext cx="1588" cy="73025"/>
          </a:xfrm>
          <a:prstGeom prst="line">
            <a:avLst/>
          </a:prstGeom>
          <a:noFill/>
          <a:ln w="26988">
            <a:solidFill>
              <a:srgbClr val="000000"/>
            </a:solidFill>
            <a:round/>
          </a:ln>
        </p:spPr>
        <p:txBody>
          <a:bodyPr/>
          <a:lstStyle/>
          <a:p>
            <a:endParaRPr lang="zh-CN" altLang="en-US"/>
          </a:p>
        </p:txBody>
      </p:sp>
      <p:sp>
        <p:nvSpPr>
          <p:cNvPr id="67664" name="Line 80"/>
          <p:cNvSpPr>
            <a:spLocks noChangeShapeType="1"/>
          </p:cNvSpPr>
          <p:nvPr/>
        </p:nvSpPr>
        <p:spPr bwMode="auto">
          <a:xfrm flipV="1">
            <a:off x="5816600" y="4219575"/>
            <a:ext cx="1588" cy="74613"/>
          </a:xfrm>
          <a:prstGeom prst="line">
            <a:avLst/>
          </a:prstGeom>
          <a:noFill/>
          <a:ln w="26988">
            <a:solidFill>
              <a:srgbClr val="000000"/>
            </a:solidFill>
            <a:round/>
          </a:ln>
        </p:spPr>
        <p:txBody>
          <a:bodyPr/>
          <a:lstStyle/>
          <a:p>
            <a:endParaRPr lang="zh-CN" altLang="en-US"/>
          </a:p>
        </p:txBody>
      </p:sp>
      <p:sp>
        <p:nvSpPr>
          <p:cNvPr id="67665" name="Line 81"/>
          <p:cNvSpPr>
            <a:spLocks noChangeShapeType="1"/>
          </p:cNvSpPr>
          <p:nvPr/>
        </p:nvSpPr>
        <p:spPr bwMode="auto">
          <a:xfrm flipV="1">
            <a:off x="5816600" y="4071938"/>
            <a:ext cx="1588" cy="74612"/>
          </a:xfrm>
          <a:prstGeom prst="line">
            <a:avLst/>
          </a:prstGeom>
          <a:noFill/>
          <a:ln w="26988">
            <a:solidFill>
              <a:srgbClr val="000000"/>
            </a:solidFill>
            <a:round/>
          </a:ln>
        </p:spPr>
        <p:txBody>
          <a:bodyPr/>
          <a:lstStyle/>
          <a:p>
            <a:endParaRPr lang="zh-CN" altLang="en-US"/>
          </a:p>
        </p:txBody>
      </p:sp>
      <p:sp>
        <p:nvSpPr>
          <p:cNvPr id="67666" name="Line 82"/>
          <p:cNvSpPr>
            <a:spLocks noChangeShapeType="1"/>
          </p:cNvSpPr>
          <p:nvPr/>
        </p:nvSpPr>
        <p:spPr bwMode="auto">
          <a:xfrm flipV="1">
            <a:off x="5816600" y="3924300"/>
            <a:ext cx="1588" cy="74613"/>
          </a:xfrm>
          <a:prstGeom prst="line">
            <a:avLst/>
          </a:prstGeom>
          <a:noFill/>
          <a:ln w="26988">
            <a:solidFill>
              <a:srgbClr val="000000"/>
            </a:solidFill>
            <a:round/>
          </a:ln>
        </p:spPr>
        <p:txBody>
          <a:bodyPr/>
          <a:lstStyle/>
          <a:p>
            <a:endParaRPr lang="zh-CN" altLang="en-US"/>
          </a:p>
        </p:txBody>
      </p:sp>
      <p:sp>
        <p:nvSpPr>
          <p:cNvPr id="67667" name="Line 83"/>
          <p:cNvSpPr>
            <a:spLocks noChangeShapeType="1"/>
          </p:cNvSpPr>
          <p:nvPr/>
        </p:nvSpPr>
        <p:spPr bwMode="auto">
          <a:xfrm flipV="1">
            <a:off x="5816600" y="3813175"/>
            <a:ext cx="1588" cy="36513"/>
          </a:xfrm>
          <a:prstGeom prst="line">
            <a:avLst/>
          </a:prstGeom>
          <a:noFill/>
          <a:ln w="26988">
            <a:solidFill>
              <a:srgbClr val="000000"/>
            </a:solidFill>
            <a:round/>
          </a:ln>
        </p:spPr>
        <p:txBody>
          <a:bodyPr/>
          <a:lstStyle/>
          <a:p>
            <a:endParaRPr lang="zh-CN" altLang="en-US"/>
          </a:p>
        </p:txBody>
      </p:sp>
      <p:sp>
        <p:nvSpPr>
          <p:cNvPr id="67668" name="Rectangle 84"/>
          <p:cNvSpPr>
            <a:spLocks noChangeArrowheads="1"/>
          </p:cNvSpPr>
          <p:nvPr/>
        </p:nvSpPr>
        <p:spPr bwMode="auto">
          <a:xfrm>
            <a:off x="4470400" y="2259013"/>
            <a:ext cx="1338263"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系统总线</a:t>
            </a:r>
            <a:r>
              <a:rPr lang="en-US" altLang="zh-CN" sz="1900" b="1">
                <a:solidFill>
                  <a:srgbClr val="000000"/>
                </a:solidFill>
                <a:latin typeface="宋体" charset="-122"/>
              </a:rPr>
              <a:t>BUS</a:t>
            </a:r>
            <a:endParaRPr lang="en-US" altLang="zh-CN" sz="2400"/>
          </a:p>
        </p:txBody>
      </p:sp>
      <p:sp>
        <p:nvSpPr>
          <p:cNvPr id="67669" name="Rectangle 85"/>
          <p:cNvSpPr>
            <a:spLocks noChangeArrowheads="1"/>
          </p:cNvSpPr>
          <p:nvPr/>
        </p:nvSpPr>
        <p:spPr bwMode="auto">
          <a:xfrm>
            <a:off x="7451725" y="2492375"/>
            <a:ext cx="1216025"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地址总线</a:t>
            </a:r>
            <a:r>
              <a:rPr lang="en-US" altLang="zh-CN" sz="1900" b="1">
                <a:solidFill>
                  <a:srgbClr val="000000"/>
                </a:solidFill>
                <a:latin typeface="宋体" charset="-122"/>
              </a:rPr>
              <a:t>AB</a:t>
            </a:r>
            <a:endParaRPr lang="en-US" altLang="zh-CN" sz="2400"/>
          </a:p>
        </p:txBody>
      </p:sp>
      <p:sp>
        <p:nvSpPr>
          <p:cNvPr id="67670" name="Rectangle 86"/>
          <p:cNvSpPr>
            <a:spLocks noChangeArrowheads="1"/>
          </p:cNvSpPr>
          <p:nvPr/>
        </p:nvSpPr>
        <p:spPr bwMode="auto">
          <a:xfrm>
            <a:off x="7470775" y="3011488"/>
            <a:ext cx="1216025"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数据总线</a:t>
            </a:r>
            <a:r>
              <a:rPr lang="en-US" altLang="zh-CN" sz="1900" b="1">
                <a:solidFill>
                  <a:srgbClr val="000000"/>
                </a:solidFill>
                <a:latin typeface="宋体" charset="-122"/>
              </a:rPr>
              <a:t>DB</a:t>
            </a:r>
            <a:endParaRPr lang="en-US" altLang="zh-CN" sz="2400"/>
          </a:p>
        </p:txBody>
      </p:sp>
      <p:sp>
        <p:nvSpPr>
          <p:cNvPr id="67671" name="Rectangle 87"/>
          <p:cNvSpPr>
            <a:spLocks noChangeArrowheads="1"/>
          </p:cNvSpPr>
          <p:nvPr/>
        </p:nvSpPr>
        <p:spPr bwMode="auto">
          <a:xfrm>
            <a:off x="7451725" y="3406775"/>
            <a:ext cx="1216025" cy="288925"/>
          </a:xfrm>
          <a:prstGeom prst="rect">
            <a:avLst/>
          </a:prstGeom>
          <a:noFill/>
          <a:ln w="9525">
            <a:noFill/>
            <a:miter lim="800000"/>
          </a:ln>
        </p:spPr>
        <p:txBody>
          <a:bodyPr wrap="none" lIns="0" tIns="0" rIns="0" bIns="0">
            <a:spAutoFit/>
          </a:bodyPr>
          <a:lstStyle/>
          <a:p>
            <a:r>
              <a:rPr lang="zh-CN" altLang="en-US" sz="1900" b="1">
                <a:solidFill>
                  <a:srgbClr val="000000"/>
                </a:solidFill>
                <a:latin typeface="宋体" charset="-122"/>
              </a:rPr>
              <a:t>控制总线</a:t>
            </a:r>
            <a:r>
              <a:rPr lang="en-US" altLang="zh-CN" sz="1900" b="1">
                <a:solidFill>
                  <a:srgbClr val="000000"/>
                </a:solidFill>
                <a:latin typeface="宋体" charset="-122"/>
              </a:rPr>
              <a:t>CB</a:t>
            </a:r>
            <a:endParaRPr lang="en-US" altLang="zh-CN" sz="2400"/>
          </a:p>
        </p:txBody>
      </p:sp>
      <p:sp>
        <p:nvSpPr>
          <p:cNvPr id="67672" name="Rectangle 88"/>
          <p:cNvSpPr>
            <a:spLocks noChangeArrowheads="1"/>
          </p:cNvSpPr>
          <p:nvPr/>
        </p:nvSpPr>
        <p:spPr bwMode="auto">
          <a:xfrm>
            <a:off x="2700338" y="5805488"/>
            <a:ext cx="3821112" cy="350837"/>
          </a:xfrm>
          <a:prstGeom prst="rect">
            <a:avLst/>
          </a:prstGeom>
          <a:noFill/>
          <a:ln w="9525">
            <a:noFill/>
            <a:miter lim="800000"/>
          </a:ln>
        </p:spPr>
        <p:txBody>
          <a:bodyPr wrap="none" lIns="0" tIns="0" rIns="0" bIns="0">
            <a:spAutoFit/>
          </a:bodyPr>
          <a:lstStyle/>
          <a:p>
            <a:r>
              <a:rPr lang="zh-CN" altLang="en-US" sz="2300" b="1">
                <a:solidFill>
                  <a:srgbClr val="000000"/>
                </a:solidFill>
                <a:latin typeface="宋体" charset="-122"/>
              </a:rPr>
              <a:t>图</a:t>
            </a:r>
            <a:r>
              <a:rPr lang="en-US" altLang="zh-CN" sz="2300" b="1">
                <a:solidFill>
                  <a:srgbClr val="000000"/>
                </a:solidFill>
                <a:latin typeface="宋体" charset="-122"/>
              </a:rPr>
              <a:t>1.2 </a:t>
            </a:r>
            <a:r>
              <a:rPr lang="zh-CN" altLang="en-US" sz="2300" b="1">
                <a:solidFill>
                  <a:srgbClr val="000000"/>
                </a:solidFill>
                <a:latin typeface="宋体" charset="-122"/>
              </a:rPr>
              <a:t>微型计算机的基本组成</a:t>
            </a:r>
            <a:endParaRPr lang="zh-CN" altLang="en-US" sz="2400"/>
          </a:p>
        </p:txBody>
      </p:sp>
      <p:sp>
        <p:nvSpPr>
          <p:cNvPr id="67673" name="Line 89"/>
          <p:cNvSpPr>
            <a:spLocks noChangeShapeType="1"/>
          </p:cNvSpPr>
          <p:nvPr/>
        </p:nvSpPr>
        <p:spPr bwMode="auto">
          <a:xfrm>
            <a:off x="4500563" y="5229225"/>
            <a:ext cx="1295400" cy="0"/>
          </a:xfrm>
          <a:prstGeom prst="line">
            <a:avLst/>
          </a:prstGeom>
          <a:noFill/>
          <a:ln w="9525">
            <a:solidFill>
              <a:schemeClr val="bg2"/>
            </a:solidFill>
            <a:prstDash val="dash"/>
            <a:round/>
          </a:ln>
        </p:spPr>
        <p:txBody>
          <a:bodyPr wrap="none"/>
          <a:lstStyle/>
          <a:p>
            <a:endParaRPr lang="zh-CN" alt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灯片编号占位符 3"/>
          <p:cNvSpPr>
            <a:spLocks noGrp="1"/>
          </p:cNvSpPr>
          <p:nvPr>
            <p:ph type="sldNum" sz="quarter" idx="12"/>
          </p:nvPr>
        </p:nvSpPr>
        <p:spPr>
          <a:noFill/>
        </p:spPr>
        <p:txBody>
          <a:bodyPr/>
          <a:lstStyle/>
          <a:p>
            <a:fld id="{3712E328-A039-460B-9438-FD74EADFD5FB}" type="slidenum">
              <a:rPr lang="en-US" altLang="zh-CN" smtClean="0">
                <a:ea typeface="宋体" charset="-122"/>
              </a:rPr>
              <a:t>57</a:t>
            </a:fld>
            <a:endParaRPr lang="en-US" altLang="zh-CN" smtClean="0">
              <a:ea typeface="宋体" charset="-122"/>
            </a:endParaRPr>
          </a:p>
        </p:txBody>
      </p:sp>
      <p:sp>
        <p:nvSpPr>
          <p:cNvPr id="68610" name="Rectangle 2"/>
          <p:cNvSpPr>
            <a:spLocks noGrp="1" noChangeArrowheads="1"/>
          </p:cNvSpPr>
          <p:nvPr>
            <p:ph type="title" idx="4294967295"/>
          </p:nvPr>
        </p:nvSpPr>
        <p:spPr>
          <a:xfrm>
            <a:off x="1371600" y="180975"/>
            <a:ext cx="7772400" cy="728663"/>
          </a:xfrm>
        </p:spPr>
        <p:txBody>
          <a:bodyPr/>
          <a:lstStyle/>
          <a:p>
            <a:pPr eaLnBrk="1" hangingPunct="1"/>
            <a:r>
              <a:rPr lang="en-US" altLang="zh-CN" sz="4000" smtClean="0">
                <a:latin typeface="华文楷体" charset="-122"/>
                <a:ea typeface="华文楷体" charset="-122"/>
              </a:rPr>
              <a:t>	 </a:t>
            </a:r>
            <a:r>
              <a:rPr lang="zh-CN" altLang="en-US" sz="3600" b="1" i="0" smtClean="0">
                <a:solidFill>
                  <a:schemeClr val="tx1"/>
                </a:solidFill>
                <a:latin typeface="华文楷体" charset="-122"/>
                <a:ea typeface="华文楷体" charset="-122"/>
              </a:rPr>
              <a:t>微处理器（</a:t>
            </a:r>
            <a:r>
              <a:rPr lang="en-US" altLang="zh-CN" sz="3600" b="1" i="0" smtClean="0">
                <a:solidFill>
                  <a:schemeClr val="tx1"/>
                </a:solidFill>
                <a:latin typeface="华文楷体" charset="-122"/>
                <a:ea typeface="华文楷体" charset="-122"/>
              </a:rPr>
              <a:t>CPU</a:t>
            </a:r>
            <a:r>
              <a:rPr lang="zh-CN" altLang="en-US" sz="3600" b="1" i="0" smtClean="0">
                <a:solidFill>
                  <a:schemeClr val="tx1"/>
                </a:solidFill>
                <a:latin typeface="华文楷体" charset="-122"/>
                <a:ea typeface="华文楷体" charset="-122"/>
              </a:rPr>
              <a:t>，</a:t>
            </a:r>
            <a:r>
              <a:rPr lang="en-US" altLang="zh-CN" sz="3600" b="1" i="0" smtClean="0">
                <a:solidFill>
                  <a:schemeClr val="tx1"/>
                </a:solidFill>
                <a:latin typeface="华文楷体" charset="-122"/>
                <a:ea typeface="华文楷体" charset="-122"/>
              </a:rPr>
              <a:t>MPU</a:t>
            </a:r>
            <a:r>
              <a:rPr lang="zh-CN" altLang="en-US" sz="3600" b="1" i="0" smtClean="0">
                <a:solidFill>
                  <a:schemeClr val="tx1"/>
                </a:solidFill>
                <a:latin typeface="华文楷体" charset="-122"/>
                <a:ea typeface="华文楷体" charset="-122"/>
              </a:rPr>
              <a:t>）</a:t>
            </a:r>
          </a:p>
        </p:txBody>
      </p:sp>
      <p:sp>
        <p:nvSpPr>
          <p:cNvPr id="68611" name="Rectangle 3"/>
          <p:cNvSpPr>
            <a:spLocks noGrp="1" noChangeArrowheads="1"/>
          </p:cNvSpPr>
          <p:nvPr>
            <p:ph type="body" idx="4294967295"/>
          </p:nvPr>
        </p:nvSpPr>
        <p:spPr>
          <a:xfrm>
            <a:off x="614363" y="1438275"/>
            <a:ext cx="7772400" cy="4114800"/>
          </a:xfrm>
        </p:spPr>
        <p:txBody>
          <a:bodyPr/>
          <a:lstStyle/>
          <a:p>
            <a:pPr marL="0" indent="0" eaLnBrk="1" hangingPunct="1"/>
            <a:endParaRPr lang="en-US" altLang="zh-CN" dirty="0" smtClean="0"/>
          </a:p>
          <a:p>
            <a:pPr marL="0" indent="0" algn="ctr" eaLnBrk="1" hangingPunct="1"/>
            <a:r>
              <a:rPr lang="en-US" altLang="zh-CN" dirty="0" smtClean="0"/>
              <a:t>CPU</a:t>
            </a:r>
            <a:r>
              <a:rPr lang="zh-CN" altLang="en-US" dirty="0" smtClean="0"/>
              <a:t>：</a:t>
            </a:r>
            <a:r>
              <a:rPr lang="en-US" altLang="zh-CN" dirty="0" smtClean="0"/>
              <a:t>Central Processing Unit</a:t>
            </a:r>
          </a:p>
          <a:p>
            <a:pPr marL="0" indent="0" algn="ctr" eaLnBrk="1" hangingPunct="1">
              <a:buFontTx/>
              <a:buNone/>
            </a:pPr>
            <a:r>
              <a:rPr lang="en-US" altLang="zh-CN" dirty="0" smtClean="0"/>
              <a:t>MPU</a:t>
            </a:r>
            <a:r>
              <a:rPr lang="zh-CN" altLang="en-US" dirty="0" smtClean="0"/>
              <a:t>：</a:t>
            </a:r>
            <a:r>
              <a:rPr lang="en-US" altLang="zh-CN" dirty="0" smtClean="0"/>
              <a:t>Micro-Processing Unit</a:t>
            </a:r>
          </a:p>
          <a:p>
            <a:pPr marL="0" indent="0" eaLnBrk="1" hangingPunct="1">
              <a:buFontTx/>
              <a:buNone/>
            </a:pPr>
            <a:endParaRPr lang="en-US" altLang="zh-CN" dirty="0" smtClean="0">
              <a:latin typeface="黑体" pitchFamily="2" charset="-122"/>
              <a:ea typeface="黑体" pitchFamily="2" charset="-122"/>
            </a:endParaRPr>
          </a:p>
          <a:p>
            <a:pPr marL="0" indent="0" algn="ctr" eaLnBrk="1" hangingPunct="1">
              <a:buFontTx/>
              <a:buNone/>
            </a:pPr>
            <a:r>
              <a:rPr lang="zh-CN" altLang="en-US" dirty="0" smtClean="0">
                <a:latin typeface="黑体" pitchFamily="2" charset="-122"/>
                <a:ea typeface="黑体" pitchFamily="2" charset="-122"/>
              </a:rPr>
              <a:t>微处理器在微机组成中的核心地位</a:t>
            </a:r>
          </a:p>
          <a:p>
            <a:pPr marL="0" indent="0" algn="ctr" eaLnBrk="1" hangingPunct="1">
              <a:buFontTx/>
              <a:buNone/>
            </a:pPr>
            <a:r>
              <a:rPr lang="zh-CN" altLang="en-US" dirty="0" smtClean="0">
                <a:latin typeface="黑体" pitchFamily="2" charset="-122"/>
                <a:ea typeface="黑体" pitchFamily="2" charset="-122"/>
              </a:rPr>
              <a:t>它的性能决定了微机系统的性能</a:t>
            </a:r>
            <a:endParaRPr lang="zh-CN" altLang="en-US" dirty="0" smtClean="0"/>
          </a:p>
          <a:p>
            <a:pPr marL="0" indent="0" eaLnBrk="1" hangingPunct="1"/>
            <a:endParaRPr lang="en-US" altLang="zh-CN" dirty="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灯片编号占位符 6"/>
          <p:cNvSpPr>
            <a:spLocks noGrp="1"/>
          </p:cNvSpPr>
          <p:nvPr>
            <p:ph type="sldNum" sz="quarter" idx="12"/>
          </p:nvPr>
        </p:nvSpPr>
        <p:spPr>
          <a:noFill/>
        </p:spPr>
        <p:txBody>
          <a:bodyPr/>
          <a:lstStyle/>
          <a:p>
            <a:fld id="{EA119FF2-6BBC-4ADB-8177-8A3E027AB509}" type="slidenum">
              <a:rPr lang="en-US" altLang="zh-CN" smtClean="0">
                <a:ea typeface="宋体" charset="-122"/>
              </a:rPr>
              <a:t>58</a:t>
            </a:fld>
            <a:endParaRPr lang="en-US" altLang="zh-CN" smtClean="0">
              <a:ea typeface="宋体" charset="-122"/>
            </a:endParaRPr>
          </a:p>
        </p:txBody>
      </p:sp>
      <p:sp>
        <p:nvSpPr>
          <p:cNvPr id="69634" name="Rectangle 2"/>
          <p:cNvSpPr>
            <a:spLocks noGrp="1" noChangeArrowheads="1"/>
          </p:cNvSpPr>
          <p:nvPr>
            <p:ph type="title"/>
          </p:nvPr>
        </p:nvSpPr>
        <p:spPr>
          <a:xfrm>
            <a:off x="874713" y="187325"/>
            <a:ext cx="7772400" cy="771525"/>
          </a:xfrm>
        </p:spPr>
        <p:txBody>
          <a:bodyPr/>
          <a:lstStyle/>
          <a:p>
            <a:pPr algn="ctr" eaLnBrk="1" hangingPunct="1"/>
            <a:r>
              <a:rPr lang="zh-CN" altLang="en-US" sz="3600" b="1" i="0" smtClean="0">
                <a:solidFill>
                  <a:schemeClr val="tx1"/>
                </a:solidFill>
                <a:ea typeface="华文楷体" charset="-122"/>
              </a:rPr>
              <a:t>微处理器功能：运算和控制</a:t>
            </a:r>
          </a:p>
        </p:txBody>
      </p:sp>
      <p:sp>
        <p:nvSpPr>
          <p:cNvPr id="69635" name="Rectangle 3"/>
          <p:cNvSpPr>
            <a:spLocks noGrp="1" noChangeArrowheads="1"/>
          </p:cNvSpPr>
          <p:nvPr>
            <p:ph type="body" sz="half" idx="1"/>
          </p:nvPr>
        </p:nvSpPr>
        <p:spPr>
          <a:xfrm>
            <a:off x="1103313" y="2808288"/>
            <a:ext cx="3810000" cy="3149600"/>
          </a:xfrm>
        </p:spPr>
        <p:txBody>
          <a:bodyPr/>
          <a:lstStyle/>
          <a:p>
            <a:pPr marL="533400" indent="-533400" eaLnBrk="1" hangingPunct="1">
              <a:lnSpc>
                <a:spcPct val="125000"/>
              </a:lnSpc>
              <a:buFontTx/>
              <a:buNone/>
            </a:pPr>
            <a:r>
              <a:rPr lang="en-US" altLang="zh-CN" smtClean="0">
                <a:latin typeface="Wingdings" pitchFamily="2" charset="2"/>
              </a:rPr>
              <a:t>l</a:t>
            </a:r>
            <a:r>
              <a:rPr lang="zh-CN" altLang="en-US" sz="2800" smtClean="0">
                <a:ea typeface="黑体" pitchFamily="2" charset="-122"/>
              </a:rPr>
              <a:t>进行算术逻辑运算</a:t>
            </a:r>
            <a:endParaRPr lang="zh-CN" altLang="en-US" sz="2800" smtClean="0"/>
          </a:p>
          <a:p>
            <a:pPr marL="533400" indent="-533400" eaLnBrk="1" hangingPunct="1">
              <a:lnSpc>
                <a:spcPct val="125000"/>
              </a:lnSpc>
              <a:buFontTx/>
              <a:buNone/>
            </a:pPr>
            <a:r>
              <a:rPr lang="en-US" altLang="zh-CN" sz="2800" smtClean="0">
                <a:latin typeface="Wingdings" pitchFamily="2" charset="2"/>
              </a:rPr>
              <a:t>l</a:t>
            </a:r>
            <a:r>
              <a:rPr lang="zh-CN" altLang="en-US" sz="2800" smtClean="0">
                <a:ea typeface="黑体" pitchFamily="2" charset="-122"/>
              </a:rPr>
              <a:t>可暂存少量数据</a:t>
            </a:r>
            <a:endParaRPr lang="zh-CN" altLang="en-US" sz="2800" smtClean="0"/>
          </a:p>
          <a:p>
            <a:pPr marL="533400" indent="-533400" eaLnBrk="1" hangingPunct="1">
              <a:lnSpc>
                <a:spcPct val="125000"/>
              </a:lnSpc>
              <a:buFontTx/>
              <a:buNone/>
            </a:pPr>
            <a:r>
              <a:rPr lang="en-US" altLang="zh-CN" sz="2800" smtClean="0">
                <a:latin typeface="Wingdings" pitchFamily="2" charset="2"/>
              </a:rPr>
              <a:t>l</a:t>
            </a:r>
            <a:r>
              <a:rPr lang="zh-CN" altLang="en-US" sz="2800" smtClean="0">
                <a:ea typeface="黑体" pitchFamily="2" charset="-122"/>
              </a:rPr>
              <a:t>对指令译码</a:t>
            </a:r>
          </a:p>
          <a:p>
            <a:pPr marL="533400" indent="-533400" eaLnBrk="1" hangingPunct="1">
              <a:lnSpc>
                <a:spcPct val="125000"/>
              </a:lnSpc>
              <a:buFontTx/>
              <a:buNone/>
            </a:pPr>
            <a:r>
              <a:rPr lang="en-US" altLang="zh-CN" sz="2800" smtClean="0">
                <a:latin typeface="Wingdings" pitchFamily="2" charset="2"/>
              </a:rPr>
              <a:t>l</a:t>
            </a:r>
            <a:r>
              <a:rPr lang="zh-CN" altLang="en-US" sz="2800" smtClean="0">
                <a:ea typeface="黑体" pitchFamily="2" charset="-122"/>
              </a:rPr>
              <a:t>提供控制信号</a:t>
            </a:r>
          </a:p>
          <a:p>
            <a:pPr marL="533400" indent="-533400" eaLnBrk="1" hangingPunct="1"/>
            <a:endParaRPr lang="en-US" altLang="zh-CN" sz="2800" smtClean="0">
              <a:ea typeface="黑体" pitchFamily="2" charset="-122"/>
            </a:endParaRPr>
          </a:p>
        </p:txBody>
      </p:sp>
      <p:pic>
        <p:nvPicPr>
          <p:cNvPr id="69636" name="Picture 4" descr="cpu3"/>
          <p:cNvPicPr>
            <a:picLocks noGrp="1" noChangeAspect="1" noChangeArrowheads="1"/>
          </p:cNvPicPr>
          <p:nvPr>
            <p:ph sz="half" idx="2"/>
          </p:nvPr>
        </p:nvPicPr>
        <p:blipFill>
          <a:blip r:embed="rId2"/>
          <a:srcRect/>
          <a:stretch>
            <a:fillRect/>
          </a:stretch>
        </p:blipFill>
        <p:spPr>
          <a:xfrm>
            <a:off x="5856288" y="3284538"/>
            <a:ext cx="2286000" cy="2700337"/>
          </a:xfr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灯片编号占位符 6"/>
          <p:cNvSpPr>
            <a:spLocks noGrp="1"/>
          </p:cNvSpPr>
          <p:nvPr>
            <p:ph type="sldNum" sz="quarter" idx="12"/>
          </p:nvPr>
        </p:nvSpPr>
        <p:spPr>
          <a:noFill/>
        </p:spPr>
        <p:txBody>
          <a:bodyPr/>
          <a:lstStyle/>
          <a:p>
            <a:fld id="{393EFDD7-AA9E-4838-9C00-C366B24A3899}" type="slidenum">
              <a:rPr lang="en-US" altLang="zh-CN" smtClean="0">
                <a:ea typeface="宋体" charset="-122"/>
              </a:rPr>
              <a:t>59</a:t>
            </a:fld>
            <a:endParaRPr lang="en-US" altLang="zh-CN" smtClean="0">
              <a:ea typeface="宋体" charset="-122"/>
            </a:endParaRPr>
          </a:p>
        </p:txBody>
      </p:sp>
      <p:sp>
        <p:nvSpPr>
          <p:cNvPr id="70658" name="Rectangle 2"/>
          <p:cNvSpPr>
            <a:spLocks noGrp="1" noChangeArrowheads="1"/>
          </p:cNvSpPr>
          <p:nvPr>
            <p:ph type="title"/>
          </p:nvPr>
        </p:nvSpPr>
        <p:spPr>
          <a:xfrm>
            <a:off x="946150" y="230188"/>
            <a:ext cx="7772400" cy="714375"/>
          </a:xfrm>
        </p:spPr>
        <p:txBody>
          <a:bodyPr/>
          <a:lstStyle/>
          <a:p>
            <a:pPr algn="ctr" eaLnBrk="1" hangingPunct="1"/>
            <a:r>
              <a:rPr lang="en-US" altLang="zh-CN" sz="3200" b="1" i="0" smtClean="0">
                <a:solidFill>
                  <a:schemeClr val="tx1"/>
                </a:solidFill>
                <a:latin typeface="华文楷体" charset="-122"/>
                <a:ea typeface="华文楷体" charset="-122"/>
              </a:rPr>
              <a:t>CPU</a:t>
            </a:r>
            <a:r>
              <a:rPr lang="zh-CN" altLang="en-US" sz="3200" b="1" i="0" smtClean="0">
                <a:solidFill>
                  <a:schemeClr val="tx1"/>
                </a:solidFill>
                <a:latin typeface="华文楷体" charset="-122"/>
                <a:ea typeface="华文楷体" charset="-122"/>
              </a:rPr>
              <a:t>的内部结构</a:t>
            </a:r>
          </a:p>
        </p:txBody>
      </p:sp>
      <p:sp>
        <p:nvSpPr>
          <p:cNvPr id="70659" name="Rectangle 3"/>
          <p:cNvSpPr>
            <a:spLocks noGrp="1" noChangeArrowheads="1"/>
          </p:cNvSpPr>
          <p:nvPr>
            <p:ph type="body" sz="half" idx="1"/>
          </p:nvPr>
        </p:nvSpPr>
        <p:spPr>
          <a:xfrm>
            <a:off x="304800" y="1433513"/>
            <a:ext cx="4313238" cy="4343400"/>
          </a:xfrm>
        </p:spPr>
        <p:txBody>
          <a:bodyPr/>
          <a:lstStyle/>
          <a:p>
            <a:pPr eaLnBrk="1" hangingPunct="1">
              <a:buFontTx/>
              <a:buNone/>
            </a:pPr>
            <a:r>
              <a:rPr lang="en-US" altLang="zh-CN" sz="2400" smtClean="0">
                <a:latin typeface="Wingdings" pitchFamily="2" charset="2"/>
              </a:rPr>
              <a:t>l</a:t>
            </a:r>
            <a:r>
              <a:rPr lang="zh-CN" altLang="en-US" sz="2400" b="1" smtClean="0">
                <a:latin typeface="楷体_GB2312" pitchFamily="49" charset="-122"/>
                <a:ea typeface="楷体_GB2312" pitchFamily="49" charset="-122"/>
              </a:rPr>
              <a:t>算术逻辑部件</a:t>
            </a:r>
            <a:r>
              <a:rPr lang="en-US" altLang="zh-CN" sz="2400" smtClean="0">
                <a:latin typeface="楷体_GB2312" pitchFamily="49" charset="-122"/>
                <a:ea typeface="楷体_GB2312" pitchFamily="49" charset="-122"/>
              </a:rPr>
              <a:t>ALU</a:t>
            </a:r>
            <a:endParaRPr lang="en-US" altLang="zh-CN" sz="2400" b="1" smtClean="0">
              <a:latin typeface="楷体_GB2312" pitchFamily="49" charset="-122"/>
              <a:ea typeface="楷体_GB2312" pitchFamily="49" charset="-122"/>
            </a:endParaRPr>
          </a:p>
          <a:p>
            <a:pPr eaLnBrk="1" hangingPunct="1">
              <a:buFontTx/>
              <a:buNone/>
            </a:pPr>
            <a:r>
              <a:rPr lang="en-US" altLang="zh-CN" sz="2400" smtClean="0">
                <a:latin typeface="Wingdings" pitchFamily="2" charset="2"/>
              </a:rPr>
              <a:t>l</a:t>
            </a:r>
            <a:r>
              <a:rPr lang="zh-CN" altLang="en-US" sz="2400" b="1" smtClean="0">
                <a:latin typeface="楷体_GB2312" pitchFamily="49" charset="-122"/>
                <a:ea typeface="楷体_GB2312" pitchFamily="49" charset="-122"/>
              </a:rPr>
              <a:t>寄存器组：</a:t>
            </a:r>
          </a:p>
          <a:p>
            <a:pPr eaLnBrk="1" hangingPunct="1">
              <a:buFontTx/>
              <a:buNone/>
            </a:pPr>
            <a:r>
              <a:rPr lang="zh-CN" altLang="en-US" sz="2400" smtClean="0">
                <a:latin typeface="楷体_GB2312" pitchFamily="49" charset="-122"/>
                <a:ea typeface="楷体_GB2312" pitchFamily="49" charset="-122"/>
              </a:rPr>
              <a:t>通用寄存器</a:t>
            </a:r>
          </a:p>
          <a:p>
            <a:pPr eaLnBrk="1" hangingPunct="1">
              <a:buFontTx/>
              <a:buNone/>
            </a:pPr>
            <a:r>
              <a:rPr lang="zh-CN" altLang="en-US" sz="2400" smtClean="0">
                <a:latin typeface="楷体_GB2312" pitchFamily="49" charset="-122"/>
                <a:ea typeface="楷体_GB2312" pitchFamily="49" charset="-122"/>
              </a:rPr>
              <a:t>专用寄存器</a:t>
            </a:r>
          </a:p>
          <a:p>
            <a:pPr eaLnBrk="1" hangingPunct="1">
              <a:buFontTx/>
              <a:buNone/>
            </a:pPr>
            <a:r>
              <a:rPr lang="zh-CN" altLang="en-US" sz="2400" smtClean="0">
                <a:latin typeface="楷体_GB2312" pitchFamily="49" charset="-122"/>
                <a:ea typeface="楷体_GB2312" pitchFamily="49" charset="-122"/>
              </a:rPr>
              <a:t>  程序计数器、堆栈指针、标志寄存器</a:t>
            </a:r>
          </a:p>
          <a:p>
            <a:pPr eaLnBrk="1" hangingPunct="1">
              <a:buFontTx/>
              <a:buNone/>
            </a:pPr>
            <a:r>
              <a:rPr lang="en-US" altLang="zh-CN" sz="2400" smtClean="0">
                <a:latin typeface="Wingdings" pitchFamily="2" charset="2"/>
              </a:rPr>
              <a:t>l</a:t>
            </a:r>
            <a:r>
              <a:rPr lang="zh-CN" altLang="en-US" sz="2400" b="1" smtClean="0">
                <a:latin typeface="楷体_GB2312" pitchFamily="49" charset="-122"/>
                <a:ea typeface="楷体_GB2312" pitchFamily="49" charset="-122"/>
              </a:rPr>
              <a:t>控制器：</a:t>
            </a:r>
          </a:p>
          <a:p>
            <a:pPr eaLnBrk="1" hangingPunct="1">
              <a:buFontTx/>
              <a:buNone/>
            </a:pPr>
            <a:r>
              <a:rPr lang="zh-CN" altLang="en-US" sz="2400" b="1" smtClean="0">
                <a:latin typeface="楷体_GB2312" pitchFamily="49" charset="-122"/>
                <a:ea typeface="楷体_GB2312" pitchFamily="49" charset="-122"/>
              </a:rPr>
              <a:t>    </a:t>
            </a:r>
            <a:r>
              <a:rPr lang="zh-CN" altLang="en-US" sz="2400" smtClean="0">
                <a:latin typeface="楷体_GB2312" pitchFamily="49" charset="-122"/>
                <a:ea typeface="楷体_GB2312" pitchFamily="49" charset="-122"/>
              </a:rPr>
              <a:t>指令寄存器、译码器、定时</a:t>
            </a:r>
            <a:r>
              <a:rPr lang="zh-CN" altLang="en-US" sz="2400" smtClean="0">
                <a:latin typeface="黑体" pitchFamily="2" charset="-122"/>
                <a:ea typeface="楷体_GB2312" pitchFamily="49" charset="-122"/>
              </a:rPr>
              <a:t>与控制电路，中断机构等</a:t>
            </a:r>
          </a:p>
        </p:txBody>
      </p:sp>
      <p:pic>
        <p:nvPicPr>
          <p:cNvPr id="70660" name="Picture 4" descr="rigel-cpu"/>
          <p:cNvPicPr>
            <a:picLocks noGrp="1" noChangeAspect="1" noChangeArrowheads="1"/>
          </p:cNvPicPr>
          <p:nvPr>
            <p:ph sz="half" idx="2"/>
          </p:nvPr>
        </p:nvPicPr>
        <p:blipFill>
          <a:blip r:embed="rId2"/>
          <a:srcRect/>
          <a:stretch>
            <a:fillRect/>
          </a:stretch>
        </p:blipFill>
        <p:spPr>
          <a:xfrm>
            <a:off x="4716463" y="2057400"/>
            <a:ext cx="4032250" cy="3911600"/>
          </a:xfrm>
        </p:spPr>
      </p:pic>
      <p:grpSp>
        <p:nvGrpSpPr>
          <p:cNvPr id="70661" name="Group 5"/>
          <p:cNvGrpSpPr/>
          <p:nvPr/>
        </p:nvGrpSpPr>
        <p:grpSpPr bwMode="auto">
          <a:xfrm>
            <a:off x="6804025" y="6308725"/>
            <a:ext cx="1735138" cy="295275"/>
            <a:chOff x="4286" y="3974"/>
            <a:chExt cx="1093" cy="186"/>
          </a:xfrm>
        </p:grpSpPr>
        <p:pic>
          <p:nvPicPr>
            <p:cNvPr id="70662" name="Picture 6" descr="Button2_1">
              <a:hlinkClick r:id="rId3" action="ppaction://hlinkpres?slideindex=1&amp;slidetitle="/>
            </p:cNvPr>
            <p:cNvPicPr>
              <a:picLocks noChangeAspect="1" noChangeArrowheads="1"/>
            </p:cNvPicPr>
            <p:nvPr/>
          </p:nvPicPr>
          <p:blipFill>
            <a:blip r:embed="rId4"/>
            <a:srcRect/>
            <a:stretch>
              <a:fillRect/>
            </a:stretch>
          </p:blipFill>
          <p:spPr bwMode="auto">
            <a:xfrm>
              <a:off x="4286" y="3974"/>
              <a:ext cx="186" cy="186"/>
            </a:xfrm>
            <a:prstGeom prst="rect">
              <a:avLst/>
            </a:prstGeom>
            <a:noFill/>
            <a:ln w="9525">
              <a:noFill/>
              <a:miter lim="800000"/>
              <a:headEnd/>
              <a:tailEnd/>
            </a:ln>
          </p:spPr>
        </p:pic>
        <p:pic>
          <p:nvPicPr>
            <p:cNvPr id="70663" name="Picture 7" descr="Button2_2">
              <a:hlinkClick r:id="" action="ppaction://hlinkshowjump?jump=firstslide"/>
            </p:cNvPr>
            <p:cNvPicPr>
              <a:picLocks noChangeAspect="1" noChangeArrowheads="1"/>
            </p:cNvPicPr>
            <p:nvPr/>
          </p:nvPicPr>
          <p:blipFill>
            <a:blip r:embed="rId5"/>
            <a:srcRect/>
            <a:stretch>
              <a:fillRect/>
            </a:stretch>
          </p:blipFill>
          <p:spPr bwMode="auto">
            <a:xfrm>
              <a:off x="4513" y="3974"/>
              <a:ext cx="186" cy="186"/>
            </a:xfrm>
            <a:prstGeom prst="rect">
              <a:avLst/>
            </a:prstGeom>
            <a:noFill/>
            <a:ln w="9525">
              <a:noFill/>
              <a:miter lim="800000"/>
              <a:headEnd/>
              <a:tailEnd/>
            </a:ln>
          </p:spPr>
        </p:pic>
        <p:pic>
          <p:nvPicPr>
            <p:cNvPr id="70664" name="Picture 8" descr="Button2_3">
              <a:hlinkClick r:id="" action="ppaction://hlinkshowjump?jump=previousslide"/>
            </p:cNvPr>
            <p:cNvPicPr>
              <a:picLocks noChangeAspect="1" noChangeArrowheads="1"/>
            </p:cNvPicPr>
            <p:nvPr/>
          </p:nvPicPr>
          <p:blipFill>
            <a:blip r:embed="rId6"/>
            <a:srcRect/>
            <a:stretch>
              <a:fillRect/>
            </a:stretch>
          </p:blipFill>
          <p:spPr bwMode="auto">
            <a:xfrm>
              <a:off x="4740" y="3974"/>
              <a:ext cx="186" cy="186"/>
            </a:xfrm>
            <a:prstGeom prst="rect">
              <a:avLst/>
            </a:prstGeom>
            <a:noFill/>
            <a:ln w="9525">
              <a:noFill/>
              <a:miter lim="800000"/>
              <a:headEnd/>
              <a:tailEnd/>
            </a:ln>
          </p:spPr>
        </p:pic>
        <p:pic>
          <p:nvPicPr>
            <p:cNvPr id="70665" name="Picture 9" descr="Button2_4">
              <a:hlinkClick r:id="" action="ppaction://hlinkshowjump?jump=nextslide"/>
            </p:cNvPr>
            <p:cNvPicPr>
              <a:picLocks noChangeAspect="1" noChangeArrowheads="1"/>
            </p:cNvPicPr>
            <p:nvPr/>
          </p:nvPicPr>
          <p:blipFill>
            <a:blip r:embed="rId7"/>
            <a:srcRect/>
            <a:stretch>
              <a:fillRect/>
            </a:stretch>
          </p:blipFill>
          <p:spPr bwMode="auto">
            <a:xfrm>
              <a:off x="4967" y="3974"/>
              <a:ext cx="186" cy="186"/>
            </a:xfrm>
            <a:prstGeom prst="rect">
              <a:avLst/>
            </a:prstGeom>
            <a:noFill/>
            <a:ln w="9525">
              <a:noFill/>
              <a:miter lim="800000"/>
              <a:headEnd/>
              <a:tailEnd/>
            </a:ln>
          </p:spPr>
        </p:pic>
        <p:pic>
          <p:nvPicPr>
            <p:cNvPr id="70666" name="Picture 10" descr="Button2_5">
              <a:hlinkClick r:id="" action="ppaction://macro?name=OpenPen"/>
            </p:cNvPr>
            <p:cNvPicPr>
              <a:picLocks noChangeAspect="1" noChangeArrowheads="1"/>
            </p:cNvPicPr>
            <p:nvPr/>
          </p:nvPicPr>
          <p:blipFill>
            <a:blip r:embed="rId8"/>
            <a:srcRect/>
            <a:stretch>
              <a:fillRect/>
            </a:stretch>
          </p:blipFill>
          <p:spPr bwMode="auto">
            <a:xfrm>
              <a:off x="5193" y="3974"/>
              <a:ext cx="186" cy="186"/>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402A6024-698E-4E53-8410-79FB5AAD454C}" type="slidenum">
              <a:rPr lang="en-US" altLang="zh-CN"/>
              <a:t>6</a:t>
            </a:fld>
            <a:endParaRPr lang="en-US" altLang="zh-CN"/>
          </a:p>
        </p:txBody>
      </p:sp>
      <p:sp>
        <p:nvSpPr>
          <p:cNvPr id="35842" name="Rectangle 2"/>
          <p:cNvSpPr>
            <a:spLocks noGrp="1" noChangeArrowheads="1"/>
          </p:cNvSpPr>
          <p:nvPr/>
        </p:nvSpPr>
        <p:spPr>
          <a:xfrm>
            <a:off x="609600" y="152400"/>
            <a:ext cx="7772400" cy="800100"/>
          </a:xfrm>
          <a:prstGeom prst="rect">
            <a:avLst/>
          </a:prstGeom>
          <a:noFill/>
          <a:ln w="9525">
            <a:noFill/>
            <a:miter lim="800000"/>
          </a:ln>
        </p:spPr>
        <p:txBody>
          <a:bodyPr vert="horz" wrap="square" lIns="91440" tIns="45720" rIns="91440" bIns="45720" numCol="1" anchor="ctr" anchorCtr="0" compatLnSpc="1"/>
          <a:lstStyle>
            <a:lvl1pPr algn="l" rtl="0" eaLnBrk="0" fontAlgn="base" hangingPunct="0">
              <a:spcBef>
                <a:spcPct val="0"/>
              </a:spcBef>
              <a:spcAft>
                <a:spcPct val="0"/>
              </a:spcAft>
              <a:defRPr kumimoji="1" sz="4400" i="1">
                <a:solidFill>
                  <a:schemeClr val="tx2"/>
                </a:solidFill>
                <a:latin typeface="+mj-lt"/>
                <a:ea typeface="+mj-ea"/>
                <a:cs typeface="+mj-cs"/>
              </a:defRPr>
            </a:lvl1pPr>
            <a:lvl2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i="1">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i="1">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i="1">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i="1">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i="1">
                <a:solidFill>
                  <a:schemeClr val="tx2"/>
                </a:solidFill>
                <a:latin typeface="Times New Roman" pitchFamily="18" charset="0"/>
                <a:ea typeface="宋体" pitchFamily="2" charset="-122"/>
              </a:defRPr>
            </a:lvl9pPr>
          </a:lstStyle>
          <a:p>
            <a:pPr algn="ctr" eaLnBrk="1" hangingPunct="1"/>
            <a:r>
              <a:rPr lang="zh-CN" altLang="en-US" sz="4000" b="1" i="0" smtClean="0">
                <a:solidFill>
                  <a:schemeClr val="tx1"/>
                </a:solidFill>
              </a:rPr>
              <a:t>课 程 目 标</a:t>
            </a:r>
          </a:p>
        </p:txBody>
      </p:sp>
      <p:sp>
        <p:nvSpPr>
          <p:cNvPr id="35843" name="Rectangle 3"/>
          <p:cNvSpPr>
            <a:spLocks noGrp="1" noChangeArrowheads="1"/>
          </p:cNvSpPr>
          <p:nvPr/>
        </p:nvSpPr>
        <p:spPr>
          <a:xfrm>
            <a:off x="471805" y="1148080"/>
            <a:ext cx="8335963" cy="524192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Blip>
                <a:blip r:embed="rId2"/>
              </a:buBlip>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SzPct val="75000"/>
              <a:buBlip>
                <a:blip r:embed="rId3"/>
              </a:buBlip>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Char char="–"/>
              <a:defRPr kumimoji="1" sz="2000">
                <a:solidFill>
                  <a:schemeClr val="tx1"/>
                </a:solidFill>
                <a:latin typeface="+mn-lt"/>
                <a:ea typeface="+mn-ea"/>
              </a:defRPr>
            </a:lvl5pPr>
            <a:lvl6pPr marL="2514600" indent="-228600" algn="l" rtl="0" fontAlgn="base">
              <a:spcBef>
                <a:spcPct val="20000"/>
              </a:spcBef>
              <a:spcAft>
                <a:spcPct val="0"/>
              </a:spcAft>
              <a:buClr>
                <a:schemeClr val="tx2"/>
              </a:buClr>
              <a:buChar char="–"/>
              <a:defRPr kumimoji="1" sz="2000">
                <a:solidFill>
                  <a:schemeClr val="tx1"/>
                </a:solidFill>
                <a:latin typeface="+mn-lt"/>
                <a:ea typeface="+mn-ea"/>
              </a:defRPr>
            </a:lvl6pPr>
            <a:lvl7pPr marL="2971800" indent="-228600" algn="l" rtl="0" fontAlgn="base">
              <a:spcBef>
                <a:spcPct val="20000"/>
              </a:spcBef>
              <a:spcAft>
                <a:spcPct val="0"/>
              </a:spcAft>
              <a:buClr>
                <a:schemeClr val="tx2"/>
              </a:buClr>
              <a:buChar char="–"/>
              <a:defRPr kumimoji="1" sz="2000">
                <a:solidFill>
                  <a:schemeClr val="tx1"/>
                </a:solidFill>
                <a:latin typeface="+mn-lt"/>
                <a:ea typeface="+mn-ea"/>
              </a:defRPr>
            </a:lvl7pPr>
            <a:lvl8pPr marL="3429000" indent="-228600" algn="l" rtl="0" fontAlgn="base">
              <a:spcBef>
                <a:spcPct val="20000"/>
              </a:spcBef>
              <a:spcAft>
                <a:spcPct val="0"/>
              </a:spcAft>
              <a:buClr>
                <a:schemeClr val="tx2"/>
              </a:buClr>
              <a:buChar char="–"/>
              <a:defRPr kumimoji="1" sz="2000">
                <a:solidFill>
                  <a:schemeClr val="tx1"/>
                </a:solidFill>
                <a:latin typeface="+mn-lt"/>
                <a:ea typeface="+mn-ea"/>
              </a:defRPr>
            </a:lvl8pPr>
            <a:lvl9pPr marL="3886200" indent="-228600" algn="l" rtl="0" fontAlgn="base">
              <a:spcBef>
                <a:spcPct val="20000"/>
              </a:spcBef>
              <a:spcAft>
                <a:spcPct val="0"/>
              </a:spcAft>
              <a:buClr>
                <a:schemeClr val="tx2"/>
              </a:buClr>
              <a:buChar char="–"/>
              <a:defRPr kumimoji="1" sz="2000">
                <a:solidFill>
                  <a:schemeClr val="tx1"/>
                </a:solidFill>
                <a:latin typeface="+mn-lt"/>
                <a:ea typeface="+mn-ea"/>
              </a:defRPr>
            </a:lvl9pPr>
          </a:lstStyle>
          <a:p>
            <a:pPr lvl="1" eaLnBrk="1" hangingPunct="1">
              <a:spcBef>
                <a:spcPts val="650"/>
              </a:spcBef>
              <a:spcAft>
                <a:spcPts val="850"/>
              </a:spcAft>
              <a:buFontTx/>
              <a:buNone/>
            </a:pPr>
            <a:r>
              <a:rPr lang="zh-CN" altLang="en-US" sz="3200" u="sng" smtClean="0"/>
              <a:t>掌握：</a:t>
            </a:r>
          </a:p>
          <a:p>
            <a:pPr lvl="1" eaLnBrk="1" hangingPunct="1">
              <a:buFont typeface="Arial" charset="0"/>
              <a:buChar char="•"/>
            </a:pPr>
            <a:r>
              <a:rPr lang="zh-CN" altLang="en-US" sz="3200" smtClean="0"/>
              <a:t> 微型计算机的基本组成工作原理 </a:t>
            </a:r>
          </a:p>
          <a:p>
            <a:pPr lvl="1" eaLnBrk="1" hangingPunct="1">
              <a:buFont typeface="Arial" charset="0"/>
              <a:buChar char="•"/>
            </a:pPr>
            <a:r>
              <a:rPr lang="zh-CN" altLang="en-US" sz="3200" smtClean="0"/>
              <a:t> 汇编语言程序设计方法 </a:t>
            </a:r>
          </a:p>
          <a:p>
            <a:pPr lvl="1" eaLnBrk="1" hangingPunct="1">
              <a:buFont typeface="Arial" charset="0"/>
              <a:buChar char="•"/>
            </a:pPr>
            <a:r>
              <a:rPr lang="zh-CN" altLang="en-US" sz="3200" smtClean="0"/>
              <a:t> 微型计算机常用接口技术 </a:t>
            </a:r>
          </a:p>
          <a:p>
            <a:pPr lvl="1" eaLnBrk="1" hangingPunct="1">
              <a:buFont typeface="Arial" charset="0"/>
              <a:buChar char="•"/>
            </a:pPr>
            <a:r>
              <a:rPr lang="zh-CN" altLang="en-US" sz="3200" smtClean="0"/>
              <a:t> 建立微型计算机系统的整体概念，形成微机系统软硬件开发的初步能力</a:t>
            </a:r>
          </a:p>
          <a:p>
            <a:pPr lvl="1" eaLnBrk="1" hangingPunct="1">
              <a:buFontTx/>
              <a:buNone/>
            </a:pPr>
            <a:r>
              <a:rPr lang="zh-CN" altLang="en-US" sz="3200" u="sng" smtClean="0"/>
              <a:t>了解</a:t>
            </a:r>
            <a:r>
              <a:rPr lang="zh-CN" altLang="en-US" sz="3200" smtClean="0"/>
              <a:t>：微处理器和微机系统发展的的新动态和新技术，学会系统科学地分析问题和解决问题</a:t>
            </a:r>
            <a:r>
              <a:rPr lang="en-US" altLang="zh-CN" sz="3200" smtClean="0"/>
              <a:t>.</a:t>
            </a:r>
          </a:p>
          <a:p>
            <a:pPr lvl="1" eaLnBrk="1" hangingPunct="1">
              <a:buFontTx/>
              <a:buNone/>
            </a:pPr>
            <a:endParaRPr lang="en-US" altLang="zh-CN" u="sng"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灯片编号占位符 6"/>
          <p:cNvSpPr>
            <a:spLocks noGrp="1"/>
          </p:cNvSpPr>
          <p:nvPr>
            <p:ph type="sldNum" sz="quarter" idx="12"/>
          </p:nvPr>
        </p:nvSpPr>
        <p:spPr>
          <a:noFill/>
        </p:spPr>
        <p:txBody>
          <a:bodyPr/>
          <a:lstStyle/>
          <a:p>
            <a:fld id="{2B522896-28E7-4EAF-9E65-098933617A6C}" type="slidenum">
              <a:rPr lang="en-US" altLang="zh-CN" smtClean="0">
                <a:ea typeface="宋体" charset="-122"/>
              </a:rPr>
              <a:t>60</a:t>
            </a:fld>
            <a:endParaRPr lang="en-US" altLang="zh-CN" smtClean="0">
              <a:ea typeface="宋体" charset="-122"/>
            </a:endParaRPr>
          </a:p>
        </p:txBody>
      </p:sp>
      <p:sp>
        <p:nvSpPr>
          <p:cNvPr id="2052" name="Rectangle 2"/>
          <p:cNvSpPr>
            <a:spLocks noGrp="1" noChangeArrowheads="1"/>
          </p:cNvSpPr>
          <p:nvPr>
            <p:ph type="title"/>
          </p:nvPr>
        </p:nvSpPr>
        <p:spPr>
          <a:xfrm>
            <a:off x="1176338" y="223838"/>
            <a:ext cx="7772400" cy="685800"/>
          </a:xfrm>
        </p:spPr>
        <p:txBody>
          <a:bodyPr/>
          <a:lstStyle/>
          <a:p>
            <a:pPr algn="ctr" eaLnBrk="1" hangingPunct="1"/>
            <a:r>
              <a:rPr lang="en-US" altLang="zh-CN" sz="3200" b="1" i="0" smtClean="0">
                <a:solidFill>
                  <a:schemeClr val="tx1"/>
                </a:solidFill>
                <a:ea typeface="华文楷体" charset="-122"/>
              </a:rPr>
              <a:t>8086 CPU</a:t>
            </a:r>
            <a:r>
              <a:rPr lang="zh-CN" altLang="en-US" sz="3200" b="1" i="0" smtClean="0">
                <a:solidFill>
                  <a:schemeClr val="tx1"/>
                </a:solidFill>
                <a:ea typeface="华文楷体" charset="-122"/>
              </a:rPr>
              <a:t>的外部引脚</a:t>
            </a:r>
          </a:p>
        </p:txBody>
      </p:sp>
      <p:sp>
        <p:nvSpPr>
          <p:cNvPr id="2053" name="Rectangle 3"/>
          <p:cNvSpPr>
            <a:spLocks noChangeArrowheads="1"/>
          </p:cNvSpPr>
          <p:nvPr/>
        </p:nvSpPr>
        <p:spPr bwMode="auto">
          <a:xfrm>
            <a:off x="2038350" y="2152650"/>
            <a:ext cx="9144000" cy="0"/>
          </a:xfrm>
          <a:prstGeom prst="rect">
            <a:avLst/>
          </a:prstGeom>
          <a:noFill/>
          <a:ln w="9525">
            <a:noFill/>
            <a:miter lim="800000"/>
          </a:ln>
        </p:spPr>
        <p:txBody>
          <a:bodyPr>
            <a:spAutoFit/>
          </a:bodyPr>
          <a:lstStyle/>
          <a:p>
            <a:pPr algn="ctr"/>
            <a:endParaRPr lang="zh-CN" altLang="en-US"/>
          </a:p>
        </p:txBody>
      </p:sp>
      <p:sp>
        <p:nvSpPr>
          <p:cNvPr id="2054" name="Rectangle 4"/>
          <p:cNvSpPr>
            <a:spLocks noChangeArrowheads="1"/>
          </p:cNvSpPr>
          <p:nvPr/>
        </p:nvSpPr>
        <p:spPr bwMode="auto">
          <a:xfrm>
            <a:off x="2038350" y="2152650"/>
            <a:ext cx="9144000" cy="0"/>
          </a:xfrm>
          <a:prstGeom prst="rect">
            <a:avLst/>
          </a:prstGeom>
          <a:noFill/>
          <a:ln w="9525">
            <a:noFill/>
            <a:miter lim="800000"/>
          </a:ln>
        </p:spPr>
        <p:txBody>
          <a:bodyPr>
            <a:spAutoFit/>
          </a:bodyPr>
          <a:lstStyle/>
          <a:p>
            <a:pPr algn="ctr"/>
            <a:endParaRPr lang="zh-CN" altLang="en-US"/>
          </a:p>
        </p:txBody>
      </p:sp>
      <p:graphicFrame>
        <p:nvGraphicFramePr>
          <p:cNvPr id="2050" name="Object 5"/>
          <p:cNvGraphicFramePr>
            <a:graphicFrameLocks noChangeAspect="1"/>
          </p:cNvGraphicFramePr>
          <p:nvPr>
            <p:extLst>
              <p:ext uri="{D42A27DB-BD31-4B8C-83A1-F6EECF244321}">
                <p14:modId xmlns:p14="http://schemas.microsoft.com/office/powerpoint/2010/main" val="3349388396"/>
              </p:ext>
            </p:extLst>
          </p:nvPr>
        </p:nvGraphicFramePr>
        <p:xfrm>
          <a:off x="639977" y="1726084"/>
          <a:ext cx="8177213" cy="4676775"/>
        </p:xfrm>
        <a:graphic>
          <a:graphicData uri="http://schemas.openxmlformats.org/presentationml/2006/ole">
            <mc:AlternateContent xmlns:mc="http://schemas.openxmlformats.org/markup-compatibility/2006">
              <mc:Choice xmlns:v="urn:schemas-microsoft-com:vml" Requires="v">
                <p:oleObj spid="_x0000_s2070" name="VISIO" r:id="rId3" imgW="9677400" imgH="4619625" progId="">
                  <p:embed/>
                </p:oleObj>
              </mc:Choice>
              <mc:Fallback>
                <p:oleObj name="VISIO" r:id="rId3" imgW="9677400" imgH="4619625" progId="">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l="8340" r="16644" b="6012"/>
                      <a:stretch>
                        <a:fillRect/>
                      </a:stretch>
                    </p:blipFill>
                    <p:spPr bwMode="auto">
                      <a:xfrm>
                        <a:off x="639977" y="1726084"/>
                        <a:ext cx="8177213" cy="4676775"/>
                      </a:xfrm>
                      <a:prstGeom prst="rect">
                        <a:avLst/>
                      </a:prstGeom>
                      <a:noFill/>
                      <a:extLst>
                        <a:ext uri="{909E8E84-426E-40DD-AFC4-6F175D3DCCD1}">
                          <a14:hiddenFill xmlns:a14="http://schemas.microsoft.com/office/drawing/2010/main">
                            <a:solidFill>
                              <a:srgbClr val="00FFFF"/>
                            </a:solidFill>
                          </a14:hiddenFill>
                        </a:ext>
                      </a:extLst>
                    </p:spPr>
                  </p:pic>
                </p:oleObj>
              </mc:Fallback>
            </mc:AlternateContent>
          </a:graphicData>
        </a:graphic>
      </p:graphicFrame>
      <p:sp>
        <p:nvSpPr>
          <p:cNvPr id="2055" name="Rectangle 6"/>
          <p:cNvSpPr>
            <a:spLocks noGrp="1" noChangeArrowheads="1"/>
          </p:cNvSpPr>
          <p:nvPr>
            <p:ph type="body" idx="1"/>
          </p:nvPr>
        </p:nvSpPr>
        <p:spPr>
          <a:xfrm>
            <a:off x="685800" y="2147888"/>
            <a:ext cx="7772400" cy="4114800"/>
          </a:xfrm>
        </p:spPr>
        <p:txBody>
          <a:bodyPr/>
          <a:lstStyle/>
          <a:p>
            <a:pPr eaLnBrk="1" hangingPunct="1">
              <a:buFontTx/>
              <a:buNone/>
            </a:pPr>
            <a:endParaRPr lang="en-US" altLang="zh-CN" sz="2800" smtClean="0">
              <a:latin typeface="黑体" pitchFamily="2" charset="-122"/>
              <a:ea typeface="黑体" pitchFamily="2" charset="-122"/>
            </a:endParaRPr>
          </a:p>
          <a:p>
            <a:pPr eaLnBrk="1" hangingPunct="1">
              <a:buFontTx/>
              <a:buNone/>
            </a:pPr>
            <a:endParaRPr lang="en-US" altLang="zh-CN" sz="2800" smtClean="0">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灯片编号占位符 5"/>
          <p:cNvSpPr>
            <a:spLocks noGrp="1"/>
          </p:cNvSpPr>
          <p:nvPr>
            <p:ph type="sldNum" sz="quarter" idx="12"/>
          </p:nvPr>
        </p:nvSpPr>
        <p:spPr>
          <a:noFill/>
        </p:spPr>
        <p:txBody>
          <a:bodyPr/>
          <a:lstStyle/>
          <a:p>
            <a:fld id="{7C356AE5-C33A-412F-A3E2-845A6A619231}" type="slidenum">
              <a:rPr lang="en-US" altLang="zh-CN" smtClean="0">
                <a:ea typeface="宋体" charset="-122"/>
              </a:rPr>
              <a:t>61</a:t>
            </a:fld>
            <a:endParaRPr lang="en-US" altLang="zh-CN" smtClean="0">
              <a:ea typeface="宋体" charset="-122"/>
            </a:endParaRPr>
          </a:p>
        </p:txBody>
      </p:sp>
      <p:sp>
        <p:nvSpPr>
          <p:cNvPr id="73730" name="Rectangle 2"/>
          <p:cNvSpPr>
            <a:spLocks noGrp="1" noChangeArrowheads="1"/>
          </p:cNvSpPr>
          <p:nvPr>
            <p:ph type="title"/>
          </p:nvPr>
        </p:nvSpPr>
        <p:spPr>
          <a:xfrm>
            <a:off x="914400" y="228600"/>
            <a:ext cx="7340600" cy="766763"/>
          </a:xfrm>
        </p:spPr>
        <p:txBody>
          <a:bodyPr/>
          <a:lstStyle/>
          <a:p>
            <a:pPr algn="ctr" eaLnBrk="1" hangingPunct="1"/>
            <a:r>
              <a:rPr lang="en-US" altLang="zh-CN" sz="3200" i="0" smtClean="0">
                <a:solidFill>
                  <a:schemeClr val="tx1"/>
                </a:solidFill>
                <a:ea typeface="华文楷体" charset="-122"/>
              </a:rPr>
              <a:t>8086 CPU</a:t>
            </a:r>
            <a:r>
              <a:rPr lang="zh-CN" altLang="en-US" sz="3200" b="1" i="0" smtClean="0">
                <a:solidFill>
                  <a:schemeClr val="tx1"/>
                </a:solidFill>
                <a:ea typeface="华文楷体" charset="-122"/>
              </a:rPr>
              <a:t>的内部结构</a:t>
            </a:r>
          </a:p>
        </p:txBody>
      </p:sp>
      <p:sp>
        <p:nvSpPr>
          <p:cNvPr id="73731" name="Rectangle 3"/>
          <p:cNvSpPr>
            <a:spLocks noChangeArrowheads="1"/>
          </p:cNvSpPr>
          <p:nvPr/>
        </p:nvSpPr>
        <p:spPr bwMode="auto">
          <a:xfrm>
            <a:off x="2128838" y="1604963"/>
            <a:ext cx="9144000" cy="0"/>
          </a:xfrm>
          <a:prstGeom prst="rect">
            <a:avLst/>
          </a:prstGeom>
          <a:noFill/>
          <a:ln w="9525">
            <a:noFill/>
            <a:miter lim="800000"/>
          </a:ln>
        </p:spPr>
        <p:txBody>
          <a:bodyPr>
            <a:spAutoFit/>
          </a:bodyPr>
          <a:lstStyle/>
          <a:p>
            <a:pPr algn="ctr"/>
            <a:endParaRPr lang="zh-CN" altLang="en-US"/>
          </a:p>
        </p:txBody>
      </p:sp>
      <p:sp>
        <p:nvSpPr>
          <p:cNvPr id="73732" name="AutoShape 5"/>
          <p:cNvSpPr>
            <a:spLocks noChangeAspect="1" noChangeArrowheads="1" noTextEdit="1"/>
          </p:cNvSpPr>
          <p:nvPr/>
        </p:nvSpPr>
        <p:spPr bwMode="auto">
          <a:xfrm>
            <a:off x="782638" y="1143000"/>
            <a:ext cx="7904162" cy="5715000"/>
          </a:xfrm>
          <a:prstGeom prst="rect">
            <a:avLst/>
          </a:prstGeom>
          <a:noFill/>
          <a:ln w="9525">
            <a:noFill/>
            <a:miter lim="800000"/>
          </a:ln>
        </p:spPr>
        <p:txBody>
          <a:bodyPr/>
          <a:lstStyle/>
          <a:p>
            <a:endParaRPr lang="zh-CN" altLang="en-US"/>
          </a:p>
        </p:txBody>
      </p:sp>
      <p:grpSp>
        <p:nvGrpSpPr>
          <p:cNvPr id="73733" name="Group 240"/>
          <p:cNvGrpSpPr/>
          <p:nvPr/>
        </p:nvGrpSpPr>
        <p:grpSpPr bwMode="auto">
          <a:xfrm>
            <a:off x="976313" y="1206500"/>
            <a:ext cx="7670800" cy="5011738"/>
            <a:chOff x="615" y="760"/>
            <a:chExt cx="4832" cy="3157"/>
          </a:xfrm>
        </p:grpSpPr>
        <p:sp>
          <p:nvSpPr>
            <p:cNvPr id="73735" name="Line 7"/>
            <p:cNvSpPr>
              <a:spLocks noChangeShapeType="1"/>
            </p:cNvSpPr>
            <p:nvPr/>
          </p:nvSpPr>
          <p:spPr bwMode="auto">
            <a:xfrm>
              <a:off x="641" y="2257"/>
              <a:ext cx="3207" cy="1"/>
            </a:xfrm>
            <a:prstGeom prst="line">
              <a:avLst/>
            </a:prstGeom>
            <a:noFill/>
            <a:ln w="20638">
              <a:solidFill>
                <a:srgbClr val="000000"/>
              </a:solidFill>
              <a:round/>
            </a:ln>
          </p:spPr>
          <p:txBody>
            <a:bodyPr/>
            <a:lstStyle/>
            <a:p>
              <a:endParaRPr lang="zh-CN" altLang="en-US"/>
            </a:p>
          </p:txBody>
        </p:sp>
        <p:sp>
          <p:nvSpPr>
            <p:cNvPr id="73736" name="Line 8"/>
            <p:cNvSpPr>
              <a:spLocks noChangeShapeType="1"/>
            </p:cNvSpPr>
            <p:nvPr/>
          </p:nvSpPr>
          <p:spPr bwMode="auto">
            <a:xfrm>
              <a:off x="641" y="2365"/>
              <a:ext cx="3207" cy="1"/>
            </a:xfrm>
            <a:prstGeom prst="line">
              <a:avLst/>
            </a:prstGeom>
            <a:noFill/>
            <a:ln w="20638">
              <a:solidFill>
                <a:srgbClr val="000000"/>
              </a:solidFill>
              <a:round/>
            </a:ln>
          </p:spPr>
          <p:txBody>
            <a:bodyPr/>
            <a:lstStyle/>
            <a:p>
              <a:endParaRPr lang="zh-CN" altLang="en-US"/>
            </a:p>
          </p:txBody>
        </p:sp>
        <p:sp>
          <p:nvSpPr>
            <p:cNvPr id="73737" name="Line 9"/>
            <p:cNvSpPr>
              <a:spLocks noChangeShapeType="1"/>
            </p:cNvSpPr>
            <p:nvPr/>
          </p:nvSpPr>
          <p:spPr bwMode="auto">
            <a:xfrm>
              <a:off x="641" y="2257"/>
              <a:ext cx="1" cy="108"/>
            </a:xfrm>
            <a:prstGeom prst="line">
              <a:avLst/>
            </a:prstGeom>
            <a:noFill/>
            <a:ln w="20638">
              <a:solidFill>
                <a:srgbClr val="000000"/>
              </a:solidFill>
              <a:round/>
            </a:ln>
          </p:spPr>
          <p:txBody>
            <a:bodyPr/>
            <a:lstStyle/>
            <a:p>
              <a:endParaRPr lang="zh-CN" altLang="en-US"/>
            </a:p>
          </p:txBody>
        </p:sp>
        <p:sp>
          <p:nvSpPr>
            <p:cNvPr id="73738" name="Line 10"/>
            <p:cNvSpPr>
              <a:spLocks noChangeShapeType="1"/>
            </p:cNvSpPr>
            <p:nvPr/>
          </p:nvSpPr>
          <p:spPr bwMode="auto">
            <a:xfrm>
              <a:off x="1876" y="1912"/>
              <a:ext cx="1" cy="136"/>
            </a:xfrm>
            <a:prstGeom prst="line">
              <a:avLst/>
            </a:prstGeom>
            <a:noFill/>
            <a:ln w="20638">
              <a:solidFill>
                <a:srgbClr val="000000"/>
              </a:solidFill>
              <a:round/>
            </a:ln>
          </p:spPr>
          <p:txBody>
            <a:bodyPr/>
            <a:lstStyle/>
            <a:p>
              <a:endParaRPr lang="zh-CN" altLang="en-US"/>
            </a:p>
          </p:txBody>
        </p:sp>
        <p:sp>
          <p:nvSpPr>
            <p:cNvPr id="73739" name="Freeform 11"/>
            <p:cNvSpPr/>
            <p:nvPr/>
          </p:nvSpPr>
          <p:spPr bwMode="auto">
            <a:xfrm>
              <a:off x="1843" y="1833"/>
              <a:ext cx="65" cy="85"/>
            </a:xfrm>
            <a:custGeom>
              <a:avLst/>
              <a:gdLst>
                <a:gd name="T0" fmla="*/ 0 w 65"/>
                <a:gd name="T1" fmla="*/ 85 h 85"/>
                <a:gd name="T2" fmla="*/ 33 w 65"/>
                <a:gd name="T3" fmla="*/ 0 h 85"/>
                <a:gd name="T4" fmla="*/ 65 w 65"/>
                <a:gd name="T5" fmla="*/ 85 h 85"/>
                <a:gd name="T6" fmla="*/ 0 w 65"/>
                <a:gd name="T7" fmla="*/ 85 h 85"/>
                <a:gd name="T8" fmla="*/ 0 60000 65536"/>
                <a:gd name="T9" fmla="*/ 0 60000 65536"/>
                <a:gd name="T10" fmla="*/ 0 60000 65536"/>
                <a:gd name="T11" fmla="*/ 0 60000 65536"/>
                <a:gd name="T12" fmla="*/ 0 w 65"/>
                <a:gd name="T13" fmla="*/ 0 h 85"/>
                <a:gd name="T14" fmla="*/ 65 w 65"/>
                <a:gd name="T15" fmla="*/ 85 h 85"/>
              </a:gdLst>
              <a:ahLst/>
              <a:cxnLst>
                <a:cxn ang="T8">
                  <a:pos x="T0" y="T1"/>
                </a:cxn>
                <a:cxn ang="T9">
                  <a:pos x="T2" y="T3"/>
                </a:cxn>
                <a:cxn ang="T10">
                  <a:pos x="T4" y="T5"/>
                </a:cxn>
                <a:cxn ang="T11">
                  <a:pos x="T6" y="T7"/>
                </a:cxn>
              </a:cxnLst>
              <a:rect l="T12" t="T13" r="T14" b="T15"/>
              <a:pathLst>
                <a:path w="65" h="85">
                  <a:moveTo>
                    <a:pt x="0" y="85"/>
                  </a:moveTo>
                  <a:lnTo>
                    <a:pt x="33" y="0"/>
                  </a:lnTo>
                  <a:lnTo>
                    <a:pt x="65" y="85"/>
                  </a:lnTo>
                  <a:lnTo>
                    <a:pt x="0" y="85"/>
                  </a:lnTo>
                  <a:close/>
                </a:path>
              </a:pathLst>
            </a:custGeom>
            <a:solidFill>
              <a:srgbClr val="000000"/>
            </a:solidFill>
            <a:ln w="9525">
              <a:noFill/>
              <a:round/>
            </a:ln>
          </p:spPr>
          <p:txBody>
            <a:bodyPr/>
            <a:lstStyle/>
            <a:p>
              <a:endParaRPr lang="zh-CN" altLang="en-US"/>
            </a:p>
          </p:txBody>
        </p:sp>
        <p:sp>
          <p:nvSpPr>
            <p:cNvPr id="73740" name="Freeform 12"/>
            <p:cNvSpPr/>
            <p:nvPr/>
          </p:nvSpPr>
          <p:spPr bwMode="auto">
            <a:xfrm>
              <a:off x="1876" y="2048"/>
              <a:ext cx="124" cy="209"/>
            </a:xfrm>
            <a:custGeom>
              <a:avLst/>
              <a:gdLst>
                <a:gd name="T0" fmla="*/ 0 w 124"/>
                <a:gd name="T1" fmla="*/ 0 h 209"/>
                <a:gd name="T2" fmla="*/ 124 w 124"/>
                <a:gd name="T3" fmla="*/ 0 h 209"/>
                <a:gd name="T4" fmla="*/ 124 w 124"/>
                <a:gd name="T5" fmla="*/ 209 h 209"/>
                <a:gd name="T6" fmla="*/ 0 60000 65536"/>
                <a:gd name="T7" fmla="*/ 0 60000 65536"/>
                <a:gd name="T8" fmla="*/ 0 60000 65536"/>
                <a:gd name="T9" fmla="*/ 0 w 124"/>
                <a:gd name="T10" fmla="*/ 0 h 209"/>
                <a:gd name="T11" fmla="*/ 124 w 124"/>
                <a:gd name="T12" fmla="*/ 209 h 209"/>
              </a:gdLst>
              <a:ahLst/>
              <a:cxnLst>
                <a:cxn ang="T6">
                  <a:pos x="T0" y="T1"/>
                </a:cxn>
                <a:cxn ang="T7">
                  <a:pos x="T2" y="T3"/>
                </a:cxn>
                <a:cxn ang="T8">
                  <a:pos x="T4" y="T5"/>
                </a:cxn>
              </a:cxnLst>
              <a:rect l="T9" t="T10" r="T11" b="T12"/>
              <a:pathLst>
                <a:path w="124" h="209">
                  <a:moveTo>
                    <a:pt x="0" y="0"/>
                  </a:moveTo>
                  <a:lnTo>
                    <a:pt x="124" y="0"/>
                  </a:lnTo>
                  <a:lnTo>
                    <a:pt x="124" y="209"/>
                  </a:lnTo>
                </a:path>
              </a:pathLst>
            </a:custGeom>
            <a:noFill/>
            <a:ln w="20638">
              <a:solidFill>
                <a:srgbClr val="000000"/>
              </a:solidFill>
              <a:round/>
            </a:ln>
          </p:spPr>
          <p:txBody>
            <a:bodyPr/>
            <a:lstStyle/>
            <a:p>
              <a:endParaRPr lang="zh-CN" altLang="en-US"/>
            </a:p>
          </p:txBody>
        </p:sp>
        <p:sp>
          <p:nvSpPr>
            <p:cNvPr id="73741" name="Line 13"/>
            <p:cNvSpPr>
              <a:spLocks noChangeShapeType="1"/>
            </p:cNvSpPr>
            <p:nvPr/>
          </p:nvSpPr>
          <p:spPr bwMode="auto">
            <a:xfrm>
              <a:off x="2000" y="2365"/>
              <a:ext cx="1" cy="1068"/>
            </a:xfrm>
            <a:prstGeom prst="line">
              <a:avLst/>
            </a:prstGeom>
            <a:noFill/>
            <a:ln w="20638">
              <a:solidFill>
                <a:srgbClr val="000000"/>
              </a:solidFill>
              <a:round/>
            </a:ln>
          </p:spPr>
          <p:txBody>
            <a:bodyPr/>
            <a:lstStyle/>
            <a:p>
              <a:endParaRPr lang="zh-CN" altLang="en-US"/>
            </a:p>
          </p:txBody>
        </p:sp>
        <p:sp>
          <p:nvSpPr>
            <p:cNvPr id="73742" name="Line 14"/>
            <p:cNvSpPr>
              <a:spLocks noChangeShapeType="1"/>
            </p:cNvSpPr>
            <p:nvPr/>
          </p:nvSpPr>
          <p:spPr bwMode="auto">
            <a:xfrm>
              <a:off x="1307" y="2647"/>
              <a:ext cx="569" cy="1"/>
            </a:xfrm>
            <a:prstGeom prst="line">
              <a:avLst/>
            </a:prstGeom>
            <a:noFill/>
            <a:ln w="20638">
              <a:solidFill>
                <a:srgbClr val="000000"/>
              </a:solidFill>
              <a:round/>
            </a:ln>
          </p:spPr>
          <p:txBody>
            <a:bodyPr/>
            <a:lstStyle/>
            <a:p>
              <a:endParaRPr lang="zh-CN" altLang="en-US"/>
            </a:p>
          </p:txBody>
        </p:sp>
        <p:sp>
          <p:nvSpPr>
            <p:cNvPr id="73743" name="Freeform 15"/>
            <p:cNvSpPr/>
            <p:nvPr/>
          </p:nvSpPr>
          <p:spPr bwMode="auto">
            <a:xfrm>
              <a:off x="1255" y="2647"/>
              <a:ext cx="621" cy="147"/>
            </a:xfrm>
            <a:custGeom>
              <a:avLst/>
              <a:gdLst>
                <a:gd name="T0" fmla="*/ 621 w 621"/>
                <a:gd name="T1" fmla="*/ 0 h 147"/>
                <a:gd name="T2" fmla="*/ 621 w 621"/>
                <a:gd name="T3" fmla="*/ 147 h 147"/>
                <a:gd name="T4" fmla="*/ 0 w 621"/>
                <a:gd name="T5" fmla="*/ 147 h 147"/>
                <a:gd name="T6" fmla="*/ 0 w 621"/>
                <a:gd name="T7" fmla="*/ 0 h 147"/>
                <a:gd name="T8" fmla="*/ 124 w 621"/>
                <a:gd name="T9" fmla="*/ 0 h 147"/>
                <a:gd name="T10" fmla="*/ 0 60000 65536"/>
                <a:gd name="T11" fmla="*/ 0 60000 65536"/>
                <a:gd name="T12" fmla="*/ 0 60000 65536"/>
                <a:gd name="T13" fmla="*/ 0 60000 65536"/>
                <a:gd name="T14" fmla="*/ 0 60000 65536"/>
                <a:gd name="T15" fmla="*/ 0 w 621"/>
                <a:gd name="T16" fmla="*/ 0 h 147"/>
                <a:gd name="T17" fmla="*/ 621 w 621"/>
                <a:gd name="T18" fmla="*/ 147 h 147"/>
              </a:gdLst>
              <a:ahLst/>
              <a:cxnLst>
                <a:cxn ang="T10">
                  <a:pos x="T0" y="T1"/>
                </a:cxn>
                <a:cxn ang="T11">
                  <a:pos x="T2" y="T3"/>
                </a:cxn>
                <a:cxn ang="T12">
                  <a:pos x="T4" y="T5"/>
                </a:cxn>
                <a:cxn ang="T13">
                  <a:pos x="T6" y="T7"/>
                </a:cxn>
                <a:cxn ang="T14">
                  <a:pos x="T8" y="T9"/>
                </a:cxn>
              </a:cxnLst>
              <a:rect l="T15" t="T16" r="T17" b="T18"/>
              <a:pathLst>
                <a:path w="621" h="147">
                  <a:moveTo>
                    <a:pt x="621" y="0"/>
                  </a:moveTo>
                  <a:lnTo>
                    <a:pt x="621" y="147"/>
                  </a:lnTo>
                  <a:lnTo>
                    <a:pt x="0" y="147"/>
                  </a:lnTo>
                  <a:lnTo>
                    <a:pt x="0" y="0"/>
                  </a:lnTo>
                  <a:lnTo>
                    <a:pt x="124" y="0"/>
                  </a:lnTo>
                </a:path>
              </a:pathLst>
            </a:custGeom>
            <a:noFill/>
            <a:ln w="20638">
              <a:solidFill>
                <a:srgbClr val="000000"/>
              </a:solidFill>
              <a:round/>
            </a:ln>
          </p:spPr>
          <p:txBody>
            <a:bodyPr/>
            <a:lstStyle/>
            <a:p>
              <a:endParaRPr lang="zh-CN" altLang="en-US"/>
            </a:p>
          </p:txBody>
        </p:sp>
        <p:sp>
          <p:nvSpPr>
            <p:cNvPr id="73744" name="Freeform 16"/>
            <p:cNvSpPr/>
            <p:nvPr/>
          </p:nvSpPr>
          <p:spPr bwMode="auto">
            <a:xfrm>
              <a:off x="615" y="2365"/>
              <a:ext cx="150" cy="1356"/>
            </a:xfrm>
            <a:custGeom>
              <a:avLst/>
              <a:gdLst>
                <a:gd name="T0" fmla="*/ 111 w 150"/>
                <a:gd name="T1" fmla="*/ 1356 h 1356"/>
                <a:gd name="T2" fmla="*/ 39 w 150"/>
                <a:gd name="T3" fmla="*/ 1356 h 1356"/>
                <a:gd name="T4" fmla="*/ 39 w 150"/>
                <a:gd name="T5" fmla="*/ 33 h 1356"/>
                <a:gd name="T6" fmla="*/ 0 w 150"/>
                <a:gd name="T7" fmla="*/ 33 h 1356"/>
                <a:gd name="T8" fmla="*/ 72 w 150"/>
                <a:gd name="T9" fmla="*/ 0 h 1356"/>
                <a:gd name="T10" fmla="*/ 150 w 150"/>
                <a:gd name="T11" fmla="*/ 33 h 1356"/>
                <a:gd name="T12" fmla="*/ 111 w 150"/>
                <a:gd name="T13" fmla="*/ 33 h 1356"/>
                <a:gd name="T14" fmla="*/ 111 w 150"/>
                <a:gd name="T15" fmla="*/ 1356 h 1356"/>
                <a:gd name="T16" fmla="*/ 0 60000 65536"/>
                <a:gd name="T17" fmla="*/ 0 60000 65536"/>
                <a:gd name="T18" fmla="*/ 0 60000 65536"/>
                <a:gd name="T19" fmla="*/ 0 60000 65536"/>
                <a:gd name="T20" fmla="*/ 0 60000 65536"/>
                <a:gd name="T21" fmla="*/ 0 60000 65536"/>
                <a:gd name="T22" fmla="*/ 0 60000 65536"/>
                <a:gd name="T23" fmla="*/ 0 60000 65536"/>
                <a:gd name="T24" fmla="*/ 0 w 150"/>
                <a:gd name="T25" fmla="*/ 0 h 1356"/>
                <a:gd name="T26" fmla="*/ 150 w 150"/>
                <a:gd name="T27" fmla="*/ 1356 h 13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0" h="1356">
                  <a:moveTo>
                    <a:pt x="111" y="1356"/>
                  </a:moveTo>
                  <a:lnTo>
                    <a:pt x="39" y="1356"/>
                  </a:lnTo>
                  <a:lnTo>
                    <a:pt x="39" y="33"/>
                  </a:lnTo>
                  <a:lnTo>
                    <a:pt x="0" y="33"/>
                  </a:lnTo>
                  <a:lnTo>
                    <a:pt x="72" y="0"/>
                  </a:lnTo>
                  <a:lnTo>
                    <a:pt x="150" y="33"/>
                  </a:lnTo>
                  <a:lnTo>
                    <a:pt x="111" y="33"/>
                  </a:lnTo>
                  <a:lnTo>
                    <a:pt x="111" y="1356"/>
                  </a:lnTo>
                  <a:close/>
                </a:path>
              </a:pathLst>
            </a:custGeom>
            <a:solidFill>
              <a:srgbClr val="FFFFFF"/>
            </a:solidFill>
            <a:ln w="9525">
              <a:noFill/>
              <a:round/>
            </a:ln>
          </p:spPr>
          <p:txBody>
            <a:bodyPr/>
            <a:lstStyle/>
            <a:p>
              <a:endParaRPr lang="zh-CN" altLang="en-US"/>
            </a:p>
          </p:txBody>
        </p:sp>
        <p:sp>
          <p:nvSpPr>
            <p:cNvPr id="73745" name="Freeform 17"/>
            <p:cNvSpPr/>
            <p:nvPr/>
          </p:nvSpPr>
          <p:spPr bwMode="auto">
            <a:xfrm>
              <a:off x="615" y="2365"/>
              <a:ext cx="150" cy="1345"/>
            </a:xfrm>
            <a:custGeom>
              <a:avLst/>
              <a:gdLst>
                <a:gd name="T0" fmla="*/ 39 w 150"/>
                <a:gd name="T1" fmla="*/ 1345 h 1345"/>
                <a:gd name="T2" fmla="*/ 39 w 150"/>
                <a:gd name="T3" fmla="*/ 33 h 1345"/>
                <a:gd name="T4" fmla="*/ 0 w 150"/>
                <a:gd name="T5" fmla="*/ 33 h 1345"/>
                <a:gd name="T6" fmla="*/ 72 w 150"/>
                <a:gd name="T7" fmla="*/ 0 h 1345"/>
                <a:gd name="T8" fmla="*/ 150 w 150"/>
                <a:gd name="T9" fmla="*/ 33 h 1345"/>
                <a:gd name="T10" fmla="*/ 111 w 150"/>
                <a:gd name="T11" fmla="*/ 33 h 1345"/>
                <a:gd name="T12" fmla="*/ 111 w 150"/>
                <a:gd name="T13" fmla="*/ 1345 h 1345"/>
                <a:gd name="T14" fmla="*/ 0 60000 65536"/>
                <a:gd name="T15" fmla="*/ 0 60000 65536"/>
                <a:gd name="T16" fmla="*/ 0 60000 65536"/>
                <a:gd name="T17" fmla="*/ 0 60000 65536"/>
                <a:gd name="T18" fmla="*/ 0 60000 65536"/>
                <a:gd name="T19" fmla="*/ 0 60000 65536"/>
                <a:gd name="T20" fmla="*/ 0 60000 65536"/>
                <a:gd name="T21" fmla="*/ 0 w 150"/>
                <a:gd name="T22" fmla="*/ 0 h 1345"/>
                <a:gd name="T23" fmla="*/ 150 w 150"/>
                <a:gd name="T24" fmla="*/ 1345 h 13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0" h="1345">
                  <a:moveTo>
                    <a:pt x="39" y="1345"/>
                  </a:moveTo>
                  <a:lnTo>
                    <a:pt x="39" y="33"/>
                  </a:lnTo>
                  <a:lnTo>
                    <a:pt x="0" y="33"/>
                  </a:lnTo>
                  <a:lnTo>
                    <a:pt x="72" y="0"/>
                  </a:lnTo>
                  <a:lnTo>
                    <a:pt x="150" y="33"/>
                  </a:lnTo>
                  <a:lnTo>
                    <a:pt x="111" y="33"/>
                  </a:lnTo>
                  <a:lnTo>
                    <a:pt x="111" y="1345"/>
                  </a:lnTo>
                </a:path>
              </a:pathLst>
            </a:custGeom>
            <a:noFill/>
            <a:ln w="20638">
              <a:solidFill>
                <a:srgbClr val="000000"/>
              </a:solidFill>
              <a:round/>
            </a:ln>
          </p:spPr>
          <p:txBody>
            <a:bodyPr/>
            <a:lstStyle/>
            <a:p>
              <a:endParaRPr lang="zh-CN" altLang="en-US"/>
            </a:p>
          </p:txBody>
        </p:sp>
        <p:sp>
          <p:nvSpPr>
            <p:cNvPr id="73746" name="Freeform 18"/>
            <p:cNvSpPr/>
            <p:nvPr/>
          </p:nvSpPr>
          <p:spPr bwMode="auto">
            <a:xfrm>
              <a:off x="811" y="2365"/>
              <a:ext cx="150" cy="870"/>
            </a:xfrm>
            <a:custGeom>
              <a:avLst/>
              <a:gdLst>
                <a:gd name="T0" fmla="*/ 111 w 150"/>
                <a:gd name="T1" fmla="*/ 870 h 870"/>
                <a:gd name="T2" fmla="*/ 39 w 150"/>
                <a:gd name="T3" fmla="*/ 870 h 870"/>
                <a:gd name="T4" fmla="*/ 39 w 150"/>
                <a:gd name="T5" fmla="*/ 33 h 870"/>
                <a:gd name="T6" fmla="*/ 0 w 150"/>
                <a:gd name="T7" fmla="*/ 33 h 870"/>
                <a:gd name="T8" fmla="*/ 78 w 150"/>
                <a:gd name="T9" fmla="*/ 0 h 870"/>
                <a:gd name="T10" fmla="*/ 150 w 150"/>
                <a:gd name="T11" fmla="*/ 33 h 870"/>
                <a:gd name="T12" fmla="*/ 111 w 150"/>
                <a:gd name="T13" fmla="*/ 33 h 870"/>
                <a:gd name="T14" fmla="*/ 111 w 150"/>
                <a:gd name="T15" fmla="*/ 870 h 870"/>
                <a:gd name="T16" fmla="*/ 0 60000 65536"/>
                <a:gd name="T17" fmla="*/ 0 60000 65536"/>
                <a:gd name="T18" fmla="*/ 0 60000 65536"/>
                <a:gd name="T19" fmla="*/ 0 60000 65536"/>
                <a:gd name="T20" fmla="*/ 0 60000 65536"/>
                <a:gd name="T21" fmla="*/ 0 60000 65536"/>
                <a:gd name="T22" fmla="*/ 0 60000 65536"/>
                <a:gd name="T23" fmla="*/ 0 60000 65536"/>
                <a:gd name="T24" fmla="*/ 0 w 150"/>
                <a:gd name="T25" fmla="*/ 0 h 870"/>
                <a:gd name="T26" fmla="*/ 150 w 150"/>
                <a:gd name="T27" fmla="*/ 870 h 8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0" h="870">
                  <a:moveTo>
                    <a:pt x="111" y="870"/>
                  </a:moveTo>
                  <a:lnTo>
                    <a:pt x="39" y="870"/>
                  </a:lnTo>
                  <a:lnTo>
                    <a:pt x="39" y="33"/>
                  </a:lnTo>
                  <a:lnTo>
                    <a:pt x="0" y="33"/>
                  </a:lnTo>
                  <a:lnTo>
                    <a:pt x="78" y="0"/>
                  </a:lnTo>
                  <a:lnTo>
                    <a:pt x="150" y="33"/>
                  </a:lnTo>
                  <a:lnTo>
                    <a:pt x="111" y="33"/>
                  </a:lnTo>
                  <a:lnTo>
                    <a:pt x="111" y="870"/>
                  </a:lnTo>
                  <a:close/>
                </a:path>
              </a:pathLst>
            </a:custGeom>
            <a:solidFill>
              <a:srgbClr val="FFFFFF"/>
            </a:solidFill>
            <a:ln w="9525">
              <a:noFill/>
              <a:round/>
            </a:ln>
          </p:spPr>
          <p:txBody>
            <a:bodyPr/>
            <a:lstStyle/>
            <a:p>
              <a:endParaRPr lang="zh-CN" altLang="en-US"/>
            </a:p>
          </p:txBody>
        </p:sp>
        <p:sp>
          <p:nvSpPr>
            <p:cNvPr id="73747" name="Freeform 19"/>
            <p:cNvSpPr/>
            <p:nvPr/>
          </p:nvSpPr>
          <p:spPr bwMode="auto">
            <a:xfrm>
              <a:off x="811" y="2365"/>
              <a:ext cx="150" cy="859"/>
            </a:xfrm>
            <a:custGeom>
              <a:avLst/>
              <a:gdLst>
                <a:gd name="T0" fmla="*/ 39 w 150"/>
                <a:gd name="T1" fmla="*/ 859 h 859"/>
                <a:gd name="T2" fmla="*/ 39 w 150"/>
                <a:gd name="T3" fmla="*/ 33 h 859"/>
                <a:gd name="T4" fmla="*/ 0 w 150"/>
                <a:gd name="T5" fmla="*/ 33 h 859"/>
                <a:gd name="T6" fmla="*/ 78 w 150"/>
                <a:gd name="T7" fmla="*/ 0 h 859"/>
                <a:gd name="T8" fmla="*/ 150 w 150"/>
                <a:gd name="T9" fmla="*/ 33 h 859"/>
                <a:gd name="T10" fmla="*/ 111 w 150"/>
                <a:gd name="T11" fmla="*/ 33 h 859"/>
                <a:gd name="T12" fmla="*/ 111 w 150"/>
                <a:gd name="T13" fmla="*/ 859 h 859"/>
                <a:gd name="T14" fmla="*/ 0 60000 65536"/>
                <a:gd name="T15" fmla="*/ 0 60000 65536"/>
                <a:gd name="T16" fmla="*/ 0 60000 65536"/>
                <a:gd name="T17" fmla="*/ 0 60000 65536"/>
                <a:gd name="T18" fmla="*/ 0 60000 65536"/>
                <a:gd name="T19" fmla="*/ 0 60000 65536"/>
                <a:gd name="T20" fmla="*/ 0 60000 65536"/>
                <a:gd name="T21" fmla="*/ 0 w 150"/>
                <a:gd name="T22" fmla="*/ 0 h 859"/>
                <a:gd name="T23" fmla="*/ 150 w 150"/>
                <a:gd name="T24" fmla="*/ 859 h 8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0" h="859">
                  <a:moveTo>
                    <a:pt x="39" y="859"/>
                  </a:moveTo>
                  <a:lnTo>
                    <a:pt x="39" y="33"/>
                  </a:lnTo>
                  <a:lnTo>
                    <a:pt x="0" y="33"/>
                  </a:lnTo>
                  <a:lnTo>
                    <a:pt x="78" y="0"/>
                  </a:lnTo>
                  <a:lnTo>
                    <a:pt x="150" y="33"/>
                  </a:lnTo>
                  <a:lnTo>
                    <a:pt x="111" y="33"/>
                  </a:lnTo>
                  <a:lnTo>
                    <a:pt x="111" y="859"/>
                  </a:lnTo>
                </a:path>
              </a:pathLst>
            </a:custGeom>
            <a:noFill/>
            <a:ln w="20638">
              <a:solidFill>
                <a:srgbClr val="000000"/>
              </a:solidFill>
              <a:round/>
            </a:ln>
          </p:spPr>
          <p:txBody>
            <a:bodyPr/>
            <a:lstStyle/>
            <a:p>
              <a:endParaRPr lang="zh-CN" altLang="en-US"/>
            </a:p>
          </p:txBody>
        </p:sp>
        <p:sp>
          <p:nvSpPr>
            <p:cNvPr id="73748" name="Freeform 20"/>
            <p:cNvSpPr/>
            <p:nvPr/>
          </p:nvSpPr>
          <p:spPr bwMode="auto">
            <a:xfrm>
              <a:off x="1255" y="2964"/>
              <a:ext cx="621" cy="45"/>
            </a:xfrm>
            <a:custGeom>
              <a:avLst/>
              <a:gdLst>
                <a:gd name="T0" fmla="*/ 0 w 621"/>
                <a:gd name="T1" fmla="*/ 0 h 45"/>
                <a:gd name="T2" fmla="*/ 203 w 621"/>
                <a:gd name="T3" fmla="*/ 0 h 45"/>
                <a:gd name="T4" fmla="*/ 248 w 621"/>
                <a:gd name="T5" fmla="*/ 45 h 45"/>
                <a:gd name="T6" fmla="*/ 372 w 621"/>
                <a:gd name="T7" fmla="*/ 45 h 45"/>
                <a:gd name="T8" fmla="*/ 425 w 621"/>
                <a:gd name="T9" fmla="*/ 0 h 45"/>
                <a:gd name="T10" fmla="*/ 621 w 621"/>
                <a:gd name="T11" fmla="*/ 0 h 45"/>
                <a:gd name="T12" fmla="*/ 0 60000 65536"/>
                <a:gd name="T13" fmla="*/ 0 60000 65536"/>
                <a:gd name="T14" fmla="*/ 0 60000 65536"/>
                <a:gd name="T15" fmla="*/ 0 60000 65536"/>
                <a:gd name="T16" fmla="*/ 0 60000 65536"/>
                <a:gd name="T17" fmla="*/ 0 60000 65536"/>
                <a:gd name="T18" fmla="*/ 0 w 621"/>
                <a:gd name="T19" fmla="*/ 0 h 45"/>
                <a:gd name="T20" fmla="*/ 621 w 621"/>
                <a:gd name="T21" fmla="*/ 45 h 45"/>
              </a:gdLst>
              <a:ahLst/>
              <a:cxnLst>
                <a:cxn ang="T12">
                  <a:pos x="T0" y="T1"/>
                </a:cxn>
                <a:cxn ang="T13">
                  <a:pos x="T2" y="T3"/>
                </a:cxn>
                <a:cxn ang="T14">
                  <a:pos x="T4" y="T5"/>
                </a:cxn>
                <a:cxn ang="T15">
                  <a:pos x="T6" y="T7"/>
                </a:cxn>
                <a:cxn ang="T16">
                  <a:pos x="T8" y="T9"/>
                </a:cxn>
                <a:cxn ang="T17">
                  <a:pos x="T10" y="T11"/>
                </a:cxn>
              </a:cxnLst>
              <a:rect l="T18" t="T19" r="T20" b="T21"/>
              <a:pathLst>
                <a:path w="621" h="45">
                  <a:moveTo>
                    <a:pt x="0" y="0"/>
                  </a:moveTo>
                  <a:lnTo>
                    <a:pt x="203" y="0"/>
                  </a:lnTo>
                  <a:lnTo>
                    <a:pt x="248" y="45"/>
                  </a:lnTo>
                  <a:lnTo>
                    <a:pt x="372" y="45"/>
                  </a:lnTo>
                  <a:lnTo>
                    <a:pt x="425" y="0"/>
                  </a:lnTo>
                  <a:lnTo>
                    <a:pt x="621" y="0"/>
                  </a:lnTo>
                </a:path>
              </a:pathLst>
            </a:custGeom>
            <a:noFill/>
            <a:ln w="20638">
              <a:solidFill>
                <a:srgbClr val="000000"/>
              </a:solidFill>
              <a:round/>
            </a:ln>
          </p:spPr>
          <p:txBody>
            <a:bodyPr/>
            <a:lstStyle/>
            <a:p>
              <a:endParaRPr lang="zh-CN" altLang="en-US"/>
            </a:p>
          </p:txBody>
        </p:sp>
        <p:sp>
          <p:nvSpPr>
            <p:cNvPr id="73749" name="Freeform 21"/>
            <p:cNvSpPr/>
            <p:nvPr/>
          </p:nvSpPr>
          <p:spPr bwMode="auto">
            <a:xfrm>
              <a:off x="1477" y="3116"/>
              <a:ext cx="150" cy="294"/>
            </a:xfrm>
            <a:custGeom>
              <a:avLst/>
              <a:gdLst>
                <a:gd name="T0" fmla="*/ 111 w 150"/>
                <a:gd name="T1" fmla="*/ 294 h 294"/>
                <a:gd name="T2" fmla="*/ 39 w 150"/>
                <a:gd name="T3" fmla="*/ 294 h 294"/>
                <a:gd name="T4" fmla="*/ 39 w 150"/>
                <a:gd name="T5" fmla="*/ 28 h 294"/>
                <a:gd name="T6" fmla="*/ 0 w 150"/>
                <a:gd name="T7" fmla="*/ 28 h 294"/>
                <a:gd name="T8" fmla="*/ 79 w 150"/>
                <a:gd name="T9" fmla="*/ 0 h 294"/>
                <a:gd name="T10" fmla="*/ 150 w 150"/>
                <a:gd name="T11" fmla="*/ 28 h 294"/>
                <a:gd name="T12" fmla="*/ 111 w 150"/>
                <a:gd name="T13" fmla="*/ 28 h 294"/>
                <a:gd name="T14" fmla="*/ 111 w 150"/>
                <a:gd name="T15" fmla="*/ 294 h 294"/>
                <a:gd name="T16" fmla="*/ 0 60000 65536"/>
                <a:gd name="T17" fmla="*/ 0 60000 65536"/>
                <a:gd name="T18" fmla="*/ 0 60000 65536"/>
                <a:gd name="T19" fmla="*/ 0 60000 65536"/>
                <a:gd name="T20" fmla="*/ 0 60000 65536"/>
                <a:gd name="T21" fmla="*/ 0 60000 65536"/>
                <a:gd name="T22" fmla="*/ 0 60000 65536"/>
                <a:gd name="T23" fmla="*/ 0 60000 65536"/>
                <a:gd name="T24" fmla="*/ 0 w 150"/>
                <a:gd name="T25" fmla="*/ 0 h 294"/>
                <a:gd name="T26" fmla="*/ 150 w 150"/>
                <a:gd name="T27" fmla="*/ 294 h 2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0" h="294">
                  <a:moveTo>
                    <a:pt x="111" y="294"/>
                  </a:moveTo>
                  <a:lnTo>
                    <a:pt x="39" y="294"/>
                  </a:lnTo>
                  <a:lnTo>
                    <a:pt x="39" y="28"/>
                  </a:lnTo>
                  <a:lnTo>
                    <a:pt x="0" y="28"/>
                  </a:lnTo>
                  <a:lnTo>
                    <a:pt x="79" y="0"/>
                  </a:lnTo>
                  <a:lnTo>
                    <a:pt x="150" y="28"/>
                  </a:lnTo>
                  <a:lnTo>
                    <a:pt x="111" y="28"/>
                  </a:lnTo>
                  <a:lnTo>
                    <a:pt x="111" y="294"/>
                  </a:lnTo>
                  <a:close/>
                </a:path>
              </a:pathLst>
            </a:custGeom>
            <a:solidFill>
              <a:srgbClr val="FFFFFF"/>
            </a:solidFill>
            <a:ln w="9525">
              <a:noFill/>
              <a:round/>
            </a:ln>
          </p:spPr>
          <p:txBody>
            <a:bodyPr/>
            <a:lstStyle/>
            <a:p>
              <a:endParaRPr lang="zh-CN" altLang="en-US"/>
            </a:p>
          </p:txBody>
        </p:sp>
        <p:sp>
          <p:nvSpPr>
            <p:cNvPr id="73750" name="Freeform 22"/>
            <p:cNvSpPr/>
            <p:nvPr/>
          </p:nvSpPr>
          <p:spPr bwMode="auto">
            <a:xfrm>
              <a:off x="1477" y="3116"/>
              <a:ext cx="150" cy="277"/>
            </a:xfrm>
            <a:custGeom>
              <a:avLst/>
              <a:gdLst>
                <a:gd name="T0" fmla="*/ 39 w 150"/>
                <a:gd name="T1" fmla="*/ 277 h 277"/>
                <a:gd name="T2" fmla="*/ 39 w 150"/>
                <a:gd name="T3" fmla="*/ 28 h 277"/>
                <a:gd name="T4" fmla="*/ 0 w 150"/>
                <a:gd name="T5" fmla="*/ 28 h 277"/>
                <a:gd name="T6" fmla="*/ 79 w 150"/>
                <a:gd name="T7" fmla="*/ 0 h 277"/>
                <a:gd name="T8" fmla="*/ 150 w 150"/>
                <a:gd name="T9" fmla="*/ 28 h 277"/>
                <a:gd name="T10" fmla="*/ 111 w 150"/>
                <a:gd name="T11" fmla="*/ 28 h 277"/>
                <a:gd name="T12" fmla="*/ 111 w 150"/>
                <a:gd name="T13" fmla="*/ 277 h 277"/>
                <a:gd name="T14" fmla="*/ 0 60000 65536"/>
                <a:gd name="T15" fmla="*/ 0 60000 65536"/>
                <a:gd name="T16" fmla="*/ 0 60000 65536"/>
                <a:gd name="T17" fmla="*/ 0 60000 65536"/>
                <a:gd name="T18" fmla="*/ 0 60000 65536"/>
                <a:gd name="T19" fmla="*/ 0 60000 65536"/>
                <a:gd name="T20" fmla="*/ 0 60000 65536"/>
                <a:gd name="T21" fmla="*/ 0 w 150"/>
                <a:gd name="T22" fmla="*/ 0 h 277"/>
                <a:gd name="T23" fmla="*/ 150 w 150"/>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0" h="277">
                  <a:moveTo>
                    <a:pt x="39" y="277"/>
                  </a:moveTo>
                  <a:lnTo>
                    <a:pt x="39" y="28"/>
                  </a:lnTo>
                  <a:lnTo>
                    <a:pt x="0" y="28"/>
                  </a:lnTo>
                  <a:lnTo>
                    <a:pt x="79" y="0"/>
                  </a:lnTo>
                  <a:lnTo>
                    <a:pt x="150" y="28"/>
                  </a:lnTo>
                  <a:lnTo>
                    <a:pt x="111" y="28"/>
                  </a:lnTo>
                  <a:lnTo>
                    <a:pt x="111" y="277"/>
                  </a:lnTo>
                </a:path>
              </a:pathLst>
            </a:custGeom>
            <a:noFill/>
            <a:ln w="20638">
              <a:solidFill>
                <a:srgbClr val="000000"/>
              </a:solidFill>
              <a:round/>
            </a:ln>
          </p:spPr>
          <p:txBody>
            <a:bodyPr/>
            <a:lstStyle/>
            <a:p>
              <a:endParaRPr lang="zh-CN" altLang="en-US"/>
            </a:p>
          </p:txBody>
        </p:sp>
        <p:sp>
          <p:nvSpPr>
            <p:cNvPr id="73751" name="Freeform 23"/>
            <p:cNvSpPr/>
            <p:nvPr/>
          </p:nvSpPr>
          <p:spPr bwMode="auto">
            <a:xfrm>
              <a:off x="1255" y="2964"/>
              <a:ext cx="621" cy="152"/>
            </a:xfrm>
            <a:custGeom>
              <a:avLst/>
              <a:gdLst>
                <a:gd name="T0" fmla="*/ 0 w 621"/>
                <a:gd name="T1" fmla="*/ 0 h 152"/>
                <a:gd name="T2" fmla="*/ 78 w 621"/>
                <a:gd name="T3" fmla="*/ 152 h 152"/>
                <a:gd name="T4" fmla="*/ 549 w 621"/>
                <a:gd name="T5" fmla="*/ 152 h 152"/>
                <a:gd name="T6" fmla="*/ 621 w 621"/>
                <a:gd name="T7" fmla="*/ 0 h 152"/>
                <a:gd name="T8" fmla="*/ 0 60000 65536"/>
                <a:gd name="T9" fmla="*/ 0 60000 65536"/>
                <a:gd name="T10" fmla="*/ 0 60000 65536"/>
                <a:gd name="T11" fmla="*/ 0 60000 65536"/>
                <a:gd name="T12" fmla="*/ 0 w 621"/>
                <a:gd name="T13" fmla="*/ 0 h 152"/>
                <a:gd name="T14" fmla="*/ 621 w 621"/>
                <a:gd name="T15" fmla="*/ 152 h 152"/>
              </a:gdLst>
              <a:ahLst/>
              <a:cxnLst>
                <a:cxn ang="T8">
                  <a:pos x="T0" y="T1"/>
                </a:cxn>
                <a:cxn ang="T9">
                  <a:pos x="T2" y="T3"/>
                </a:cxn>
                <a:cxn ang="T10">
                  <a:pos x="T4" y="T5"/>
                </a:cxn>
                <a:cxn ang="T11">
                  <a:pos x="T6" y="T7"/>
                </a:cxn>
              </a:cxnLst>
              <a:rect l="T12" t="T13" r="T14" b="T15"/>
              <a:pathLst>
                <a:path w="621" h="152">
                  <a:moveTo>
                    <a:pt x="0" y="0"/>
                  </a:moveTo>
                  <a:lnTo>
                    <a:pt x="78" y="152"/>
                  </a:lnTo>
                  <a:lnTo>
                    <a:pt x="549" y="152"/>
                  </a:lnTo>
                  <a:lnTo>
                    <a:pt x="621" y="0"/>
                  </a:lnTo>
                </a:path>
              </a:pathLst>
            </a:custGeom>
            <a:noFill/>
            <a:ln w="20638">
              <a:solidFill>
                <a:srgbClr val="000000"/>
              </a:solidFill>
              <a:round/>
            </a:ln>
          </p:spPr>
          <p:txBody>
            <a:bodyPr/>
            <a:lstStyle/>
            <a:p>
              <a:endParaRPr lang="zh-CN" altLang="en-US"/>
            </a:p>
          </p:txBody>
        </p:sp>
        <p:sp>
          <p:nvSpPr>
            <p:cNvPr id="73752" name="Line 24"/>
            <p:cNvSpPr>
              <a:spLocks noChangeShapeType="1"/>
            </p:cNvSpPr>
            <p:nvPr/>
          </p:nvSpPr>
          <p:spPr bwMode="auto">
            <a:xfrm>
              <a:off x="850" y="3190"/>
              <a:ext cx="1" cy="84"/>
            </a:xfrm>
            <a:prstGeom prst="line">
              <a:avLst/>
            </a:prstGeom>
            <a:noFill/>
            <a:ln w="20638">
              <a:solidFill>
                <a:srgbClr val="000000"/>
              </a:solidFill>
              <a:round/>
            </a:ln>
          </p:spPr>
          <p:txBody>
            <a:bodyPr/>
            <a:lstStyle/>
            <a:p>
              <a:endParaRPr lang="zh-CN" altLang="en-US"/>
            </a:p>
          </p:txBody>
        </p:sp>
        <p:sp>
          <p:nvSpPr>
            <p:cNvPr id="73753" name="Freeform 25"/>
            <p:cNvSpPr/>
            <p:nvPr/>
          </p:nvSpPr>
          <p:spPr bwMode="auto">
            <a:xfrm>
              <a:off x="922" y="3116"/>
              <a:ext cx="431" cy="108"/>
            </a:xfrm>
            <a:custGeom>
              <a:avLst/>
              <a:gdLst>
                <a:gd name="T0" fmla="*/ 0 w 431"/>
                <a:gd name="T1" fmla="*/ 108 h 108"/>
                <a:gd name="T2" fmla="*/ 431 w 431"/>
                <a:gd name="T3" fmla="*/ 108 h 108"/>
                <a:gd name="T4" fmla="*/ 431 w 431"/>
                <a:gd name="T5" fmla="*/ 0 h 108"/>
                <a:gd name="T6" fmla="*/ 0 60000 65536"/>
                <a:gd name="T7" fmla="*/ 0 60000 65536"/>
                <a:gd name="T8" fmla="*/ 0 60000 65536"/>
                <a:gd name="T9" fmla="*/ 0 w 431"/>
                <a:gd name="T10" fmla="*/ 0 h 108"/>
                <a:gd name="T11" fmla="*/ 431 w 431"/>
                <a:gd name="T12" fmla="*/ 108 h 108"/>
              </a:gdLst>
              <a:ahLst/>
              <a:cxnLst>
                <a:cxn ang="T6">
                  <a:pos x="T0" y="T1"/>
                </a:cxn>
                <a:cxn ang="T7">
                  <a:pos x="T2" y="T3"/>
                </a:cxn>
                <a:cxn ang="T8">
                  <a:pos x="T4" y="T5"/>
                </a:cxn>
              </a:cxnLst>
              <a:rect l="T9" t="T10" r="T11" b="T12"/>
              <a:pathLst>
                <a:path w="431" h="108">
                  <a:moveTo>
                    <a:pt x="0" y="108"/>
                  </a:moveTo>
                  <a:lnTo>
                    <a:pt x="431" y="108"/>
                  </a:lnTo>
                  <a:lnTo>
                    <a:pt x="431" y="0"/>
                  </a:lnTo>
                </a:path>
              </a:pathLst>
            </a:custGeom>
            <a:noFill/>
            <a:ln w="20638">
              <a:solidFill>
                <a:srgbClr val="000000"/>
              </a:solidFill>
              <a:round/>
            </a:ln>
          </p:spPr>
          <p:txBody>
            <a:bodyPr/>
            <a:lstStyle/>
            <a:p>
              <a:endParaRPr lang="zh-CN" altLang="en-US"/>
            </a:p>
          </p:txBody>
        </p:sp>
        <p:sp>
          <p:nvSpPr>
            <p:cNvPr id="73754" name="Line 26"/>
            <p:cNvSpPr>
              <a:spLocks noChangeShapeType="1"/>
            </p:cNvSpPr>
            <p:nvPr/>
          </p:nvSpPr>
          <p:spPr bwMode="auto">
            <a:xfrm flipV="1">
              <a:off x="850" y="3144"/>
              <a:ext cx="1" cy="46"/>
            </a:xfrm>
            <a:prstGeom prst="line">
              <a:avLst/>
            </a:prstGeom>
            <a:noFill/>
            <a:ln w="20638">
              <a:solidFill>
                <a:srgbClr val="000000"/>
              </a:solidFill>
              <a:round/>
            </a:ln>
          </p:spPr>
          <p:txBody>
            <a:bodyPr/>
            <a:lstStyle/>
            <a:p>
              <a:endParaRPr lang="zh-CN" altLang="en-US"/>
            </a:p>
          </p:txBody>
        </p:sp>
        <p:sp>
          <p:nvSpPr>
            <p:cNvPr id="73755" name="Freeform 27"/>
            <p:cNvSpPr/>
            <p:nvPr/>
          </p:nvSpPr>
          <p:spPr bwMode="auto">
            <a:xfrm>
              <a:off x="850" y="3116"/>
              <a:ext cx="568" cy="158"/>
            </a:xfrm>
            <a:custGeom>
              <a:avLst/>
              <a:gdLst>
                <a:gd name="T0" fmla="*/ 0 w 568"/>
                <a:gd name="T1" fmla="*/ 158 h 158"/>
                <a:gd name="T2" fmla="*/ 568 w 568"/>
                <a:gd name="T3" fmla="*/ 158 h 158"/>
                <a:gd name="T4" fmla="*/ 568 w 568"/>
                <a:gd name="T5" fmla="*/ 0 h 158"/>
                <a:gd name="T6" fmla="*/ 0 60000 65536"/>
                <a:gd name="T7" fmla="*/ 0 60000 65536"/>
                <a:gd name="T8" fmla="*/ 0 60000 65536"/>
                <a:gd name="T9" fmla="*/ 0 w 568"/>
                <a:gd name="T10" fmla="*/ 0 h 158"/>
                <a:gd name="T11" fmla="*/ 568 w 568"/>
                <a:gd name="T12" fmla="*/ 158 h 158"/>
              </a:gdLst>
              <a:ahLst/>
              <a:cxnLst>
                <a:cxn ang="T6">
                  <a:pos x="T0" y="T1"/>
                </a:cxn>
                <a:cxn ang="T7">
                  <a:pos x="T2" y="T3"/>
                </a:cxn>
                <a:cxn ang="T8">
                  <a:pos x="T4" y="T5"/>
                </a:cxn>
              </a:cxnLst>
              <a:rect l="T9" t="T10" r="T11" b="T12"/>
              <a:pathLst>
                <a:path w="568" h="158">
                  <a:moveTo>
                    <a:pt x="0" y="158"/>
                  </a:moveTo>
                  <a:lnTo>
                    <a:pt x="568" y="158"/>
                  </a:lnTo>
                  <a:lnTo>
                    <a:pt x="568" y="0"/>
                  </a:lnTo>
                </a:path>
              </a:pathLst>
            </a:custGeom>
            <a:noFill/>
            <a:ln w="20638">
              <a:solidFill>
                <a:srgbClr val="000000"/>
              </a:solidFill>
              <a:round/>
            </a:ln>
          </p:spPr>
          <p:txBody>
            <a:bodyPr/>
            <a:lstStyle/>
            <a:p>
              <a:endParaRPr lang="zh-CN" altLang="en-US"/>
            </a:p>
          </p:txBody>
        </p:sp>
        <p:sp>
          <p:nvSpPr>
            <p:cNvPr id="73756" name="Rectangle 28"/>
            <p:cNvSpPr>
              <a:spLocks noChangeArrowheads="1"/>
            </p:cNvSpPr>
            <p:nvPr/>
          </p:nvSpPr>
          <p:spPr bwMode="auto">
            <a:xfrm>
              <a:off x="1255" y="3393"/>
              <a:ext cx="621" cy="147"/>
            </a:xfrm>
            <a:prstGeom prst="rect">
              <a:avLst/>
            </a:prstGeom>
            <a:solidFill>
              <a:srgbClr val="FFFFFF"/>
            </a:solidFill>
            <a:ln w="20638">
              <a:solidFill>
                <a:srgbClr val="000000"/>
              </a:solidFill>
              <a:miter lim="800000"/>
            </a:ln>
          </p:spPr>
          <p:txBody>
            <a:bodyPr/>
            <a:lstStyle/>
            <a:p>
              <a:pPr algn="ctr"/>
              <a:endParaRPr lang="zh-CN" altLang="en-US"/>
            </a:p>
          </p:txBody>
        </p:sp>
        <p:sp>
          <p:nvSpPr>
            <p:cNvPr id="73757" name="Rectangle 29"/>
            <p:cNvSpPr>
              <a:spLocks noChangeArrowheads="1"/>
            </p:cNvSpPr>
            <p:nvPr/>
          </p:nvSpPr>
          <p:spPr bwMode="auto">
            <a:xfrm>
              <a:off x="1253" y="3388"/>
              <a:ext cx="567" cy="115"/>
            </a:xfrm>
            <a:prstGeom prst="rect">
              <a:avLst/>
            </a:prstGeom>
            <a:noFill/>
            <a:ln w="9525">
              <a:noFill/>
              <a:miter lim="800000"/>
            </a:ln>
          </p:spPr>
          <p:txBody>
            <a:bodyPr lIns="0" tIns="0" rIns="0" bIns="0">
              <a:spAutoFit/>
            </a:bodyPr>
            <a:lstStyle/>
            <a:p>
              <a:pPr algn="ctr"/>
              <a:r>
                <a:rPr lang="zh-CN" altLang="en-US" sz="1200" b="1">
                  <a:latin typeface="宋体" charset="-122"/>
                </a:rPr>
                <a:t>标志寄存器</a:t>
              </a:r>
            </a:p>
          </p:txBody>
        </p:sp>
        <p:sp>
          <p:nvSpPr>
            <p:cNvPr id="73758" name="Line 31"/>
            <p:cNvSpPr>
              <a:spLocks noChangeShapeType="1"/>
            </p:cNvSpPr>
            <p:nvPr/>
          </p:nvSpPr>
          <p:spPr bwMode="auto">
            <a:xfrm>
              <a:off x="726" y="3597"/>
              <a:ext cx="1" cy="113"/>
            </a:xfrm>
            <a:prstGeom prst="line">
              <a:avLst/>
            </a:prstGeom>
            <a:noFill/>
            <a:ln w="20638">
              <a:solidFill>
                <a:srgbClr val="000000"/>
              </a:solidFill>
              <a:round/>
            </a:ln>
          </p:spPr>
          <p:txBody>
            <a:bodyPr/>
            <a:lstStyle/>
            <a:p>
              <a:endParaRPr lang="zh-CN" altLang="en-US"/>
            </a:p>
          </p:txBody>
        </p:sp>
        <p:sp>
          <p:nvSpPr>
            <p:cNvPr id="73759" name="Line 32"/>
            <p:cNvSpPr>
              <a:spLocks noChangeShapeType="1"/>
            </p:cNvSpPr>
            <p:nvPr/>
          </p:nvSpPr>
          <p:spPr bwMode="auto">
            <a:xfrm>
              <a:off x="726" y="3710"/>
              <a:ext cx="875" cy="1"/>
            </a:xfrm>
            <a:prstGeom prst="line">
              <a:avLst/>
            </a:prstGeom>
            <a:noFill/>
            <a:ln w="20638">
              <a:solidFill>
                <a:srgbClr val="000000"/>
              </a:solidFill>
              <a:round/>
            </a:ln>
          </p:spPr>
          <p:txBody>
            <a:bodyPr/>
            <a:lstStyle/>
            <a:p>
              <a:endParaRPr lang="zh-CN" altLang="en-US"/>
            </a:p>
          </p:txBody>
        </p:sp>
        <p:sp>
          <p:nvSpPr>
            <p:cNvPr id="73760" name="Line 33"/>
            <p:cNvSpPr>
              <a:spLocks noChangeShapeType="1"/>
            </p:cNvSpPr>
            <p:nvPr/>
          </p:nvSpPr>
          <p:spPr bwMode="auto">
            <a:xfrm flipH="1">
              <a:off x="1960" y="3433"/>
              <a:ext cx="40" cy="1"/>
            </a:xfrm>
            <a:prstGeom prst="line">
              <a:avLst/>
            </a:prstGeom>
            <a:noFill/>
            <a:ln w="20638">
              <a:solidFill>
                <a:srgbClr val="000000"/>
              </a:solidFill>
              <a:round/>
            </a:ln>
          </p:spPr>
          <p:txBody>
            <a:bodyPr/>
            <a:lstStyle/>
            <a:p>
              <a:endParaRPr lang="zh-CN" altLang="en-US"/>
            </a:p>
          </p:txBody>
        </p:sp>
        <p:sp>
          <p:nvSpPr>
            <p:cNvPr id="73761" name="Freeform 34"/>
            <p:cNvSpPr/>
            <p:nvPr/>
          </p:nvSpPr>
          <p:spPr bwMode="auto">
            <a:xfrm>
              <a:off x="1876" y="3404"/>
              <a:ext cx="98" cy="57"/>
            </a:xfrm>
            <a:custGeom>
              <a:avLst/>
              <a:gdLst>
                <a:gd name="T0" fmla="*/ 98 w 98"/>
                <a:gd name="T1" fmla="*/ 57 h 57"/>
                <a:gd name="T2" fmla="*/ 0 w 98"/>
                <a:gd name="T3" fmla="*/ 29 h 57"/>
                <a:gd name="T4" fmla="*/ 98 w 98"/>
                <a:gd name="T5" fmla="*/ 0 h 57"/>
                <a:gd name="T6" fmla="*/ 98 w 98"/>
                <a:gd name="T7" fmla="*/ 57 h 57"/>
                <a:gd name="T8" fmla="*/ 0 60000 65536"/>
                <a:gd name="T9" fmla="*/ 0 60000 65536"/>
                <a:gd name="T10" fmla="*/ 0 60000 65536"/>
                <a:gd name="T11" fmla="*/ 0 60000 65536"/>
                <a:gd name="T12" fmla="*/ 0 w 98"/>
                <a:gd name="T13" fmla="*/ 0 h 57"/>
                <a:gd name="T14" fmla="*/ 98 w 98"/>
                <a:gd name="T15" fmla="*/ 57 h 57"/>
              </a:gdLst>
              <a:ahLst/>
              <a:cxnLst>
                <a:cxn ang="T8">
                  <a:pos x="T0" y="T1"/>
                </a:cxn>
                <a:cxn ang="T9">
                  <a:pos x="T2" y="T3"/>
                </a:cxn>
                <a:cxn ang="T10">
                  <a:pos x="T4" y="T5"/>
                </a:cxn>
                <a:cxn ang="T11">
                  <a:pos x="T6" y="T7"/>
                </a:cxn>
              </a:cxnLst>
              <a:rect l="T12" t="T13" r="T14" b="T15"/>
              <a:pathLst>
                <a:path w="98" h="57">
                  <a:moveTo>
                    <a:pt x="98" y="57"/>
                  </a:moveTo>
                  <a:lnTo>
                    <a:pt x="0" y="29"/>
                  </a:lnTo>
                  <a:lnTo>
                    <a:pt x="98" y="0"/>
                  </a:lnTo>
                  <a:lnTo>
                    <a:pt x="98" y="57"/>
                  </a:lnTo>
                  <a:close/>
                </a:path>
              </a:pathLst>
            </a:custGeom>
            <a:solidFill>
              <a:srgbClr val="000000"/>
            </a:solidFill>
            <a:ln w="9525">
              <a:noFill/>
              <a:round/>
            </a:ln>
          </p:spPr>
          <p:txBody>
            <a:bodyPr/>
            <a:lstStyle/>
            <a:p>
              <a:endParaRPr lang="zh-CN" altLang="en-US"/>
            </a:p>
          </p:txBody>
        </p:sp>
        <p:sp>
          <p:nvSpPr>
            <p:cNvPr id="73762" name="Line 35"/>
            <p:cNvSpPr>
              <a:spLocks noChangeShapeType="1"/>
            </p:cNvSpPr>
            <p:nvPr/>
          </p:nvSpPr>
          <p:spPr bwMode="auto">
            <a:xfrm>
              <a:off x="1823" y="3048"/>
              <a:ext cx="542" cy="1"/>
            </a:xfrm>
            <a:prstGeom prst="line">
              <a:avLst/>
            </a:prstGeom>
            <a:noFill/>
            <a:ln w="20638">
              <a:solidFill>
                <a:srgbClr val="000000"/>
              </a:solidFill>
              <a:round/>
            </a:ln>
          </p:spPr>
          <p:txBody>
            <a:bodyPr/>
            <a:lstStyle/>
            <a:p>
              <a:endParaRPr lang="zh-CN" altLang="en-US"/>
            </a:p>
          </p:txBody>
        </p:sp>
        <p:sp>
          <p:nvSpPr>
            <p:cNvPr id="73763" name="Line 36"/>
            <p:cNvSpPr>
              <a:spLocks noChangeShapeType="1"/>
            </p:cNvSpPr>
            <p:nvPr/>
          </p:nvSpPr>
          <p:spPr bwMode="auto">
            <a:xfrm>
              <a:off x="2365" y="2901"/>
              <a:ext cx="497" cy="1"/>
            </a:xfrm>
            <a:prstGeom prst="line">
              <a:avLst/>
            </a:prstGeom>
            <a:noFill/>
            <a:ln w="20638">
              <a:solidFill>
                <a:srgbClr val="000000"/>
              </a:solidFill>
              <a:round/>
            </a:ln>
          </p:spPr>
          <p:txBody>
            <a:bodyPr/>
            <a:lstStyle/>
            <a:p>
              <a:endParaRPr lang="zh-CN" altLang="en-US"/>
            </a:p>
          </p:txBody>
        </p:sp>
        <p:sp>
          <p:nvSpPr>
            <p:cNvPr id="73764" name="Freeform 37"/>
            <p:cNvSpPr/>
            <p:nvPr/>
          </p:nvSpPr>
          <p:spPr bwMode="auto">
            <a:xfrm>
              <a:off x="2365" y="2901"/>
              <a:ext cx="497" cy="323"/>
            </a:xfrm>
            <a:custGeom>
              <a:avLst/>
              <a:gdLst>
                <a:gd name="T0" fmla="*/ 0 w 497"/>
                <a:gd name="T1" fmla="*/ 0 h 323"/>
                <a:gd name="T2" fmla="*/ 0 w 497"/>
                <a:gd name="T3" fmla="*/ 323 h 323"/>
                <a:gd name="T4" fmla="*/ 497 w 497"/>
                <a:gd name="T5" fmla="*/ 323 h 323"/>
                <a:gd name="T6" fmla="*/ 497 w 497"/>
                <a:gd name="T7" fmla="*/ 0 h 323"/>
                <a:gd name="T8" fmla="*/ 0 60000 65536"/>
                <a:gd name="T9" fmla="*/ 0 60000 65536"/>
                <a:gd name="T10" fmla="*/ 0 60000 65536"/>
                <a:gd name="T11" fmla="*/ 0 60000 65536"/>
                <a:gd name="T12" fmla="*/ 0 w 497"/>
                <a:gd name="T13" fmla="*/ 0 h 323"/>
                <a:gd name="T14" fmla="*/ 497 w 497"/>
                <a:gd name="T15" fmla="*/ 323 h 323"/>
              </a:gdLst>
              <a:ahLst/>
              <a:cxnLst>
                <a:cxn ang="T8">
                  <a:pos x="T0" y="T1"/>
                </a:cxn>
                <a:cxn ang="T9">
                  <a:pos x="T2" y="T3"/>
                </a:cxn>
                <a:cxn ang="T10">
                  <a:pos x="T4" y="T5"/>
                </a:cxn>
                <a:cxn ang="T11">
                  <a:pos x="T6" y="T7"/>
                </a:cxn>
              </a:cxnLst>
              <a:rect l="T12" t="T13" r="T14" b="T15"/>
              <a:pathLst>
                <a:path w="497" h="323">
                  <a:moveTo>
                    <a:pt x="0" y="0"/>
                  </a:moveTo>
                  <a:lnTo>
                    <a:pt x="0" y="323"/>
                  </a:lnTo>
                  <a:lnTo>
                    <a:pt x="497" y="323"/>
                  </a:lnTo>
                  <a:lnTo>
                    <a:pt x="497" y="0"/>
                  </a:lnTo>
                </a:path>
              </a:pathLst>
            </a:custGeom>
            <a:noFill/>
            <a:ln w="20638">
              <a:solidFill>
                <a:srgbClr val="000000"/>
              </a:solidFill>
              <a:round/>
            </a:ln>
          </p:spPr>
          <p:txBody>
            <a:bodyPr/>
            <a:lstStyle/>
            <a:p>
              <a:endParaRPr lang="zh-CN" altLang="en-US"/>
            </a:p>
          </p:txBody>
        </p:sp>
        <p:sp>
          <p:nvSpPr>
            <p:cNvPr id="73765" name="Freeform 38"/>
            <p:cNvSpPr/>
            <p:nvPr/>
          </p:nvSpPr>
          <p:spPr bwMode="auto">
            <a:xfrm>
              <a:off x="1974" y="3031"/>
              <a:ext cx="52" cy="40"/>
            </a:xfrm>
            <a:custGeom>
              <a:avLst/>
              <a:gdLst>
                <a:gd name="T0" fmla="*/ 0 w 52"/>
                <a:gd name="T1" fmla="*/ 17 h 40"/>
                <a:gd name="T2" fmla="*/ 6 w 52"/>
                <a:gd name="T3" fmla="*/ 6 h 40"/>
                <a:gd name="T4" fmla="*/ 26 w 52"/>
                <a:gd name="T5" fmla="*/ 0 h 40"/>
                <a:gd name="T6" fmla="*/ 39 w 52"/>
                <a:gd name="T7" fmla="*/ 6 h 40"/>
                <a:gd name="T8" fmla="*/ 52 w 52"/>
                <a:gd name="T9" fmla="*/ 17 h 40"/>
                <a:gd name="T10" fmla="*/ 39 w 52"/>
                <a:gd name="T11" fmla="*/ 34 h 40"/>
                <a:gd name="T12" fmla="*/ 26 w 52"/>
                <a:gd name="T13" fmla="*/ 40 h 40"/>
                <a:gd name="T14" fmla="*/ 6 w 52"/>
                <a:gd name="T15" fmla="*/ 34 h 40"/>
                <a:gd name="T16" fmla="*/ 0 w 52"/>
                <a:gd name="T17" fmla="*/ 17 h 4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40"/>
                <a:gd name="T29" fmla="*/ 52 w 52"/>
                <a:gd name="T30" fmla="*/ 40 h 4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40">
                  <a:moveTo>
                    <a:pt x="0" y="17"/>
                  </a:moveTo>
                  <a:lnTo>
                    <a:pt x="6" y="6"/>
                  </a:lnTo>
                  <a:lnTo>
                    <a:pt x="26" y="0"/>
                  </a:lnTo>
                  <a:lnTo>
                    <a:pt x="39" y="6"/>
                  </a:lnTo>
                  <a:lnTo>
                    <a:pt x="52" y="17"/>
                  </a:lnTo>
                  <a:lnTo>
                    <a:pt x="39" y="34"/>
                  </a:lnTo>
                  <a:lnTo>
                    <a:pt x="26" y="40"/>
                  </a:lnTo>
                  <a:lnTo>
                    <a:pt x="6" y="34"/>
                  </a:lnTo>
                  <a:lnTo>
                    <a:pt x="0" y="17"/>
                  </a:lnTo>
                  <a:close/>
                </a:path>
              </a:pathLst>
            </a:custGeom>
            <a:solidFill>
              <a:srgbClr val="000000"/>
            </a:solidFill>
            <a:ln w="20638">
              <a:solidFill>
                <a:srgbClr val="000000"/>
              </a:solidFill>
              <a:round/>
            </a:ln>
          </p:spPr>
          <p:txBody>
            <a:bodyPr/>
            <a:lstStyle/>
            <a:p>
              <a:endParaRPr lang="zh-CN" altLang="en-US"/>
            </a:p>
          </p:txBody>
        </p:sp>
        <p:sp>
          <p:nvSpPr>
            <p:cNvPr id="73766" name="Freeform 39"/>
            <p:cNvSpPr/>
            <p:nvPr/>
          </p:nvSpPr>
          <p:spPr bwMode="auto">
            <a:xfrm>
              <a:off x="2862" y="2924"/>
              <a:ext cx="268" cy="170"/>
            </a:xfrm>
            <a:custGeom>
              <a:avLst/>
              <a:gdLst>
                <a:gd name="T0" fmla="*/ 268 w 268"/>
                <a:gd name="T1" fmla="*/ 40 h 170"/>
                <a:gd name="T2" fmla="*/ 268 w 268"/>
                <a:gd name="T3" fmla="*/ 124 h 170"/>
                <a:gd name="T4" fmla="*/ 52 w 268"/>
                <a:gd name="T5" fmla="*/ 124 h 170"/>
                <a:gd name="T6" fmla="*/ 52 w 268"/>
                <a:gd name="T7" fmla="*/ 170 h 170"/>
                <a:gd name="T8" fmla="*/ 0 w 268"/>
                <a:gd name="T9" fmla="*/ 85 h 170"/>
                <a:gd name="T10" fmla="*/ 52 w 268"/>
                <a:gd name="T11" fmla="*/ 0 h 170"/>
                <a:gd name="T12" fmla="*/ 52 w 268"/>
                <a:gd name="T13" fmla="*/ 40 h 170"/>
                <a:gd name="T14" fmla="*/ 268 w 268"/>
                <a:gd name="T15" fmla="*/ 40 h 170"/>
                <a:gd name="T16" fmla="*/ 0 60000 65536"/>
                <a:gd name="T17" fmla="*/ 0 60000 65536"/>
                <a:gd name="T18" fmla="*/ 0 60000 65536"/>
                <a:gd name="T19" fmla="*/ 0 60000 65536"/>
                <a:gd name="T20" fmla="*/ 0 60000 65536"/>
                <a:gd name="T21" fmla="*/ 0 60000 65536"/>
                <a:gd name="T22" fmla="*/ 0 60000 65536"/>
                <a:gd name="T23" fmla="*/ 0 60000 65536"/>
                <a:gd name="T24" fmla="*/ 0 w 268"/>
                <a:gd name="T25" fmla="*/ 0 h 170"/>
                <a:gd name="T26" fmla="*/ 268 w 268"/>
                <a:gd name="T27" fmla="*/ 170 h 17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8" h="170">
                  <a:moveTo>
                    <a:pt x="268" y="40"/>
                  </a:moveTo>
                  <a:lnTo>
                    <a:pt x="268" y="124"/>
                  </a:lnTo>
                  <a:lnTo>
                    <a:pt x="52" y="124"/>
                  </a:lnTo>
                  <a:lnTo>
                    <a:pt x="52" y="170"/>
                  </a:lnTo>
                  <a:lnTo>
                    <a:pt x="0" y="85"/>
                  </a:lnTo>
                  <a:lnTo>
                    <a:pt x="52" y="0"/>
                  </a:lnTo>
                  <a:lnTo>
                    <a:pt x="52" y="40"/>
                  </a:lnTo>
                  <a:lnTo>
                    <a:pt x="268" y="40"/>
                  </a:lnTo>
                  <a:close/>
                </a:path>
              </a:pathLst>
            </a:custGeom>
            <a:solidFill>
              <a:srgbClr val="FFFFFF"/>
            </a:solidFill>
            <a:ln w="9525">
              <a:noFill/>
              <a:round/>
            </a:ln>
          </p:spPr>
          <p:txBody>
            <a:bodyPr/>
            <a:lstStyle/>
            <a:p>
              <a:endParaRPr lang="zh-CN" altLang="en-US"/>
            </a:p>
          </p:txBody>
        </p:sp>
        <p:sp>
          <p:nvSpPr>
            <p:cNvPr id="73767" name="Freeform 40"/>
            <p:cNvSpPr/>
            <p:nvPr/>
          </p:nvSpPr>
          <p:spPr bwMode="auto">
            <a:xfrm>
              <a:off x="2862" y="2924"/>
              <a:ext cx="248" cy="170"/>
            </a:xfrm>
            <a:custGeom>
              <a:avLst/>
              <a:gdLst>
                <a:gd name="T0" fmla="*/ 248 w 248"/>
                <a:gd name="T1" fmla="*/ 124 h 170"/>
                <a:gd name="T2" fmla="*/ 52 w 248"/>
                <a:gd name="T3" fmla="*/ 124 h 170"/>
                <a:gd name="T4" fmla="*/ 52 w 248"/>
                <a:gd name="T5" fmla="*/ 170 h 170"/>
                <a:gd name="T6" fmla="*/ 0 w 248"/>
                <a:gd name="T7" fmla="*/ 85 h 170"/>
                <a:gd name="T8" fmla="*/ 52 w 248"/>
                <a:gd name="T9" fmla="*/ 0 h 170"/>
                <a:gd name="T10" fmla="*/ 52 w 248"/>
                <a:gd name="T11" fmla="*/ 40 h 170"/>
                <a:gd name="T12" fmla="*/ 248 w 248"/>
                <a:gd name="T13" fmla="*/ 40 h 170"/>
                <a:gd name="T14" fmla="*/ 0 60000 65536"/>
                <a:gd name="T15" fmla="*/ 0 60000 65536"/>
                <a:gd name="T16" fmla="*/ 0 60000 65536"/>
                <a:gd name="T17" fmla="*/ 0 60000 65536"/>
                <a:gd name="T18" fmla="*/ 0 60000 65536"/>
                <a:gd name="T19" fmla="*/ 0 60000 65536"/>
                <a:gd name="T20" fmla="*/ 0 60000 65536"/>
                <a:gd name="T21" fmla="*/ 0 w 248"/>
                <a:gd name="T22" fmla="*/ 0 h 170"/>
                <a:gd name="T23" fmla="*/ 248 w 248"/>
                <a:gd name="T24" fmla="*/ 170 h 1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8" h="170">
                  <a:moveTo>
                    <a:pt x="248" y="124"/>
                  </a:moveTo>
                  <a:lnTo>
                    <a:pt x="52" y="124"/>
                  </a:lnTo>
                  <a:lnTo>
                    <a:pt x="52" y="170"/>
                  </a:lnTo>
                  <a:lnTo>
                    <a:pt x="0" y="85"/>
                  </a:lnTo>
                  <a:lnTo>
                    <a:pt x="52" y="0"/>
                  </a:lnTo>
                  <a:lnTo>
                    <a:pt x="52" y="40"/>
                  </a:lnTo>
                  <a:lnTo>
                    <a:pt x="248" y="40"/>
                  </a:lnTo>
                </a:path>
              </a:pathLst>
            </a:custGeom>
            <a:noFill/>
            <a:ln w="20638">
              <a:solidFill>
                <a:srgbClr val="000000"/>
              </a:solidFill>
              <a:round/>
            </a:ln>
          </p:spPr>
          <p:txBody>
            <a:bodyPr/>
            <a:lstStyle/>
            <a:p>
              <a:endParaRPr lang="zh-CN" altLang="en-US"/>
            </a:p>
          </p:txBody>
        </p:sp>
        <p:sp>
          <p:nvSpPr>
            <p:cNvPr id="73768" name="Line 41"/>
            <p:cNvSpPr>
              <a:spLocks noChangeShapeType="1"/>
            </p:cNvSpPr>
            <p:nvPr/>
          </p:nvSpPr>
          <p:spPr bwMode="auto">
            <a:xfrm flipV="1">
              <a:off x="3110" y="2794"/>
              <a:ext cx="1" cy="170"/>
            </a:xfrm>
            <a:prstGeom prst="line">
              <a:avLst/>
            </a:prstGeom>
            <a:noFill/>
            <a:ln w="20638">
              <a:solidFill>
                <a:srgbClr val="000000"/>
              </a:solidFill>
              <a:round/>
            </a:ln>
          </p:spPr>
          <p:txBody>
            <a:bodyPr/>
            <a:lstStyle/>
            <a:p>
              <a:endParaRPr lang="zh-CN" altLang="en-US"/>
            </a:p>
          </p:txBody>
        </p:sp>
        <p:sp>
          <p:nvSpPr>
            <p:cNvPr id="73769" name="Line 42"/>
            <p:cNvSpPr>
              <a:spLocks noChangeShapeType="1"/>
            </p:cNvSpPr>
            <p:nvPr/>
          </p:nvSpPr>
          <p:spPr bwMode="auto">
            <a:xfrm>
              <a:off x="3182" y="2964"/>
              <a:ext cx="176" cy="1"/>
            </a:xfrm>
            <a:prstGeom prst="line">
              <a:avLst/>
            </a:prstGeom>
            <a:noFill/>
            <a:ln w="20638">
              <a:solidFill>
                <a:srgbClr val="000000"/>
              </a:solidFill>
              <a:round/>
            </a:ln>
          </p:spPr>
          <p:txBody>
            <a:bodyPr/>
            <a:lstStyle/>
            <a:p>
              <a:endParaRPr lang="zh-CN" altLang="en-US"/>
            </a:p>
          </p:txBody>
        </p:sp>
        <p:sp>
          <p:nvSpPr>
            <p:cNvPr id="73770" name="Line 43"/>
            <p:cNvSpPr>
              <a:spLocks noChangeShapeType="1"/>
            </p:cNvSpPr>
            <p:nvPr/>
          </p:nvSpPr>
          <p:spPr bwMode="auto">
            <a:xfrm>
              <a:off x="3038" y="3048"/>
              <a:ext cx="320" cy="1"/>
            </a:xfrm>
            <a:prstGeom prst="line">
              <a:avLst/>
            </a:prstGeom>
            <a:noFill/>
            <a:ln w="20638">
              <a:solidFill>
                <a:srgbClr val="000000"/>
              </a:solidFill>
              <a:round/>
            </a:ln>
          </p:spPr>
          <p:txBody>
            <a:bodyPr/>
            <a:lstStyle/>
            <a:p>
              <a:endParaRPr lang="zh-CN" altLang="en-US"/>
            </a:p>
          </p:txBody>
        </p:sp>
        <p:sp>
          <p:nvSpPr>
            <p:cNvPr id="73771" name="Rectangle 44"/>
            <p:cNvSpPr>
              <a:spLocks noChangeArrowheads="1"/>
            </p:cNvSpPr>
            <p:nvPr/>
          </p:nvSpPr>
          <p:spPr bwMode="auto">
            <a:xfrm>
              <a:off x="3358" y="2901"/>
              <a:ext cx="738" cy="323"/>
            </a:xfrm>
            <a:prstGeom prst="rect">
              <a:avLst/>
            </a:prstGeom>
            <a:solidFill>
              <a:srgbClr val="FFFFFF"/>
            </a:solidFill>
            <a:ln w="20638">
              <a:solidFill>
                <a:srgbClr val="000000"/>
              </a:solidFill>
              <a:miter lim="800000"/>
            </a:ln>
          </p:spPr>
          <p:txBody>
            <a:bodyPr/>
            <a:lstStyle/>
            <a:p>
              <a:pPr algn="ctr"/>
              <a:endParaRPr lang="zh-CN" altLang="en-US"/>
            </a:p>
          </p:txBody>
        </p:sp>
        <p:sp>
          <p:nvSpPr>
            <p:cNvPr id="73772" name="Line 45"/>
            <p:cNvSpPr>
              <a:spLocks noChangeShapeType="1"/>
            </p:cNvSpPr>
            <p:nvPr/>
          </p:nvSpPr>
          <p:spPr bwMode="auto">
            <a:xfrm flipV="1">
              <a:off x="3182" y="2794"/>
              <a:ext cx="1" cy="170"/>
            </a:xfrm>
            <a:prstGeom prst="line">
              <a:avLst/>
            </a:prstGeom>
            <a:noFill/>
            <a:ln w="20638">
              <a:solidFill>
                <a:srgbClr val="000000"/>
              </a:solidFill>
              <a:round/>
            </a:ln>
          </p:spPr>
          <p:txBody>
            <a:bodyPr/>
            <a:lstStyle/>
            <a:p>
              <a:endParaRPr lang="zh-CN" altLang="en-US"/>
            </a:p>
          </p:txBody>
        </p:sp>
        <p:sp>
          <p:nvSpPr>
            <p:cNvPr id="73773" name="Freeform 46"/>
            <p:cNvSpPr/>
            <p:nvPr/>
          </p:nvSpPr>
          <p:spPr bwMode="auto">
            <a:xfrm>
              <a:off x="3071" y="2365"/>
              <a:ext cx="150" cy="553"/>
            </a:xfrm>
            <a:custGeom>
              <a:avLst/>
              <a:gdLst>
                <a:gd name="T0" fmla="*/ 111 w 150"/>
                <a:gd name="T1" fmla="*/ 553 h 553"/>
                <a:gd name="T2" fmla="*/ 39 w 150"/>
                <a:gd name="T3" fmla="*/ 553 h 553"/>
                <a:gd name="T4" fmla="*/ 39 w 150"/>
                <a:gd name="T5" fmla="*/ 33 h 553"/>
                <a:gd name="T6" fmla="*/ 0 w 150"/>
                <a:gd name="T7" fmla="*/ 33 h 553"/>
                <a:gd name="T8" fmla="*/ 78 w 150"/>
                <a:gd name="T9" fmla="*/ 0 h 553"/>
                <a:gd name="T10" fmla="*/ 150 w 150"/>
                <a:gd name="T11" fmla="*/ 33 h 553"/>
                <a:gd name="T12" fmla="*/ 111 w 150"/>
                <a:gd name="T13" fmla="*/ 33 h 553"/>
                <a:gd name="T14" fmla="*/ 111 w 150"/>
                <a:gd name="T15" fmla="*/ 553 h 553"/>
                <a:gd name="T16" fmla="*/ 0 60000 65536"/>
                <a:gd name="T17" fmla="*/ 0 60000 65536"/>
                <a:gd name="T18" fmla="*/ 0 60000 65536"/>
                <a:gd name="T19" fmla="*/ 0 60000 65536"/>
                <a:gd name="T20" fmla="*/ 0 60000 65536"/>
                <a:gd name="T21" fmla="*/ 0 60000 65536"/>
                <a:gd name="T22" fmla="*/ 0 60000 65536"/>
                <a:gd name="T23" fmla="*/ 0 60000 65536"/>
                <a:gd name="T24" fmla="*/ 0 w 150"/>
                <a:gd name="T25" fmla="*/ 0 h 553"/>
                <a:gd name="T26" fmla="*/ 150 w 150"/>
                <a:gd name="T27" fmla="*/ 553 h 5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0" h="553">
                  <a:moveTo>
                    <a:pt x="111" y="553"/>
                  </a:moveTo>
                  <a:lnTo>
                    <a:pt x="39" y="553"/>
                  </a:lnTo>
                  <a:lnTo>
                    <a:pt x="39" y="33"/>
                  </a:lnTo>
                  <a:lnTo>
                    <a:pt x="0" y="33"/>
                  </a:lnTo>
                  <a:lnTo>
                    <a:pt x="78" y="0"/>
                  </a:lnTo>
                  <a:lnTo>
                    <a:pt x="150" y="33"/>
                  </a:lnTo>
                  <a:lnTo>
                    <a:pt x="111" y="33"/>
                  </a:lnTo>
                  <a:lnTo>
                    <a:pt x="111" y="553"/>
                  </a:lnTo>
                  <a:close/>
                </a:path>
              </a:pathLst>
            </a:custGeom>
            <a:solidFill>
              <a:srgbClr val="FFFFFF"/>
            </a:solidFill>
            <a:ln w="9525">
              <a:noFill/>
              <a:round/>
            </a:ln>
          </p:spPr>
          <p:txBody>
            <a:bodyPr/>
            <a:lstStyle/>
            <a:p>
              <a:endParaRPr lang="zh-CN" altLang="en-US"/>
            </a:p>
          </p:txBody>
        </p:sp>
        <p:sp>
          <p:nvSpPr>
            <p:cNvPr id="73774" name="Freeform 47"/>
            <p:cNvSpPr/>
            <p:nvPr/>
          </p:nvSpPr>
          <p:spPr bwMode="auto">
            <a:xfrm>
              <a:off x="3071" y="2365"/>
              <a:ext cx="150" cy="536"/>
            </a:xfrm>
            <a:custGeom>
              <a:avLst/>
              <a:gdLst>
                <a:gd name="T0" fmla="*/ 39 w 150"/>
                <a:gd name="T1" fmla="*/ 536 h 536"/>
                <a:gd name="T2" fmla="*/ 39 w 150"/>
                <a:gd name="T3" fmla="*/ 33 h 536"/>
                <a:gd name="T4" fmla="*/ 0 w 150"/>
                <a:gd name="T5" fmla="*/ 33 h 536"/>
                <a:gd name="T6" fmla="*/ 78 w 150"/>
                <a:gd name="T7" fmla="*/ 0 h 536"/>
                <a:gd name="T8" fmla="*/ 150 w 150"/>
                <a:gd name="T9" fmla="*/ 33 h 536"/>
                <a:gd name="T10" fmla="*/ 111 w 150"/>
                <a:gd name="T11" fmla="*/ 33 h 536"/>
                <a:gd name="T12" fmla="*/ 111 w 150"/>
                <a:gd name="T13" fmla="*/ 536 h 536"/>
                <a:gd name="T14" fmla="*/ 0 60000 65536"/>
                <a:gd name="T15" fmla="*/ 0 60000 65536"/>
                <a:gd name="T16" fmla="*/ 0 60000 65536"/>
                <a:gd name="T17" fmla="*/ 0 60000 65536"/>
                <a:gd name="T18" fmla="*/ 0 60000 65536"/>
                <a:gd name="T19" fmla="*/ 0 60000 65536"/>
                <a:gd name="T20" fmla="*/ 0 60000 65536"/>
                <a:gd name="T21" fmla="*/ 0 w 150"/>
                <a:gd name="T22" fmla="*/ 0 h 536"/>
                <a:gd name="T23" fmla="*/ 150 w 150"/>
                <a:gd name="T24" fmla="*/ 536 h 5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0" h="536">
                  <a:moveTo>
                    <a:pt x="39" y="536"/>
                  </a:moveTo>
                  <a:lnTo>
                    <a:pt x="39" y="33"/>
                  </a:lnTo>
                  <a:lnTo>
                    <a:pt x="0" y="33"/>
                  </a:lnTo>
                  <a:lnTo>
                    <a:pt x="78" y="0"/>
                  </a:lnTo>
                  <a:lnTo>
                    <a:pt x="150" y="33"/>
                  </a:lnTo>
                  <a:lnTo>
                    <a:pt x="111" y="33"/>
                  </a:lnTo>
                  <a:lnTo>
                    <a:pt x="111" y="536"/>
                  </a:lnTo>
                </a:path>
              </a:pathLst>
            </a:custGeom>
            <a:noFill/>
            <a:ln w="20638">
              <a:solidFill>
                <a:srgbClr val="000000"/>
              </a:solidFill>
              <a:round/>
            </a:ln>
          </p:spPr>
          <p:txBody>
            <a:bodyPr/>
            <a:lstStyle/>
            <a:p>
              <a:endParaRPr lang="zh-CN" altLang="en-US"/>
            </a:p>
          </p:txBody>
        </p:sp>
        <p:sp>
          <p:nvSpPr>
            <p:cNvPr id="73775" name="Line 48"/>
            <p:cNvSpPr>
              <a:spLocks noChangeShapeType="1"/>
            </p:cNvSpPr>
            <p:nvPr/>
          </p:nvSpPr>
          <p:spPr bwMode="auto">
            <a:xfrm>
              <a:off x="3110" y="2901"/>
              <a:ext cx="1" cy="40"/>
            </a:xfrm>
            <a:prstGeom prst="line">
              <a:avLst/>
            </a:prstGeom>
            <a:noFill/>
            <a:ln w="20638">
              <a:solidFill>
                <a:srgbClr val="000000"/>
              </a:solidFill>
              <a:round/>
            </a:ln>
          </p:spPr>
          <p:txBody>
            <a:bodyPr/>
            <a:lstStyle/>
            <a:p>
              <a:endParaRPr lang="zh-CN" altLang="en-US"/>
            </a:p>
          </p:txBody>
        </p:sp>
        <p:sp>
          <p:nvSpPr>
            <p:cNvPr id="73776" name="Line 49"/>
            <p:cNvSpPr>
              <a:spLocks noChangeShapeType="1"/>
            </p:cNvSpPr>
            <p:nvPr/>
          </p:nvSpPr>
          <p:spPr bwMode="auto">
            <a:xfrm>
              <a:off x="3482" y="2901"/>
              <a:ext cx="1" cy="323"/>
            </a:xfrm>
            <a:prstGeom prst="line">
              <a:avLst/>
            </a:prstGeom>
            <a:noFill/>
            <a:ln w="20638">
              <a:solidFill>
                <a:srgbClr val="000000"/>
              </a:solidFill>
              <a:round/>
            </a:ln>
          </p:spPr>
          <p:txBody>
            <a:bodyPr/>
            <a:lstStyle/>
            <a:p>
              <a:endParaRPr lang="zh-CN" altLang="en-US"/>
            </a:p>
          </p:txBody>
        </p:sp>
        <p:sp>
          <p:nvSpPr>
            <p:cNvPr id="73777" name="Line 50"/>
            <p:cNvSpPr>
              <a:spLocks noChangeShapeType="1"/>
            </p:cNvSpPr>
            <p:nvPr/>
          </p:nvSpPr>
          <p:spPr bwMode="auto">
            <a:xfrm>
              <a:off x="3600" y="2901"/>
              <a:ext cx="1" cy="323"/>
            </a:xfrm>
            <a:prstGeom prst="line">
              <a:avLst/>
            </a:prstGeom>
            <a:noFill/>
            <a:ln w="20638">
              <a:solidFill>
                <a:srgbClr val="000000"/>
              </a:solidFill>
              <a:round/>
            </a:ln>
          </p:spPr>
          <p:txBody>
            <a:bodyPr/>
            <a:lstStyle/>
            <a:p>
              <a:endParaRPr lang="zh-CN" altLang="en-US"/>
            </a:p>
          </p:txBody>
        </p:sp>
        <p:sp>
          <p:nvSpPr>
            <p:cNvPr id="73778" name="Line 51"/>
            <p:cNvSpPr>
              <a:spLocks noChangeShapeType="1"/>
            </p:cNvSpPr>
            <p:nvPr/>
          </p:nvSpPr>
          <p:spPr bwMode="auto">
            <a:xfrm>
              <a:off x="3724" y="2901"/>
              <a:ext cx="1" cy="323"/>
            </a:xfrm>
            <a:prstGeom prst="line">
              <a:avLst/>
            </a:prstGeom>
            <a:noFill/>
            <a:ln w="20638">
              <a:solidFill>
                <a:srgbClr val="000000"/>
              </a:solidFill>
              <a:round/>
            </a:ln>
          </p:spPr>
          <p:txBody>
            <a:bodyPr/>
            <a:lstStyle/>
            <a:p>
              <a:endParaRPr lang="zh-CN" altLang="en-US"/>
            </a:p>
          </p:txBody>
        </p:sp>
        <p:sp>
          <p:nvSpPr>
            <p:cNvPr id="73779" name="Line 52"/>
            <p:cNvSpPr>
              <a:spLocks noChangeShapeType="1"/>
            </p:cNvSpPr>
            <p:nvPr/>
          </p:nvSpPr>
          <p:spPr bwMode="auto">
            <a:xfrm>
              <a:off x="3848" y="2901"/>
              <a:ext cx="1" cy="323"/>
            </a:xfrm>
            <a:prstGeom prst="line">
              <a:avLst/>
            </a:prstGeom>
            <a:noFill/>
            <a:ln w="20638">
              <a:solidFill>
                <a:srgbClr val="000000"/>
              </a:solidFill>
              <a:round/>
            </a:ln>
          </p:spPr>
          <p:txBody>
            <a:bodyPr/>
            <a:lstStyle/>
            <a:p>
              <a:endParaRPr lang="zh-CN" altLang="en-US"/>
            </a:p>
          </p:txBody>
        </p:sp>
        <p:sp>
          <p:nvSpPr>
            <p:cNvPr id="73780" name="Line 53"/>
            <p:cNvSpPr>
              <a:spLocks noChangeShapeType="1"/>
            </p:cNvSpPr>
            <p:nvPr/>
          </p:nvSpPr>
          <p:spPr bwMode="auto">
            <a:xfrm>
              <a:off x="3972" y="2901"/>
              <a:ext cx="1" cy="323"/>
            </a:xfrm>
            <a:prstGeom prst="line">
              <a:avLst/>
            </a:prstGeom>
            <a:noFill/>
            <a:ln w="20638">
              <a:solidFill>
                <a:srgbClr val="000000"/>
              </a:solidFill>
              <a:round/>
            </a:ln>
          </p:spPr>
          <p:txBody>
            <a:bodyPr/>
            <a:lstStyle/>
            <a:p>
              <a:endParaRPr lang="zh-CN" altLang="en-US"/>
            </a:p>
          </p:txBody>
        </p:sp>
        <p:sp>
          <p:nvSpPr>
            <p:cNvPr id="73781" name="Freeform 54"/>
            <p:cNvSpPr/>
            <p:nvPr/>
          </p:nvSpPr>
          <p:spPr bwMode="auto">
            <a:xfrm>
              <a:off x="3038" y="1709"/>
              <a:ext cx="144" cy="548"/>
            </a:xfrm>
            <a:custGeom>
              <a:avLst/>
              <a:gdLst>
                <a:gd name="T0" fmla="*/ 33 w 144"/>
                <a:gd name="T1" fmla="*/ 0 h 548"/>
                <a:gd name="T2" fmla="*/ 111 w 144"/>
                <a:gd name="T3" fmla="*/ 0 h 548"/>
                <a:gd name="T4" fmla="*/ 111 w 144"/>
                <a:gd name="T5" fmla="*/ 520 h 548"/>
                <a:gd name="T6" fmla="*/ 144 w 144"/>
                <a:gd name="T7" fmla="*/ 520 h 548"/>
                <a:gd name="T8" fmla="*/ 72 w 144"/>
                <a:gd name="T9" fmla="*/ 548 h 548"/>
                <a:gd name="T10" fmla="*/ 0 w 144"/>
                <a:gd name="T11" fmla="*/ 520 h 548"/>
                <a:gd name="T12" fmla="*/ 33 w 144"/>
                <a:gd name="T13" fmla="*/ 520 h 548"/>
                <a:gd name="T14" fmla="*/ 33 w 144"/>
                <a:gd name="T15" fmla="*/ 0 h 548"/>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48"/>
                <a:gd name="T26" fmla="*/ 144 w 144"/>
                <a:gd name="T27" fmla="*/ 548 h 5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48">
                  <a:moveTo>
                    <a:pt x="33" y="0"/>
                  </a:moveTo>
                  <a:lnTo>
                    <a:pt x="111" y="0"/>
                  </a:lnTo>
                  <a:lnTo>
                    <a:pt x="111" y="520"/>
                  </a:lnTo>
                  <a:lnTo>
                    <a:pt x="144" y="520"/>
                  </a:lnTo>
                  <a:lnTo>
                    <a:pt x="72" y="548"/>
                  </a:lnTo>
                  <a:lnTo>
                    <a:pt x="0" y="520"/>
                  </a:lnTo>
                  <a:lnTo>
                    <a:pt x="33" y="520"/>
                  </a:lnTo>
                  <a:lnTo>
                    <a:pt x="33" y="0"/>
                  </a:lnTo>
                  <a:close/>
                </a:path>
              </a:pathLst>
            </a:custGeom>
            <a:solidFill>
              <a:srgbClr val="FFFFFF"/>
            </a:solidFill>
            <a:ln w="9525">
              <a:noFill/>
              <a:round/>
            </a:ln>
          </p:spPr>
          <p:txBody>
            <a:bodyPr/>
            <a:lstStyle/>
            <a:p>
              <a:endParaRPr lang="zh-CN" altLang="en-US"/>
            </a:p>
          </p:txBody>
        </p:sp>
        <p:sp>
          <p:nvSpPr>
            <p:cNvPr id="73782" name="Freeform 55"/>
            <p:cNvSpPr/>
            <p:nvPr/>
          </p:nvSpPr>
          <p:spPr bwMode="auto">
            <a:xfrm>
              <a:off x="3038" y="1726"/>
              <a:ext cx="144" cy="531"/>
            </a:xfrm>
            <a:custGeom>
              <a:avLst/>
              <a:gdLst>
                <a:gd name="T0" fmla="*/ 111 w 144"/>
                <a:gd name="T1" fmla="*/ 0 h 531"/>
                <a:gd name="T2" fmla="*/ 111 w 144"/>
                <a:gd name="T3" fmla="*/ 503 h 531"/>
                <a:gd name="T4" fmla="*/ 144 w 144"/>
                <a:gd name="T5" fmla="*/ 503 h 531"/>
                <a:gd name="T6" fmla="*/ 72 w 144"/>
                <a:gd name="T7" fmla="*/ 531 h 531"/>
                <a:gd name="T8" fmla="*/ 0 w 144"/>
                <a:gd name="T9" fmla="*/ 503 h 531"/>
                <a:gd name="T10" fmla="*/ 33 w 144"/>
                <a:gd name="T11" fmla="*/ 503 h 531"/>
                <a:gd name="T12" fmla="*/ 33 w 144"/>
                <a:gd name="T13" fmla="*/ 0 h 531"/>
                <a:gd name="T14" fmla="*/ 0 60000 65536"/>
                <a:gd name="T15" fmla="*/ 0 60000 65536"/>
                <a:gd name="T16" fmla="*/ 0 60000 65536"/>
                <a:gd name="T17" fmla="*/ 0 60000 65536"/>
                <a:gd name="T18" fmla="*/ 0 60000 65536"/>
                <a:gd name="T19" fmla="*/ 0 60000 65536"/>
                <a:gd name="T20" fmla="*/ 0 60000 65536"/>
                <a:gd name="T21" fmla="*/ 0 w 144"/>
                <a:gd name="T22" fmla="*/ 0 h 531"/>
                <a:gd name="T23" fmla="*/ 144 w 144"/>
                <a:gd name="T24" fmla="*/ 531 h 5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 h="531">
                  <a:moveTo>
                    <a:pt x="111" y="0"/>
                  </a:moveTo>
                  <a:lnTo>
                    <a:pt x="111" y="503"/>
                  </a:lnTo>
                  <a:lnTo>
                    <a:pt x="144" y="503"/>
                  </a:lnTo>
                  <a:lnTo>
                    <a:pt x="72" y="531"/>
                  </a:lnTo>
                  <a:lnTo>
                    <a:pt x="0" y="503"/>
                  </a:lnTo>
                  <a:lnTo>
                    <a:pt x="33" y="503"/>
                  </a:lnTo>
                  <a:lnTo>
                    <a:pt x="33" y="0"/>
                  </a:lnTo>
                </a:path>
              </a:pathLst>
            </a:custGeom>
            <a:noFill/>
            <a:ln w="20638">
              <a:solidFill>
                <a:srgbClr val="000000"/>
              </a:solidFill>
              <a:round/>
            </a:ln>
          </p:spPr>
          <p:txBody>
            <a:bodyPr/>
            <a:lstStyle/>
            <a:p>
              <a:endParaRPr lang="zh-CN" altLang="en-US"/>
            </a:p>
          </p:txBody>
        </p:sp>
        <p:sp>
          <p:nvSpPr>
            <p:cNvPr id="73783" name="Line 56"/>
            <p:cNvSpPr>
              <a:spLocks noChangeShapeType="1"/>
            </p:cNvSpPr>
            <p:nvPr/>
          </p:nvSpPr>
          <p:spPr bwMode="auto">
            <a:xfrm>
              <a:off x="3149" y="1726"/>
              <a:ext cx="85" cy="1"/>
            </a:xfrm>
            <a:prstGeom prst="line">
              <a:avLst/>
            </a:prstGeom>
            <a:noFill/>
            <a:ln w="20638">
              <a:solidFill>
                <a:srgbClr val="000000"/>
              </a:solidFill>
              <a:round/>
            </a:ln>
          </p:spPr>
          <p:txBody>
            <a:bodyPr/>
            <a:lstStyle/>
            <a:p>
              <a:endParaRPr lang="zh-CN" altLang="en-US"/>
            </a:p>
          </p:txBody>
        </p:sp>
        <p:sp>
          <p:nvSpPr>
            <p:cNvPr id="73784" name="Freeform 57"/>
            <p:cNvSpPr/>
            <p:nvPr/>
          </p:nvSpPr>
          <p:spPr bwMode="auto">
            <a:xfrm>
              <a:off x="3071" y="1664"/>
              <a:ext cx="163" cy="62"/>
            </a:xfrm>
            <a:custGeom>
              <a:avLst/>
              <a:gdLst>
                <a:gd name="T0" fmla="*/ 0 w 163"/>
                <a:gd name="T1" fmla="*/ 62 h 62"/>
                <a:gd name="T2" fmla="*/ 0 w 163"/>
                <a:gd name="T3" fmla="*/ 0 h 62"/>
                <a:gd name="T4" fmla="*/ 163 w 163"/>
                <a:gd name="T5" fmla="*/ 0 h 62"/>
                <a:gd name="T6" fmla="*/ 0 60000 65536"/>
                <a:gd name="T7" fmla="*/ 0 60000 65536"/>
                <a:gd name="T8" fmla="*/ 0 60000 65536"/>
                <a:gd name="T9" fmla="*/ 0 w 163"/>
                <a:gd name="T10" fmla="*/ 0 h 62"/>
                <a:gd name="T11" fmla="*/ 163 w 163"/>
                <a:gd name="T12" fmla="*/ 62 h 62"/>
              </a:gdLst>
              <a:ahLst/>
              <a:cxnLst>
                <a:cxn ang="T6">
                  <a:pos x="T0" y="T1"/>
                </a:cxn>
                <a:cxn ang="T7">
                  <a:pos x="T2" y="T3"/>
                </a:cxn>
                <a:cxn ang="T8">
                  <a:pos x="T4" y="T5"/>
                </a:cxn>
              </a:cxnLst>
              <a:rect l="T9" t="T10" r="T11" b="T12"/>
              <a:pathLst>
                <a:path w="163" h="62">
                  <a:moveTo>
                    <a:pt x="0" y="62"/>
                  </a:moveTo>
                  <a:lnTo>
                    <a:pt x="0" y="0"/>
                  </a:lnTo>
                  <a:lnTo>
                    <a:pt x="163" y="0"/>
                  </a:lnTo>
                </a:path>
              </a:pathLst>
            </a:custGeom>
            <a:noFill/>
            <a:ln w="20638">
              <a:solidFill>
                <a:srgbClr val="000000"/>
              </a:solidFill>
              <a:round/>
            </a:ln>
          </p:spPr>
          <p:txBody>
            <a:bodyPr/>
            <a:lstStyle/>
            <a:p>
              <a:endParaRPr lang="zh-CN" altLang="en-US"/>
            </a:p>
          </p:txBody>
        </p:sp>
        <p:sp>
          <p:nvSpPr>
            <p:cNvPr id="73785" name="Line 58"/>
            <p:cNvSpPr>
              <a:spLocks noChangeShapeType="1"/>
            </p:cNvSpPr>
            <p:nvPr/>
          </p:nvSpPr>
          <p:spPr bwMode="auto">
            <a:xfrm>
              <a:off x="3234" y="1726"/>
              <a:ext cx="1" cy="45"/>
            </a:xfrm>
            <a:prstGeom prst="line">
              <a:avLst/>
            </a:prstGeom>
            <a:noFill/>
            <a:ln w="20638">
              <a:solidFill>
                <a:srgbClr val="000000"/>
              </a:solidFill>
              <a:round/>
            </a:ln>
          </p:spPr>
          <p:txBody>
            <a:bodyPr/>
            <a:lstStyle/>
            <a:p>
              <a:endParaRPr lang="zh-CN" altLang="en-US"/>
            </a:p>
          </p:txBody>
        </p:sp>
        <p:sp>
          <p:nvSpPr>
            <p:cNvPr id="73786" name="Freeform 59"/>
            <p:cNvSpPr/>
            <p:nvPr/>
          </p:nvSpPr>
          <p:spPr bwMode="auto">
            <a:xfrm>
              <a:off x="3234" y="1619"/>
              <a:ext cx="124" cy="152"/>
            </a:xfrm>
            <a:custGeom>
              <a:avLst/>
              <a:gdLst>
                <a:gd name="T0" fmla="*/ 0 w 124"/>
                <a:gd name="T1" fmla="*/ 45 h 152"/>
                <a:gd name="T2" fmla="*/ 0 w 124"/>
                <a:gd name="T3" fmla="*/ 0 h 152"/>
                <a:gd name="T4" fmla="*/ 124 w 124"/>
                <a:gd name="T5" fmla="*/ 62 h 152"/>
                <a:gd name="T6" fmla="*/ 0 w 124"/>
                <a:gd name="T7" fmla="*/ 152 h 152"/>
                <a:gd name="T8" fmla="*/ 0 60000 65536"/>
                <a:gd name="T9" fmla="*/ 0 60000 65536"/>
                <a:gd name="T10" fmla="*/ 0 60000 65536"/>
                <a:gd name="T11" fmla="*/ 0 60000 65536"/>
                <a:gd name="T12" fmla="*/ 0 w 124"/>
                <a:gd name="T13" fmla="*/ 0 h 152"/>
                <a:gd name="T14" fmla="*/ 124 w 124"/>
                <a:gd name="T15" fmla="*/ 152 h 152"/>
              </a:gdLst>
              <a:ahLst/>
              <a:cxnLst>
                <a:cxn ang="T8">
                  <a:pos x="T0" y="T1"/>
                </a:cxn>
                <a:cxn ang="T9">
                  <a:pos x="T2" y="T3"/>
                </a:cxn>
                <a:cxn ang="T10">
                  <a:pos x="T4" y="T5"/>
                </a:cxn>
                <a:cxn ang="T11">
                  <a:pos x="T6" y="T7"/>
                </a:cxn>
              </a:cxnLst>
              <a:rect l="T12" t="T13" r="T14" b="T15"/>
              <a:pathLst>
                <a:path w="124" h="152">
                  <a:moveTo>
                    <a:pt x="0" y="45"/>
                  </a:moveTo>
                  <a:lnTo>
                    <a:pt x="0" y="0"/>
                  </a:lnTo>
                  <a:lnTo>
                    <a:pt x="124" y="62"/>
                  </a:lnTo>
                  <a:lnTo>
                    <a:pt x="0" y="152"/>
                  </a:lnTo>
                </a:path>
              </a:pathLst>
            </a:custGeom>
            <a:noFill/>
            <a:ln w="20638">
              <a:solidFill>
                <a:srgbClr val="000000"/>
              </a:solidFill>
              <a:round/>
            </a:ln>
          </p:spPr>
          <p:txBody>
            <a:bodyPr/>
            <a:lstStyle/>
            <a:p>
              <a:endParaRPr lang="zh-CN" altLang="en-US"/>
            </a:p>
          </p:txBody>
        </p:sp>
        <p:sp>
          <p:nvSpPr>
            <p:cNvPr id="73787" name="Line 60"/>
            <p:cNvSpPr>
              <a:spLocks noChangeShapeType="1"/>
            </p:cNvSpPr>
            <p:nvPr/>
          </p:nvSpPr>
          <p:spPr bwMode="auto">
            <a:xfrm>
              <a:off x="3358" y="1511"/>
              <a:ext cx="1" cy="644"/>
            </a:xfrm>
            <a:prstGeom prst="line">
              <a:avLst/>
            </a:prstGeom>
            <a:noFill/>
            <a:ln w="20638">
              <a:solidFill>
                <a:srgbClr val="000000"/>
              </a:solidFill>
              <a:round/>
            </a:ln>
          </p:spPr>
          <p:txBody>
            <a:bodyPr/>
            <a:lstStyle/>
            <a:p>
              <a:endParaRPr lang="zh-CN" altLang="en-US"/>
            </a:p>
          </p:txBody>
        </p:sp>
        <p:sp>
          <p:nvSpPr>
            <p:cNvPr id="73788" name="Freeform 61"/>
            <p:cNvSpPr/>
            <p:nvPr/>
          </p:nvSpPr>
          <p:spPr bwMode="auto">
            <a:xfrm>
              <a:off x="3358" y="1511"/>
              <a:ext cx="666" cy="644"/>
            </a:xfrm>
            <a:custGeom>
              <a:avLst/>
              <a:gdLst>
                <a:gd name="T0" fmla="*/ 0 w 666"/>
                <a:gd name="T1" fmla="*/ 0 h 644"/>
                <a:gd name="T2" fmla="*/ 666 w 666"/>
                <a:gd name="T3" fmla="*/ 0 h 644"/>
                <a:gd name="T4" fmla="*/ 666 w 666"/>
                <a:gd name="T5" fmla="*/ 644 h 644"/>
                <a:gd name="T6" fmla="*/ 0 w 666"/>
                <a:gd name="T7" fmla="*/ 644 h 644"/>
                <a:gd name="T8" fmla="*/ 0 60000 65536"/>
                <a:gd name="T9" fmla="*/ 0 60000 65536"/>
                <a:gd name="T10" fmla="*/ 0 60000 65536"/>
                <a:gd name="T11" fmla="*/ 0 60000 65536"/>
                <a:gd name="T12" fmla="*/ 0 w 666"/>
                <a:gd name="T13" fmla="*/ 0 h 644"/>
                <a:gd name="T14" fmla="*/ 666 w 666"/>
                <a:gd name="T15" fmla="*/ 644 h 644"/>
              </a:gdLst>
              <a:ahLst/>
              <a:cxnLst>
                <a:cxn ang="T8">
                  <a:pos x="T0" y="T1"/>
                </a:cxn>
                <a:cxn ang="T9">
                  <a:pos x="T2" y="T3"/>
                </a:cxn>
                <a:cxn ang="T10">
                  <a:pos x="T4" y="T5"/>
                </a:cxn>
                <a:cxn ang="T11">
                  <a:pos x="T6" y="T7"/>
                </a:cxn>
              </a:cxnLst>
              <a:rect l="T12" t="T13" r="T14" b="T15"/>
              <a:pathLst>
                <a:path w="666" h="644">
                  <a:moveTo>
                    <a:pt x="0" y="0"/>
                  </a:moveTo>
                  <a:lnTo>
                    <a:pt x="666" y="0"/>
                  </a:lnTo>
                  <a:lnTo>
                    <a:pt x="666" y="644"/>
                  </a:lnTo>
                  <a:lnTo>
                    <a:pt x="0" y="644"/>
                  </a:lnTo>
                </a:path>
              </a:pathLst>
            </a:custGeom>
            <a:noFill/>
            <a:ln w="20638">
              <a:solidFill>
                <a:srgbClr val="000000"/>
              </a:solidFill>
              <a:round/>
            </a:ln>
          </p:spPr>
          <p:txBody>
            <a:bodyPr/>
            <a:lstStyle/>
            <a:p>
              <a:endParaRPr lang="zh-CN" altLang="en-US"/>
            </a:p>
          </p:txBody>
        </p:sp>
        <p:sp>
          <p:nvSpPr>
            <p:cNvPr id="73789" name="Freeform 62"/>
            <p:cNvSpPr/>
            <p:nvPr/>
          </p:nvSpPr>
          <p:spPr bwMode="auto">
            <a:xfrm>
              <a:off x="3404" y="1296"/>
              <a:ext cx="150" cy="215"/>
            </a:xfrm>
            <a:custGeom>
              <a:avLst/>
              <a:gdLst>
                <a:gd name="T0" fmla="*/ 39 w 150"/>
                <a:gd name="T1" fmla="*/ 181 h 215"/>
                <a:gd name="T2" fmla="*/ 0 w 150"/>
                <a:gd name="T3" fmla="*/ 181 h 215"/>
                <a:gd name="T4" fmla="*/ 78 w 150"/>
                <a:gd name="T5" fmla="*/ 215 h 215"/>
                <a:gd name="T6" fmla="*/ 150 w 150"/>
                <a:gd name="T7" fmla="*/ 181 h 215"/>
                <a:gd name="T8" fmla="*/ 111 w 150"/>
                <a:gd name="T9" fmla="*/ 181 h 215"/>
                <a:gd name="T10" fmla="*/ 111 w 150"/>
                <a:gd name="T11" fmla="*/ 34 h 215"/>
                <a:gd name="T12" fmla="*/ 150 w 150"/>
                <a:gd name="T13" fmla="*/ 34 h 215"/>
                <a:gd name="T14" fmla="*/ 78 w 150"/>
                <a:gd name="T15" fmla="*/ 0 h 215"/>
                <a:gd name="T16" fmla="*/ 0 w 150"/>
                <a:gd name="T17" fmla="*/ 34 h 215"/>
                <a:gd name="T18" fmla="*/ 39 w 150"/>
                <a:gd name="T19" fmla="*/ 34 h 215"/>
                <a:gd name="T20" fmla="*/ 39 w 150"/>
                <a:gd name="T21" fmla="*/ 181 h 2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0"/>
                <a:gd name="T34" fmla="*/ 0 h 215"/>
                <a:gd name="T35" fmla="*/ 150 w 150"/>
                <a:gd name="T36" fmla="*/ 215 h 2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0" h="215">
                  <a:moveTo>
                    <a:pt x="39" y="181"/>
                  </a:moveTo>
                  <a:lnTo>
                    <a:pt x="0" y="181"/>
                  </a:lnTo>
                  <a:lnTo>
                    <a:pt x="78" y="215"/>
                  </a:lnTo>
                  <a:lnTo>
                    <a:pt x="150" y="181"/>
                  </a:lnTo>
                  <a:lnTo>
                    <a:pt x="111" y="181"/>
                  </a:lnTo>
                  <a:lnTo>
                    <a:pt x="111" y="34"/>
                  </a:lnTo>
                  <a:lnTo>
                    <a:pt x="150" y="34"/>
                  </a:lnTo>
                  <a:lnTo>
                    <a:pt x="78" y="0"/>
                  </a:lnTo>
                  <a:lnTo>
                    <a:pt x="0" y="34"/>
                  </a:lnTo>
                  <a:lnTo>
                    <a:pt x="39" y="34"/>
                  </a:lnTo>
                  <a:lnTo>
                    <a:pt x="39" y="181"/>
                  </a:lnTo>
                  <a:close/>
                </a:path>
              </a:pathLst>
            </a:custGeom>
            <a:solidFill>
              <a:srgbClr val="FFFFFF"/>
            </a:solidFill>
            <a:ln w="20638">
              <a:solidFill>
                <a:srgbClr val="000000"/>
              </a:solidFill>
              <a:round/>
            </a:ln>
          </p:spPr>
          <p:txBody>
            <a:bodyPr/>
            <a:lstStyle/>
            <a:p>
              <a:endParaRPr lang="zh-CN" altLang="en-US"/>
            </a:p>
          </p:txBody>
        </p:sp>
        <p:sp>
          <p:nvSpPr>
            <p:cNvPr id="73790" name="Freeform 63"/>
            <p:cNvSpPr/>
            <p:nvPr/>
          </p:nvSpPr>
          <p:spPr bwMode="auto">
            <a:xfrm>
              <a:off x="3900" y="1296"/>
              <a:ext cx="150" cy="215"/>
            </a:xfrm>
            <a:custGeom>
              <a:avLst/>
              <a:gdLst>
                <a:gd name="T0" fmla="*/ 39 w 150"/>
                <a:gd name="T1" fmla="*/ 181 h 215"/>
                <a:gd name="T2" fmla="*/ 0 w 150"/>
                <a:gd name="T3" fmla="*/ 181 h 215"/>
                <a:gd name="T4" fmla="*/ 72 w 150"/>
                <a:gd name="T5" fmla="*/ 215 h 215"/>
                <a:gd name="T6" fmla="*/ 150 w 150"/>
                <a:gd name="T7" fmla="*/ 181 h 215"/>
                <a:gd name="T8" fmla="*/ 111 w 150"/>
                <a:gd name="T9" fmla="*/ 181 h 215"/>
                <a:gd name="T10" fmla="*/ 111 w 150"/>
                <a:gd name="T11" fmla="*/ 34 h 215"/>
                <a:gd name="T12" fmla="*/ 150 w 150"/>
                <a:gd name="T13" fmla="*/ 34 h 215"/>
                <a:gd name="T14" fmla="*/ 72 w 150"/>
                <a:gd name="T15" fmla="*/ 0 h 215"/>
                <a:gd name="T16" fmla="*/ 0 w 150"/>
                <a:gd name="T17" fmla="*/ 34 h 215"/>
                <a:gd name="T18" fmla="*/ 39 w 150"/>
                <a:gd name="T19" fmla="*/ 34 h 215"/>
                <a:gd name="T20" fmla="*/ 39 w 150"/>
                <a:gd name="T21" fmla="*/ 181 h 21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0"/>
                <a:gd name="T34" fmla="*/ 0 h 215"/>
                <a:gd name="T35" fmla="*/ 150 w 150"/>
                <a:gd name="T36" fmla="*/ 215 h 21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0" h="215">
                  <a:moveTo>
                    <a:pt x="39" y="181"/>
                  </a:moveTo>
                  <a:lnTo>
                    <a:pt x="0" y="181"/>
                  </a:lnTo>
                  <a:lnTo>
                    <a:pt x="72" y="215"/>
                  </a:lnTo>
                  <a:lnTo>
                    <a:pt x="150" y="181"/>
                  </a:lnTo>
                  <a:lnTo>
                    <a:pt x="111" y="181"/>
                  </a:lnTo>
                  <a:lnTo>
                    <a:pt x="111" y="34"/>
                  </a:lnTo>
                  <a:lnTo>
                    <a:pt x="150" y="34"/>
                  </a:lnTo>
                  <a:lnTo>
                    <a:pt x="72" y="0"/>
                  </a:lnTo>
                  <a:lnTo>
                    <a:pt x="0" y="34"/>
                  </a:lnTo>
                  <a:lnTo>
                    <a:pt x="39" y="34"/>
                  </a:lnTo>
                  <a:lnTo>
                    <a:pt x="39" y="181"/>
                  </a:lnTo>
                  <a:close/>
                </a:path>
              </a:pathLst>
            </a:custGeom>
            <a:solidFill>
              <a:srgbClr val="FFFFFF"/>
            </a:solidFill>
            <a:ln w="20638">
              <a:solidFill>
                <a:srgbClr val="000000"/>
              </a:solidFill>
              <a:round/>
            </a:ln>
          </p:spPr>
          <p:txBody>
            <a:bodyPr/>
            <a:lstStyle/>
            <a:p>
              <a:endParaRPr lang="zh-CN" altLang="en-US"/>
            </a:p>
          </p:txBody>
        </p:sp>
        <p:sp>
          <p:nvSpPr>
            <p:cNvPr id="73791" name="Line 64"/>
            <p:cNvSpPr>
              <a:spLocks noChangeShapeType="1"/>
            </p:cNvSpPr>
            <p:nvPr/>
          </p:nvSpPr>
          <p:spPr bwMode="auto">
            <a:xfrm>
              <a:off x="3358" y="1296"/>
              <a:ext cx="196" cy="1"/>
            </a:xfrm>
            <a:prstGeom prst="line">
              <a:avLst/>
            </a:prstGeom>
            <a:noFill/>
            <a:ln w="20638">
              <a:solidFill>
                <a:srgbClr val="000000"/>
              </a:solidFill>
              <a:round/>
            </a:ln>
          </p:spPr>
          <p:txBody>
            <a:bodyPr/>
            <a:lstStyle/>
            <a:p>
              <a:endParaRPr lang="zh-CN" altLang="en-US"/>
            </a:p>
          </p:txBody>
        </p:sp>
        <p:sp>
          <p:nvSpPr>
            <p:cNvPr id="73792" name="Freeform 65"/>
            <p:cNvSpPr/>
            <p:nvPr/>
          </p:nvSpPr>
          <p:spPr bwMode="auto">
            <a:xfrm>
              <a:off x="3482" y="1217"/>
              <a:ext cx="209" cy="79"/>
            </a:xfrm>
            <a:custGeom>
              <a:avLst/>
              <a:gdLst>
                <a:gd name="T0" fmla="*/ 0 w 209"/>
                <a:gd name="T1" fmla="*/ 79 h 79"/>
                <a:gd name="T2" fmla="*/ 105 w 209"/>
                <a:gd name="T3" fmla="*/ 79 h 79"/>
                <a:gd name="T4" fmla="*/ 163 w 209"/>
                <a:gd name="T5" fmla="*/ 0 h 79"/>
                <a:gd name="T6" fmla="*/ 209 w 209"/>
                <a:gd name="T7" fmla="*/ 0 h 79"/>
                <a:gd name="T8" fmla="*/ 0 60000 65536"/>
                <a:gd name="T9" fmla="*/ 0 60000 65536"/>
                <a:gd name="T10" fmla="*/ 0 60000 65536"/>
                <a:gd name="T11" fmla="*/ 0 60000 65536"/>
                <a:gd name="T12" fmla="*/ 0 w 209"/>
                <a:gd name="T13" fmla="*/ 0 h 79"/>
                <a:gd name="T14" fmla="*/ 209 w 209"/>
                <a:gd name="T15" fmla="*/ 79 h 79"/>
              </a:gdLst>
              <a:ahLst/>
              <a:cxnLst>
                <a:cxn ang="T8">
                  <a:pos x="T0" y="T1"/>
                </a:cxn>
                <a:cxn ang="T9">
                  <a:pos x="T2" y="T3"/>
                </a:cxn>
                <a:cxn ang="T10">
                  <a:pos x="T4" y="T5"/>
                </a:cxn>
                <a:cxn ang="T11">
                  <a:pos x="T6" y="T7"/>
                </a:cxn>
              </a:cxnLst>
              <a:rect l="T12" t="T13" r="T14" b="T15"/>
              <a:pathLst>
                <a:path w="209" h="79">
                  <a:moveTo>
                    <a:pt x="0" y="79"/>
                  </a:moveTo>
                  <a:lnTo>
                    <a:pt x="105" y="79"/>
                  </a:lnTo>
                  <a:lnTo>
                    <a:pt x="163" y="0"/>
                  </a:lnTo>
                  <a:lnTo>
                    <a:pt x="209" y="0"/>
                  </a:lnTo>
                </a:path>
              </a:pathLst>
            </a:custGeom>
            <a:noFill/>
            <a:ln w="20638">
              <a:solidFill>
                <a:srgbClr val="000000"/>
              </a:solidFill>
              <a:round/>
            </a:ln>
          </p:spPr>
          <p:txBody>
            <a:bodyPr/>
            <a:lstStyle/>
            <a:p>
              <a:endParaRPr lang="zh-CN" altLang="en-US"/>
            </a:p>
          </p:txBody>
        </p:sp>
        <p:sp>
          <p:nvSpPr>
            <p:cNvPr id="73793" name="Freeform 66"/>
            <p:cNvSpPr/>
            <p:nvPr/>
          </p:nvSpPr>
          <p:spPr bwMode="auto">
            <a:xfrm>
              <a:off x="3750" y="1217"/>
              <a:ext cx="346" cy="79"/>
            </a:xfrm>
            <a:custGeom>
              <a:avLst/>
              <a:gdLst>
                <a:gd name="T0" fmla="*/ 0 w 346"/>
                <a:gd name="T1" fmla="*/ 0 h 79"/>
                <a:gd name="T2" fmla="*/ 104 w 346"/>
                <a:gd name="T3" fmla="*/ 0 h 79"/>
                <a:gd name="T4" fmla="*/ 183 w 346"/>
                <a:gd name="T5" fmla="*/ 79 h 79"/>
                <a:gd name="T6" fmla="*/ 346 w 346"/>
                <a:gd name="T7" fmla="*/ 79 h 79"/>
                <a:gd name="T8" fmla="*/ 0 60000 65536"/>
                <a:gd name="T9" fmla="*/ 0 60000 65536"/>
                <a:gd name="T10" fmla="*/ 0 60000 65536"/>
                <a:gd name="T11" fmla="*/ 0 60000 65536"/>
                <a:gd name="T12" fmla="*/ 0 w 346"/>
                <a:gd name="T13" fmla="*/ 0 h 79"/>
                <a:gd name="T14" fmla="*/ 346 w 346"/>
                <a:gd name="T15" fmla="*/ 79 h 79"/>
              </a:gdLst>
              <a:ahLst/>
              <a:cxnLst>
                <a:cxn ang="T8">
                  <a:pos x="T0" y="T1"/>
                </a:cxn>
                <a:cxn ang="T9">
                  <a:pos x="T2" y="T3"/>
                </a:cxn>
                <a:cxn ang="T10">
                  <a:pos x="T4" y="T5"/>
                </a:cxn>
                <a:cxn ang="T11">
                  <a:pos x="T6" y="T7"/>
                </a:cxn>
              </a:cxnLst>
              <a:rect l="T12" t="T13" r="T14" b="T15"/>
              <a:pathLst>
                <a:path w="346" h="79">
                  <a:moveTo>
                    <a:pt x="0" y="0"/>
                  </a:moveTo>
                  <a:lnTo>
                    <a:pt x="104" y="0"/>
                  </a:lnTo>
                  <a:lnTo>
                    <a:pt x="183" y="79"/>
                  </a:lnTo>
                  <a:lnTo>
                    <a:pt x="346" y="79"/>
                  </a:lnTo>
                </a:path>
              </a:pathLst>
            </a:custGeom>
            <a:noFill/>
            <a:ln w="20638">
              <a:solidFill>
                <a:srgbClr val="000000"/>
              </a:solidFill>
              <a:round/>
            </a:ln>
          </p:spPr>
          <p:txBody>
            <a:bodyPr/>
            <a:lstStyle/>
            <a:p>
              <a:endParaRPr lang="zh-CN" altLang="en-US"/>
            </a:p>
          </p:txBody>
        </p:sp>
        <p:sp>
          <p:nvSpPr>
            <p:cNvPr id="73794" name="Freeform 67"/>
            <p:cNvSpPr/>
            <p:nvPr/>
          </p:nvSpPr>
          <p:spPr bwMode="auto">
            <a:xfrm>
              <a:off x="3358" y="1087"/>
              <a:ext cx="738" cy="209"/>
            </a:xfrm>
            <a:custGeom>
              <a:avLst/>
              <a:gdLst>
                <a:gd name="T0" fmla="*/ 0 w 738"/>
                <a:gd name="T1" fmla="*/ 209 h 209"/>
                <a:gd name="T2" fmla="*/ 242 w 738"/>
                <a:gd name="T3" fmla="*/ 0 h 209"/>
                <a:gd name="T4" fmla="*/ 490 w 738"/>
                <a:gd name="T5" fmla="*/ 0 h 209"/>
                <a:gd name="T6" fmla="*/ 738 w 738"/>
                <a:gd name="T7" fmla="*/ 209 h 209"/>
                <a:gd name="T8" fmla="*/ 0 60000 65536"/>
                <a:gd name="T9" fmla="*/ 0 60000 65536"/>
                <a:gd name="T10" fmla="*/ 0 60000 65536"/>
                <a:gd name="T11" fmla="*/ 0 60000 65536"/>
                <a:gd name="T12" fmla="*/ 0 w 738"/>
                <a:gd name="T13" fmla="*/ 0 h 209"/>
                <a:gd name="T14" fmla="*/ 738 w 738"/>
                <a:gd name="T15" fmla="*/ 209 h 209"/>
              </a:gdLst>
              <a:ahLst/>
              <a:cxnLst>
                <a:cxn ang="T8">
                  <a:pos x="T0" y="T1"/>
                </a:cxn>
                <a:cxn ang="T9">
                  <a:pos x="T2" y="T3"/>
                </a:cxn>
                <a:cxn ang="T10">
                  <a:pos x="T4" y="T5"/>
                </a:cxn>
                <a:cxn ang="T11">
                  <a:pos x="T6" y="T7"/>
                </a:cxn>
              </a:cxnLst>
              <a:rect l="T12" t="T13" r="T14" b="T15"/>
              <a:pathLst>
                <a:path w="738" h="209">
                  <a:moveTo>
                    <a:pt x="0" y="209"/>
                  </a:moveTo>
                  <a:lnTo>
                    <a:pt x="242" y="0"/>
                  </a:lnTo>
                  <a:lnTo>
                    <a:pt x="490" y="0"/>
                  </a:lnTo>
                  <a:lnTo>
                    <a:pt x="738" y="209"/>
                  </a:lnTo>
                </a:path>
              </a:pathLst>
            </a:custGeom>
            <a:noFill/>
            <a:ln w="20638">
              <a:solidFill>
                <a:srgbClr val="000000"/>
              </a:solidFill>
              <a:round/>
            </a:ln>
          </p:spPr>
          <p:txBody>
            <a:bodyPr/>
            <a:lstStyle/>
            <a:p>
              <a:endParaRPr lang="zh-CN" altLang="en-US"/>
            </a:p>
          </p:txBody>
        </p:sp>
        <p:sp>
          <p:nvSpPr>
            <p:cNvPr id="73795" name="Line 68"/>
            <p:cNvSpPr>
              <a:spLocks noChangeShapeType="1"/>
            </p:cNvSpPr>
            <p:nvPr/>
          </p:nvSpPr>
          <p:spPr bwMode="auto">
            <a:xfrm flipV="1">
              <a:off x="3678" y="873"/>
              <a:ext cx="1" cy="214"/>
            </a:xfrm>
            <a:prstGeom prst="line">
              <a:avLst/>
            </a:prstGeom>
            <a:noFill/>
            <a:ln w="20638">
              <a:solidFill>
                <a:srgbClr val="000000"/>
              </a:solidFill>
              <a:round/>
            </a:ln>
          </p:spPr>
          <p:txBody>
            <a:bodyPr/>
            <a:lstStyle/>
            <a:p>
              <a:endParaRPr lang="zh-CN" altLang="en-US"/>
            </a:p>
          </p:txBody>
        </p:sp>
        <p:sp>
          <p:nvSpPr>
            <p:cNvPr id="73796" name="Freeform 69"/>
            <p:cNvSpPr/>
            <p:nvPr/>
          </p:nvSpPr>
          <p:spPr bwMode="auto">
            <a:xfrm>
              <a:off x="3776" y="935"/>
              <a:ext cx="392" cy="152"/>
            </a:xfrm>
            <a:custGeom>
              <a:avLst/>
              <a:gdLst>
                <a:gd name="T0" fmla="*/ 0 w 392"/>
                <a:gd name="T1" fmla="*/ 152 h 152"/>
                <a:gd name="T2" fmla="*/ 0 w 392"/>
                <a:gd name="T3" fmla="*/ 0 h 152"/>
                <a:gd name="T4" fmla="*/ 392 w 392"/>
                <a:gd name="T5" fmla="*/ 0 h 152"/>
                <a:gd name="T6" fmla="*/ 392 w 392"/>
                <a:gd name="T7" fmla="*/ 51 h 152"/>
                <a:gd name="T8" fmla="*/ 0 60000 65536"/>
                <a:gd name="T9" fmla="*/ 0 60000 65536"/>
                <a:gd name="T10" fmla="*/ 0 60000 65536"/>
                <a:gd name="T11" fmla="*/ 0 60000 65536"/>
                <a:gd name="T12" fmla="*/ 0 w 392"/>
                <a:gd name="T13" fmla="*/ 0 h 152"/>
                <a:gd name="T14" fmla="*/ 392 w 392"/>
                <a:gd name="T15" fmla="*/ 152 h 152"/>
              </a:gdLst>
              <a:ahLst/>
              <a:cxnLst>
                <a:cxn ang="T8">
                  <a:pos x="T0" y="T1"/>
                </a:cxn>
                <a:cxn ang="T9">
                  <a:pos x="T2" y="T3"/>
                </a:cxn>
                <a:cxn ang="T10">
                  <a:pos x="T4" y="T5"/>
                </a:cxn>
                <a:cxn ang="T11">
                  <a:pos x="T6" y="T7"/>
                </a:cxn>
              </a:cxnLst>
              <a:rect l="T12" t="T13" r="T14" b="T15"/>
              <a:pathLst>
                <a:path w="392" h="152">
                  <a:moveTo>
                    <a:pt x="0" y="152"/>
                  </a:moveTo>
                  <a:lnTo>
                    <a:pt x="0" y="0"/>
                  </a:lnTo>
                  <a:lnTo>
                    <a:pt x="392" y="0"/>
                  </a:lnTo>
                  <a:lnTo>
                    <a:pt x="392" y="51"/>
                  </a:lnTo>
                </a:path>
              </a:pathLst>
            </a:custGeom>
            <a:noFill/>
            <a:ln w="20638">
              <a:solidFill>
                <a:srgbClr val="000000"/>
              </a:solidFill>
              <a:round/>
            </a:ln>
          </p:spPr>
          <p:txBody>
            <a:bodyPr/>
            <a:lstStyle/>
            <a:p>
              <a:endParaRPr lang="zh-CN" altLang="en-US"/>
            </a:p>
          </p:txBody>
        </p:sp>
        <p:sp>
          <p:nvSpPr>
            <p:cNvPr id="73797" name="Freeform 70"/>
            <p:cNvSpPr/>
            <p:nvPr/>
          </p:nvSpPr>
          <p:spPr bwMode="auto">
            <a:xfrm>
              <a:off x="3678" y="822"/>
              <a:ext cx="490" cy="51"/>
            </a:xfrm>
            <a:custGeom>
              <a:avLst/>
              <a:gdLst>
                <a:gd name="T0" fmla="*/ 0 w 490"/>
                <a:gd name="T1" fmla="*/ 51 h 51"/>
                <a:gd name="T2" fmla="*/ 490 w 490"/>
                <a:gd name="T3" fmla="*/ 51 h 51"/>
                <a:gd name="T4" fmla="*/ 490 w 490"/>
                <a:gd name="T5" fmla="*/ 0 h 51"/>
                <a:gd name="T6" fmla="*/ 0 60000 65536"/>
                <a:gd name="T7" fmla="*/ 0 60000 65536"/>
                <a:gd name="T8" fmla="*/ 0 60000 65536"/>
                <a:gd name="T9" fmla="*/ 0 w 490"/>
                <a:gd name="T10" fmla="*/ 0 h 51"/>
                <a:gd name="T11" fmla="*/ 490 w 490"/>
                <a:gd name="T12" fmla="*/ 51 h 51"/>
              </a:gdLst>
              <a:ahLst/>
              <a:cxnLst>
                <a:cxn ang="T6">
                  <a:pos x="T0" y="T1"/>
                </a:cxn>
                <a:cxn ang="T7">
                  <a:pos x="T2" y="T3"/>
                </a:cxn>
                <a:cxn ang="T8">
                  <a:pos x="T4" y="T5"/>
                </a:cxn>
              </a:cxnLst>
              <a:rect l="T9" t="T10" r="T11" b="T12"/>
              <a:pathLst>
                <a:path w="490" h="51">
                  <a:moveTo>
                    <a:pt x="0" y="51"/>
                  </a:moveTo>
                  <a:lnTo>
                    <a:pt x="490" y="51"/>
                  </a:lnTo>
                  <a:lnTo>
                    <a:pt x="490" y="0"/>
                  </a:lnTo>
                </a:path>
              </a:pathLst>
            </a:custGeom>
            <a:noFill/>
            <a:ln w="20638">
              <a:solidFill>
                <a:srgbClr val="000000"/>
              </a:solidFill>
              <a:round/>
            </a:ln>
          </p:spPr>
          <p:txBody>
            <a:bodyPr/>
            <a:lstStyle/>
            <a:p>
              <a:endParaRPr lang="zh-CN" altLang="en-US"/>
            </a:p>
          </p:txBody>
        </p:sp>
        <p:sp>
          <p:nvSpPr>
            <p:cNvPr id="73798" name="Freeform 71"/>
            <p:cNvSpPr/>
            <p:nvPr/>
          </p:nvSpPr>
          <p:spPr bwMode="auto">
            <a:xfrm>
              <a:off x="4024" y="1342"/>
              <a:ext cx="320" cy="130"/>
            </a:xfrm>
            <a:custGeom>
              <a:avLst/>
              <a:gdLst>
                <a:gd name="T0" fmla="*/ 33 w 320"/>
                <a:gd name="T1" fmla="*/ 34 h 130"/>
                <a:gd name="T2" fmla="*/ 33 w 320"/>
                <a:gd name="T3" fmla="*/ 0 h 130"/>
                <a:gd name="T4" fmla="*/ 0 w 320"/>
                <a:gd name="T5" fmla="*/ 62 h 130"/>
                <a:gd name="T6" fmla="*/ 33 w 320"/>
                <a:gd name="T7" fmla="*/ 130 h 130"/>
                <a:gd name="T8" fmla="*/ 33 w 320"/>
                <a:gd name="T9" fmla="*/ 96 h 130"/>
                <a:gd name="T10" fmla="*/ 281 w 320"/>
                <a:gd name="T11" fmla="*/ 96 h 130"/>
                <a:gd name="T12" fmla="*/ 281 w 320"/>
                <a:gd name="T13" fmla="*/ 130 h 130"/>
                <a:gd name="T14" fmla="*/ 320 w 320"/>
                <a:gd name="T15" fmla="*/ 62 h 130"/>
                <a:gd name="T16" fmla="*/ 281 w 320"/>
                <a:gd name="T17" fmla="*/ 0 h 130"/>
                <a:gd name="T18" fmla="*/ 281 w 320"/>
                <a:gd name="T19" fmla="*/ 34 h 130"/>
                <a:gd name="T20" fmla="*/ 33 w 320"/>
                <a:gd name="T21" fmla="*/ 34 h 13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0"/>
                <a:gd name="T34" fmla="*/ 0 h 130"/>
                <a:gd name="T35" fmla="*/ 320 w 320"/>
                <a:gd name="T36" fmla="*/ 130 h 13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0" h="130">
                  <a:moveTo>
                    <a:pt x="33" y="34"/>
                  </a:moveTo>
                  <a:lnTo>
                    <a:pt x="33" y="0"/>
                  </a:lnTo>
                  <a:lnTo>
                    <a:pt x="0" y="62"/>
                  </a:lnTo>
                  <a:lnTo>
                    <a:pt x="33" y="130"/>
                  </a:lnTo>
                  <a:lnTo>
                    <a:pt x="33" y="96"/>
                  </a:lnTo>
                  <a:lnTo>
                    <a:pt x="281" y="96"/>
                  </a:lnTo>
                  <a:lnTo>
                    <a:pt x="281" y="130"/>
                  </a:lnTo>
                  <a:lnTo>
                    <a:pt x="320" y="62"/>
                  </a:lnTo>
                  <a:lnTo>
                    <a:pt x="281" y="0"/>
                  </a:lnTo>
                  <a:lnTo>
                    <a:pt x="281" y="34"/>
                  </a:lnTo>
                  <a:lnTo>
                    <a:pt x="33" y="34"/>
                  </a:lnTo>
                  <a:close/>
                </a:path>
              </a:pathLst>
            </a:custGeom>
            <a:solidFill>
              <a:srgbClr val="FFFFFF"/>
            </a:solidFill>
            <a:ln w="20638">
              <a:solidFill>
                <a:srgbClr val="000000"/>
              </a:solidFill>
              <a:round/>
            </a:ln>
          </p:spPr>
          <p:txBody>
            <a:bodyPr/>
            <a:lstStyle/>
            <a:p>
              <a:endParaRPr lang="zh-CN" altLang="en-US"/>
            </a:p>
          </p:txBody>
        </p:sp>
        <p:sp>
          <p:nvSpPr>
            <p:cNvPr id="73799" name="Freeform 72"/>
            <p:cNvSpPr/>
            <p:nvPr/>
          </p:nvSpPr>
          <p:spPr bwMode="auto">
            <a:xfrm>
              <a:off x="3848" y="2229"/>
              <a:ext cx="59" cy="169"/>
            </a:xfrm>
            <a:custGeom>
              <a:avLst/>
              <a:gdLst>
                <a:gd name="T0" fmla="*/ 52 w 59"/>
                <a:gd name="T1" fmla="*/ 0 h 169"/>
                <a:gd name="T2" fmla="*/ 13 w 59"/>
                <a:gd name="T3" fmla="*/ 17 h 169"/>
                <a:gd name="T4" fmla="*/ 0 w 59"/>
                <a:gd name="T5" fmla="*/ 39 h 169"/>
                <a:gd name="T6" fmla="*/ 13 w 59"/>
                <a:gd name="T7" fmla="*/ 62 h 169"/>
                <a:gd name="T8" fmla="*/ 33 w 59"/>
                <a:gd name="T9" fmla="*/ 85 h 169"/>
                <a:gd name="T10" fmla="*/ 52 w 59"/>
                <a:gd name="T11" fmla="*/ 113 h 169"/>
                <a:gd name="T12" fmla="*/ 59 w 59"/>
                <a:gd name="T13" fmla="*/ 136 h 169"/>
                <a:gd name="T14" fmla="*/ 46 w 59"/>
                <a:gd name="T15" fmla="*/ 152 h 169"/>
                <a:gd name="T16" fmla="*/ 6 w 59"/>
                <a:gd name="T17" fmla="*/ 169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
                <a:gd name="T28" fmla="*/ 0 h 169"/>
                <a:gd name="T29" fmla="*/ 59 w 59"/>
                <a:gd name="T30" fmla="*/ 169 h 1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 h="169">
                  <a:moveTo>
                    <a:pt x="52" y="0"/>
                  </a:moveTo>
                  <a:lnTo>
                    <a:pt x="13" y="17"/>
                  </a:lnTo>
                  <a:lnTo>
                    <a:pt x="0" y="39"/>
                  </a:lnTo>
                  <a:lnTo>
                    <a:pt x="13" y="62"/>
                  </a:lnTo>
                  <a:lnTo>
                    <a:pt x="33" y="85"/>
                  </a:lnTo>
                  <a:lnTo>
                    <a:pt x="52" y="113"/>
                  </a:lnTo>
                  <a:lnTo>
                    <a:pt x="59" y="136"/>
                  </a:lnTo>
                  <a:lnTo>
                    <a:pt x="46" y="152"/>
                  </a:lnTo>
                  <a:lnTo>
                    <a:pt x="6" y="169"/>
                  </a:lnTo>
                </a:path>
              </a:pathLst>
            </a:custGeom>
            <a:noFill/>
            <a:ln w="20638">
              <a:solidFill>
                <a:srgbClr val="000000"/>
              </a:solidFill>
              <a:round/>
            </a:ln>
          </p:spPr>
          <p:txBody>
            <a:bodyPr/>
            <a:lstStyle/>
            <a:p>
              <a:endParaRPr lang="zh-CN" altLang="en-US"/>
            </a:p>
          </p:txBody>
        </p:sp>
        <p:sp>
          <p:nvSpPr>
            <p:cNvPr id="73800" name="Freeform 73"/>
            <p:cNvSpPr/>
            <p:nvPr/>
          </p:nvSpPr>
          <p:spPr bwMode="auto">
            <a:xfrm>
              <a:off x="3913" y="2229"/>
              <a:ext cx="52" cy="169"/>
            </a:xfrm>
            <a:custGeom>
              <a:avLst/>
              <a:gdLst>
                <a:gd name="T0" fmla="*/ 52 w 52"/>
                <a:gd name="T1" fmla="*/ 0 h 169"/>
                <a:gd name="T2" fmla="*/ 7 w 52"/>
                <a:gd name="T3" fmla="*/ 17 h 169"/>
                <a:gd name="T4" fmla="*/ 0 w 52"/>
                <a:gd name="T5" fmla="*/ 39 h 169"/>
                <a:gd name="T6" fmla="*/ 7 w 52"/>
                <a:gd name="T7" fmla="*/ 62 h 169"/>
                <a:gd name="T8" fmla="*/ 26 w 52"/>
                <a:gd name="T9" fmla="*/ 85 h 169"/>
                <a:gd name="T10" fmla="*/ 46 w 52"/>
                <a:gd name="T11" fmla="*/ 113 h 169"/>
                <a:gd name="T12" fmla="*/ 52 w 52"/>
                <a:gd name="T13" fmla="*/ 136 h 169"/>
                <a:gd name="T14" fmla="*/ 46 w 52"/>
                <a:gd name="T15" fmla="*/ 152 h 169"/>
                <a:gd name="T16" fmla="*/ 0 w 52"/>
                <a:gd name="T17" fmla="*/ 169 h 1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
                <a:gd name="T28" fmla="*/ 0 h 169"/>
                <a:gd name="T29" fmla="*/ 52 w 52"/>
                <a:gd name="T30" fmla="*/ 169 h 1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 h="169">
                  <a:moveTo>
                    <a:pt x="52" y="0"/>
                  </a:moveTo>
                  <a:lnTo>
                    <a:pt x="7" y="17"/>
                  </a:lnTo>
                  <a:lnTo>
                    <a:pt x="0" y="39"/>
                  </a:lnTo>
                  <a:lnTo>
                    <a:pt x="7" y="62"/>
                  </a:lnTo>
                  <a:lnTo>
                    <a:pt x="26" y="85"/>
                  </a:lnTo>
                  <a:lnTo>
                    <a:pt x="46" y="113"/>
                  </a:lnTo>
                  <a:lnTo>
                    <a:pt x="52" y="136"/>
                  </a:lnTo>
                  <a:lnTo>
                    <a:pt x="46" y="152"/>
                  </a:lnTo>
                  <a:lnTo>
                    <a:pt x="0" y="169"/>
                  </a:lnTo>
                </a:path>
              </a:pathLst>
            </a:custGeom>
            <a:noFill/>
            <a:ln w="20638">
              <a:solidFill>
                <a:srgbClr val="000000"/>
              </a:solidFill>
              <a:round/>
            </a:ln>
          </p:spPr>
          <p:txBody>
            <a:bodyPr/>
            <a:lstStyle/>
            <a:p>
              <a:endParaRPr lang="zh-CN" altLang="en-US"/>
            </a:p>
          </p:txBody>
        </p:sp>
        <p:sp>
          <p:nvSpPr>
            <p:cNvPr id="73801" name="Line 74"/>
            <p:cNvSpPr>
              <a:spLocks noChangeShapeType="1"/>
            </p:cNvSpPr>
            <p:nvPr/>
          </p:nvSpPr>
          <p:spPr bwMode="auto">
            <a:xfrm>
              <a:off x="4344" y="765"/>
              <a:ext cx="1" cy="1492"/>
            </a:xfrm>
            <a:prstGeom prst="line">
              <a:avLst/>
            </a:prstGeom>
            <a:noFill/>
            <a:ln w="20638">
              <a:solidFill>
                <a:srgbClr val="000000"/>
              </a:solidFill>
              <a:round/>
            </a:ln>
          </p:spPr>
          <p:txBody>
            <a:bodyPr/>
            <a:lstStyle/>
            <a:p>
              <a:endParaRPr lang="zh-CN" altLang="en-US"/>
            </a:p>
          </p:txBody>
        </p:sp>
        <p:sp>
          <p:nvSpPr>
            <p:cNvPr id="73802" name="Line 75"/>
            <p:cNvSpPr>
              <a:spLocks noChangeShapeType="1"/>
            </p:cNvSpPr>
            <p:nvPr/>
          </p:nvSpPr>
          <p:spPr bwMode="auto">
            <a:xfrm>
              <a:off x="4468" y="765"/>
              <a:ext cx="1" cy="1492"/>
            </a:xfrm>
            <a:prstGeom prst="line">
              <a:avLst/>
            </a:prstGeom>
            <a:noFill/>
            <a:ln w="20638">
              <a:solidFill>
                <a:srgbClr val="000000"/>
              </a:solidFill>
              <a:round/>
            </a:ln>
          </p:spPr>
          <p:txBody>
            <a:bodyPr/>
            <a:lstStyle/>
            <a:p>
              <a:endParaRPr lang="zh-CN" altLang="en-US"/>
            </a:p>
          </p:txBody>
        </p:sp>
        <p:sp>
          <p:nvSpPr>
            <p:cNvPr id="73803" name="Rectangle 76"/>
            <p:cNvSpPr>
              <a:spLocks noChangeArrowheads="1"/>
            </p:cNvSpPr>
            <p:nvPr/>
          </p:nvSpPr>
          <p:spPr bwMode="auto">
            <a:xfrm>
              <a:off x="4096" y="2257"/>
              <a:ext cx="496" cy="322"/>
            </a:xfrm>
            <a:prstGeom prst="rect">
              <a:avLst/>
            </a:prstGeom>
            <a:solidFill>
              <a:srgbClr val="FFFFFF"/>
            </a:solidFill>
            <a:ln w="20638">
              <a:solidFill>
                <a:srgbClr val="000000"/>
              </a:solidFill>
              <a:miter lim="800000"/>
            </a:ln>
          </p:spPr>
          <p:txBody>
            <a:bodyPr/>
            <a:lstStyle/>
            <a:p>
              <a:pPr algn="ctr"/>
              <a:endParaRPr lang="zh-CN" altLang="en-US"/>
            </a:p>
          </p:txBody>
        </p:sp>
        <p:sp>
          <p:nvSpPr>
            <p:cNvPr id="73804" name="Rectangle 77"/>
            <p:cNvSpPr>
              <a:spLocks noChangeArrowheads="1"/>
            </p:cNvSpPr>
            <p:nvPr/>
          </p:nvSpPr>
          <p:spPr bwMode="auto">
            <a:xfrm>
              <a:off x="4251" y="2314"/>
              <a:ext cx="264"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总线控</a:t>
              </a:r>
              <a:endParaRPr lang="zh-CN" altLang="en-US" sz="2400"/>
            </a:p>
          </p:txBody>
        </p:sp>
        <p:sp>
          <p:nvSpPr>
            <p:cNvPr id="73805" name="Rectangle 78"/>
            <p:cNvSpPr>
              <a:spLocks noChangeArrowheads="1"/>
            </p:cNvSpPr>
            <p:nvPr/>
          </p:nvSpPr>
          <p:spPr bwMode="auto">
            <a:xfrm>
              <a:off x="4251" y="2421"/>
              <a:ext cx="264"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制电路</a:t>
              </a:r>
              <a:endParaRPr lang="zh-CN" altLang="en-US" sz="2400"/>
            </a:p>
          </p:txBody>
        </p:sp>
        <p:sp>
          <p:nvSpPr>
            <p:cNvPr id="73806" name="Freeform 79"/>
            <p:cNvSpPr/>
            <p:nvPr/>
          </p:nvSpPr>
          <p:spPr bwMode="auto">
            <a:xfrm>
              <a:off x="4592" y="2308"/>
              <a:ext cx="320" cy="170"/>
            </a:xfrm>
            <a:custGeom>
              <a:avLst/>
              <a:gdLst>
                <a:gd name="T0" fmla="*/ 46 w 320"/>
                <a:gd name="T1" fmla="*/ 45 h 170"/>
                <a:gd name="T2" fmla="*/ 46 w 320"/>
                <a:gd name="T3" fmla="*/ 0 h 170"/>
                <a:gd name="T4" fmla="*/ 0 w 320"/>
                <a:gd name="T5" fmla="*/ 85 h 170"/>
                <a:gd name="T6" fmla="*/ 46 w 320"/>
                <a:gd name="T7" fmla="*/ 170 h 170"/>
                <a:gd name="T8" fmla="*/ 46 w 320"/>
                <a:gd name="T9" fmla="*/ 130 h 170"/>
                <a:gd name="T10" fmla="*/ 268 w 320"/>
                <a:gd name="T11" fmla="*/ 130 h 170"/>
                <a:gd name="T12" fmla="*/ 268 w 320"/>
                <a:gd name="T13" fmla="*/ 170 h 170"/>
                <a:gd name="T14" fmla="*/ 320 w 320"/>
                <a:gd name="T15" fmla="*/ 85 h 170"/>
                <a:gd name="T16" fmla="*/ 268 w 320"/>
                <a:gd name="T17" fmla="*/ 0 h 170"/>
                <a:gd name="T18" fmla="*/ 268 w 320"/>
                <a:gd name="T19" fmla="*/ 45 h 170"/>
                <a:gd name="T20" fmla="*/ 46 w 320"/>
                <a:gd name="T21" fmla="*/ 45 h 17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0"/>
                <a:gd name="T34" fmla="*/ 0 h 170"/>
                <a:gd name="T35" fmla="*/ 320 w 320"/>
                <a:gd name="T36" fmla="*/ 170 h 17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0" h="170">
                  <a:moveTo>
                    <a:pt x="46" y="45"/>
                  </a:moveTo>
                  <a:lnTo>
                    <a:pt x="46" y="0"/>
                  </a:lnTo>
                  <a:lnTo>
                    <a:pt x="0" y="85"/>
                  </a:lnTo>
                  <a:lnTo>
                    <a:pt x="46" y="170"/>
                  </a:lnTo>
                  <a:lnTo>
                    <a:pt x="46" y="130"/>
                  </a:lnTo>
                  <a:lnTo>
                    <a:pt x="268" y="130"/>
                  </a:lnTo>
                  <a:lnTo>
                    <a:pt x="268" y="170"/>
                  </a:lnTo>
                  <a:lnTo>
                    <a:pt x="320" y="85"/>
                  </a:lnTo>
                  <a:lnTo>
                    <a:pt x="268" y="0"/>
                  </a:lnTo>
                  <a:lnTo>
                    <a:pt x="268" y="45"/>
                  </a:lnTo>
                  <a:lnTo>
                    <a:pt x="46" y="45"/>
                  </a:lnTo>
                  <a:close/>
                </a:path>
              </a:pathLst>
            </a:custGeom>
            <a:solidFill>
              <a:srgbClr val="FFFFFF"/>
            </a:solidFill>
            <a:ln w="20638">
              <a:solidFill>
                <a:srgbClr val="000000"/>
              </a:solidFill>
              <a:round/>
            </a:ln>
          </p:spPr>
          <p:txBody>
            <a:bodyPr/>
            <a:lstStyle/>
            <a:p>
              <a:endParaRPr lang="zh-CN" altLang="en-US"/>
            </a:p>
          </p:txBody>
        </p:sp>
        <p:sp>
          <p:nvSpPr>
            <p:cNvPr id="73807" name="Freeform 80"/>
            <p:cNvSpPr/>
            <p:nvPr/>
          </p:nvSpPr>
          <p:spPr bwMode="auto">
            <a:xfrm>
              <a:off x="4220" y="2579"/>
              <a:ext cx="124" cy="430"/>
            </a:xfrm>
            <a:custGeom>
              <a:avLst/>
              <a:gdLst>
                <a:gd name="T0" fmla="*/ 124 w 124"/>
                <a:gd name="T1" fmla="*/ 0 h 430"/>
                <a:gd name="T2" fmla="*/ 124 w 124"/>
                <a:gd name="T3" fmla="*/ 430 h 430"/>
                <a:gd name="T4" fmla="*/ 0 w 124"/>
                <a:gd name="T5" fmla="*/ 430 h 430"/>
                <a:gd name="T6" fmla="*/ 0 60000 65536"/>
                <a:gd name="T7" fmla="*/ 0 60000 65536"/>
                <a:gd name="T8" fmla="*/ 0 60000 65536"/>
                <a:gd name="T9" fmla="*/ 0 w 124"/>
                <a:gd name="T10" fmla="*/ 0 h 430"/>
                <a:gd name="T11" fmla="*/ 124 w 124"/>
                <a:gd name="T12" fmla="*/ 430 h 430"/>
              </a:gdLst>
              <a:ahLst/>
              <a:cxnLst>
                <a:cxn ang="T6">
                  <a:pos x="T0" y="T1"/>
                </a:cxn>
                <a:cxn ang="T7">
                  <a:pos x="T2" y="T3"/>
                </a:cxn>
                <a:cxn ang="T8">
                  <a:pos x="T4" y="T5"/>
                </a:cxn>
              </a:cxnLst>
              <a:rect l="T9" t="T10" r="T11" b="T12"/>
              <a:pathLst>
                <a:path w="124" h="430">
                  <a:moveTo>
                    <a:pt x="124" y="0"/>
                  </a:moveTo>
                  <a:lnTo>
                    <a:pt x="124" y="430"/>
                  </a:lnTo>
                  <a:lnTo>
                    <a:pt x="0" y="430"/>
                  </a:lnTo>
                </a:path>
              </a:pathLst>
            </a:custGeom>
            <a:noFill/>
            <a:ln w="20638">
              <a:solidFill>
                <a:srgbClr val="000000"/>
              </a:solidFill>
              <a:round/>
            </a:ln>
          </p:spPr>
          <p:txBody>
            <a:bodyPr/>
            <a:lstStyle/>
            <a:p>
              <a:endParaRPr lang="zh-CN" altLang="en-US"/>
            </a:p>
          </p:txBody>
        </p:sp>
        <p:sp>
          <p:nvSpPr>
            <p:cNvPr id="73808" name="Freeform 81"/>
            <p:cNvSpPr/>
            <p:nvPr/>
          </p:nvSpPr>
          <p:spPr bwMode="auto">
            <a:xfrm>
              <a:off x="4220" y="2579"/>
              <a:ext cx="248" cy="537"/>
            </a:xfrm>
            <a:custGeom>
              <a:avLst/>
              <a:gdLst>
                <a:gd name="T0" fmla="*/ 248 w 248"/>
                <a:gd name="T1" fmla="*/ 0 h 537"/>
                <a:gd name="T2" fmla="*/ 248 w 248"/>
                <a:gd name="T3" fmla="*/ 492 h 537"/>
                <a:gd name="T4" fmla="*/ 0 w 248"/>
                <a:gd name="T5" fmla="*/ 492 h 537"/>
                <a:gd name="T6" fmla="*/ 0 w 248"/>
                <a:gd name="T7" fmla="*/ 537 h 537"/>
                <a:gd name="T8" fmla="*/ 0 60000 65536"/>
                <a:gd name="T9" fmla="*/ 0 60000 65536"/>
                <a:gd name="T10" fmla="*/ 0 60000 65536"/>
                <a:gd name="T11" fmla="*/ 0 60000 65536"/>
                <a:gd name="T12" fmla="*/ 0 w 248"/>
                <a:gd name="T13" fmla="*/ 0 h 537"/>
                <a:gd name="T14" fmla="*/ 248 w 248"/>
                <a:gd name="T15" fmla="*/ 537 h 537"/>
              </a:gdLst>
              <a:ahLst/>
              <a:cxnLst>
                <a:cxn ang="T8">
                  <a:pos x="T0" y="T1"/>
                </a:cxn>
                <a:cxn ang="T9">
                  <a:pos x="T2" y="T3"/>
                </a:cxn>
                <a:cxn ang="T10">
                  <a:pos x="T4" y="T5"/>
                </a:cxn>
                <a:cxn ang="T11">
                  <a:pos x="T6" y="T7"/>
                </a:cxn>
              </a:cxnLst>
              <a:rect l="T12" t="T13" r="T14" b="T15"/>
              <a:pathLst>
                <a:path w="248" h="537">
                  <a:moveTo>
                    <a:pt x="248" y="0"/>
                  </a:moveTo>
                  <a:lnTo>
                    <a:pt x="248" y="492"/>
                  </a:lnTo>
                  <a:lnTo>
                    <a:pt x="0" y="492"/>
                  </a:lnTo>
                  <a:lnTo>
                    <a:pt x="0" y="537"/>
                  </a:lnTo>
                </a:path>
              </a:pathLst>
            </a:custGeom>
            <a:noFill/>
            <a:ln w="20638">
              <a:solidFill>
                <a:srgbClr val="000000"/>
              </a:solidFill>
              <a:round/>
            </a:ln>
          </p:spPr>
          <p:txBody>
            <a:bodyPr/>
            <a:lstStyle/>
            <a:p>
              <a:endParaRPr lang="zh-CN" altLang="en-US"/>
            </a:p>
          </p:txBody>
        </p:sp>
        <p:sp>
          <p:nvSpPr>
            <p:cNvPr id="73809" name="Line 82"/>
            <p:cNvSpPr>
              <a:spLocks noChangeShapeType="1"/>
            </p:cNvSpPr>
            <p:nvPr/>
          </p:nvSpPr>
          <p:spPr bwMode="auto">
            <a:xfrm flipV="1">
              <a:off x="4220" y="2964"/>
              <a:ext cx="1" cy="45"/>
            </a:xfrm>
            <a:prstGeom prst="line">
              <a:avLst/>
            </a:prstGeom>
            <a:noFill/>
            <a:ln w="20638">
              <a:solidFill>
                <a:srgbClr val="000000"/>
              </a:solidFill>
              <a:round/>
            </a:ln>
          </p:spPr>
          <p:txBody>
            <a:bodyPr/>
            <a:lstStyle/>
            <a:p>
              <a:endParaRPr lang="zh-CN" altLang="en-US"/>
            </a:p>
          </p:txBody>
        </p:sp>
        <p:sp>
          <p:nvSpPr>
            <p:cNvPr id="73810" name="Freeform 83"/>
            <p:cNvSpPr/>
            <p:nvPr/>
          </p:nvSpPr>
          <p:spPr bwMode="auto">
            <a:xfrm>
              <a:off x="4096" y="2964"/>
              <a:ext cx="124" cy="152"/>
            </a:xfrm>
            <a:custGeom>
              <a:avLst/>
              <a:gdLst>
                <a:gd name="T0" fmla="*/ 124 w 124"/>
                <a:gd name="T1" fmla="*/ 0 h 152"/>
                <a:gd name="T2" fmla="*/ 0 w 124"/>
                <a:gd name="T3" fmla="*/ 84 h 152"/>
                <a:gd name="T4" fmla="*/ 124 w 124"/>
                <a:gd name="T5" fmla="*/ 152 h 152"/>
                <a:gd name="T6" fmla="*/ 0 60000 65536"/>
                <a:gd name="T7" fmla="*/ 0 60000 65536"/>
                <a:gd name="T8" fmla="*/ 0 60000 65536"/>
                <a:gd name="T9" fmla="*/ 0 w 124"/>
                <a:gd name="T10" fmla="*/ 0 h 152"/>
                <a:gd name="T11" fmla="*/ 124 w 124"/>
                <a:gd name="T12" fmla="*/ 152 h 152"/>
              </a:gdLst>
              <a:ahLst/>
              <a:cxnLst>
                <a:cxn ang="T6">
                  <a:pos x="T0" y="T1"/>
                </a:cxn>
                <a:cxn ang="T7">
                  <a:pos x="T2" y="T3"/>
                </a:cxn>
                <a:cxn ang="T8">
                  <a:pos x="T4" y="T5"/>
                </a:cxn>
              </a:cxnLst>
              <a:rect l="T9" t="T10" r="T11" b="T12"/>
              <a:pathLst>
                <a:path w="124" h="152">
                  <a:moveTo>
                    <a:pt x="124" y="0"/>
                  </a:moveTo>
                  <a:lnTo>
                    <a:pt x="0" y="84"/>
                  </a:lnTo>
                  <a:lnTo>
                    <a:pt x="124" y="152"/>
                  </a:lnTo>
                </a:path>
              </a:pathLst>
            </a:custGeom>
            <a:noFill/>
            <a:ln w="20638">
              <a:solidFill>
                <a:srgbClr val="000000"/>
              </a:solidFill>
              <a:round/>
            </a:ln>
          </p:spPr>
          <p:txBody>
            <a:bodyPr/>
            <a:lstStyle/>
            <a:p>
              <a:endParaRPr lang="zh-CN" altLang="en-US"/>
            </a:p>
          </p:txBody>
        </p:sp>
        <p:sp>
          <p:nvSpPr>
            <p:cNvPr id="73811" name="Rectangle 84"/>
            <p:cNvSpPr>
              <a:spLocks noChangeArrowheads="1"/>
            </p:cNvSpPr>
            <p:nvPr/>
          </p:nvSpPr>
          <p:spPr bwMode="auto">
            <a:xfrm>
              <a:off x="1131" y="980"/>
              <a:ext cx="869" cy="853"/>
            </a:xfrm>
            <a:prstGeom prst="rect">
              <a:avLst/>
            </a:prstGeom>
            <a:solidFill>
              <a:srgbClr val="FFFFFF"/>
            </a:solidFill>
            <a:ln w="20638">
              <a:solidFill>
                <a:srgbClr val="000000"/>
              </a:solidFill>
              <a:miter lim="800000"/>
            </a:ln>
          </p:spPr>
          <p:txBody>
            <a:bodyPr/>
            <a:lstStyle/>
            <a:p>
              <a:pPr algn="ctr"/>
              <a:endParaRPr lang="zh-CN" altLang="en-US"/>
            </a:p>
          </p:txBody>
        </p:sp>
        <p:sp>
          <p:nvSpPr>
            <p:cNvPr id="73812" name="Line 85"/>
            <p:cNvSpPr>
              <a:spLocks noChangeShapeType="1"/>
            </p:cNvSpPr>
            <p:nvPr/>
          </p:nvSpPr>
          <p:spPr bwMode="auto">
            <a:xfrm>
              <a:off x="1131" y="1087"/>
              <a:ext cx="869" cy="1"/>
            </a:xfrm>
            <a:prstGeom prst="line">
              <a:avLst/>
            </a:prstGeom>
            <a:noFill/>
            <a:ln w="20638">
              <a:solidFill>
                <a:srgbClr val="000000"/>
              </a:solidFill>
              <a:round/>
            </a:ln>
          </p:spPr>
          <p:txBody>
            <a:bodyPr/>
            <a:lstStyle/>
            <a:p>
              <a:endParaRPr lang="zh-CN" altLang="en-US"/>
            </a:p>
          </p:txBody>
        </p:sp>
        <p:sp>
          <p:nvSpPr>
            <p:cNvPr id="73813" name="Line 86"/>
            <p:cNvSpPr>
              <a:spLocks noChangeShapeType="1"/>
            </p:cNvSpPr>
            <p:nvPr/>
          </p:nvSpPr>
          <p:spPr bwMode="auto">
            <a:xfrm>
              <a:off x="1131" y="1189"/>
              <a:ext cx="869" cy="1"/>
            </a:xfrm>
            <a:prstGeom prst="line">
              <a:avLst/>
            </a:prstGeom>
            <a:noFill/>
            <a:ln w="20638">
              <a:solidFill>
                <a:srgbClr val="000000"/>
              </a:solidFill>
              <a:round/>
            </a:ln>
          </p:spPr>
          <p:txBody>
            <a:bodyPr/>
            <a:lstStyle/>
            <a:p>
              <a:endParaRPr lang="zh-CN" altLang="en-US"/>
            </a:p>
          </p:txBody>
        </p:sp>
        <p:sp>
          <p:nvSpPr>
            <p:cNvPr id="73814" name="Line 87"/>
            <p:cNvSpPr>
              <a:spLocks noChangeShapeType="1"/>
            </p:cNvSpPr>
            <p:nvPr/>
          </p:nvSpPr>
          <p:spPr bwMode="auto">
            <a:xfrm>
              <a:off x="1131" y="1296"/>
              <a:ext cx="869" cy="1"/>
            </a:xfrm>
            <a:prstGeom prst="line">
              <a:avLst/>
            </a:prstGeom>
            <a:noFill/>
            <a:ln w="20638">
              <a:solidFill>
                <a:srgbClr val="000000"/>
              </a:solidFill>
              <a:round/>
            </a:ln>
          </p:spPr>
          <p:txBody>
            <a:bodyPr/>
            <a:lstStyle/>
            <a:p>
              <a:endParaRPr lang="zh-CN" altLang="en-US"/>
            </a:p>
          </p:txBody>
        </p:sp>
        <p:sp>
          <p:nvSpPr>
            <p:cNvPr id="73815" name="Line 88"/>
            <p:cNvSpPr>
              <a:spLocks noChangeShapeType="1"/>
            </p:cNvSpPr>
            <p:nvPr/>
          </p:nvSpPr>
          <p:spPr bwMode="auto">
            <a:xfrm>
              <a:off x="1131" y="1404"/>
              <a:ext cx="869" cy="1"/>
            </a:xfrm>
            <a:prstGeom prst="line">
              <a:avLst/>
            </a:prstGeom>
            <a:noFill/>
            <a:ln w="20638">
              <a:solidFill>
                <a:srgbClr val="000000"/>
              </a:solidFill>
              <a:round/>
            </a:ln>
          </p:spPr>
          <p:txBody>
            <a:bodyPr/>
            <a:lstStyle/>
            <a:p>
              <a:endParaRPr lang="zh-CN" altLang="en-US"/>
            </a:p>
          </p:txBody>
        </p:sp>
        <p:sp>
          <p:nvSpPr>
            <p:cNvPr id="73816" name="Line 89"/>
            <p:cNvSpPr>
              <a:spLocks noChangeShapeType="1"/>
            </p:cNvSpPr>
            <p:nvPr/>
          </p:nvSpPr>
          <p:spPr bwMode="auto">
            <a:xfrm>
              <a:off x="1131" y="1511"/>
              <a:ext cx="869" cy="1"/>
            </a:xfrm>
            <a:prstGeom prst="line">
              <a:avLst/>
            </a:prstGeom>
            <a:noFill/>
            <a:ln w="20638">
              <a:solidFill>
                <a:srgbClr val="000000"/>
              </a:solidFill>
              <a:round/>
            </a:ln>
          </p:spPr>
          <p:txBody>
            <a:bodyPr/>
            <a:lstStyle/>
            <a:p>
              <a:endParaRPr lang="zh-CN" altLang="en-US"/>
            </a:p>
          </p:txBody>
        </p:sp>
        <p:sp>
          <p:nvSpPr>
            <p:cNvPr id="73817" name="Line 90"/>
            <p:cNvSpPr>
              <a:spLocks noChangeShapeType="1"/>
            </p:cNvSpPr>
            <p:nvPr/>
          </p:nvSpPr>
          <p:spPr bwMode="auto">
            <a:xfrm>
              <a:off x="1131" y="1619"/>
              <a:ext cx="869" cy="1"/>
            </a:xfrm>
            <a:prstGeom prst="line">
              <a:avLst/>
            </a:prstGeom>
            <a:noFill/>
            <a:ln w="20638">
              <a:solidFill>
                <a:srgbClr val="000000"/>
              </a:solidFill>
              <a:round/>
            </a:ln>
          </p:spPr>
          <p:txBody>
            <a:bodyPr/>
            <a:lstStyle/>
            <a:p>
              <a:endParaRPr lang="zh-CN" altLang="en-US"/>
            </a:p>
          </p:txBody>
        </p:sp>
        <p:sp>
          <p:nvSpPr>
            <p:cNvPr id="73818" name="Line 91"/>
            <p:cNvSpPr>
              <a:spLocks noChangeShapeType="1"/>
            </p:cNvSpPr>
            <p:nvPr/>
          </p:nvSpPr>
          <p:spPr bwMode="auto">
            <a:xfrm>
              <a:off x="1131" y="1726"/>
              <a:ext cx="869" cy="1"/>
            </a:xfrm>
            <a:prstGeom prst="line">
              <a:avLst/>
            </a:prstGeom>
            <a:noFill/>
            <a:ln w="20638">
              <a:solidFill>
                <a:srgbClr val="000000"/>
              </a:solidFill>
              <a:round/>
            </a:ln>
          </p:spPr>
          <p:txBody>
            <a:bodyPr/>
            <a:lstStyle/>
            <a:p>
              <a:endParaRPr lang="zh-CN" altLang="en-US"/>
            </a:p>
          </p:txBody>
        </p:sp>
        <p:sp>
          <p:nvSpPr>
            <p:cNvPr id="73819" name="Line 92"/>
            <p:cNvSpPr>
              <a:spLocks noChangeShapeType="1"/>
            </p:cNvSpPr>
            <p:nvPr/>
          </p:nvSpPr>
          <p:spPr bwMode="auto">
            <a:xfrm>
              <a:off x="2986" y="873"/>
              <a:ext cx="1" cy="73"/>
            </a:xfrm>
            <a:prstGeom prst="line">
              <a:avLst/>
            </a:prstGeom>
            <a:noFill/>
            <a:ln w="20638">
              <a:solidFill>
                <a:srgbClr val="000000"/>
              </a:solidFill>
              <a:round/>
            </a:ln>
          </p:spPr>
          <p:txBody>
            <a:bodyPr/>
            <a:lstStyle/>
            <a:p>
              <a:endParaRPr lang="zh-CN" altLang="en-US"/>
            </a:p>
          </p:txBody>
        </p:sp>
        <p:sp>
          <p:nvSpPr>
            <p:cNvPr id="73820" name="Line 93"/>
            <p:cNvSpPr>
              <a:spLocks noChangeShapeType="1"/>
            </p:cNvSpPr>
            <p:nvPr/>
          </p:nvSpPr>
          <p:spPr bwMode="auto">
            <a:xfrm>
              <a:off x="2986" y="991"/>
              <a:ext cx="1" cy="12"/>
            </a:xfrm>
            <a:prstGeom prst="line">
              <a:avLst/>
            </a:prstGeom>
            <a:noFill/>
            <a:ln w="20638">
              <a:solidFill>
                <a:srgbClr val="000000"/>
              </a:solidFill>
              <a:round/>
            </a:ln>
          </p:spPr>
          <p:txBody>
            <a:bodyPr/>
            <a:lstStyle/>
            <a:p>
              <a:endParaRPr lang="zh-CN" altLang="en-US"/>
            </a:p>
          </p:txBody>
        </p:sp>
        <p:sp>
          <p:nvSpPr>
            <p:cNvPr id="73821" name="Line 94"/>
            <p:cNvSpPr>
              <a:spLocks noChangeShapeType="1"/>
            </p:cNvSpPr>
            <p:nvPr/>
          </p:nvSpPr>
          <p:spPr bwMode="auto">
            <a:xfrm>
              <a:off x="2986" y="1048"/>
              <a:ext cx="1" cy="73"/>
            </a:xfrm>
            <a:prstGeom prst="line">
              <a:avLst/>
            </a:prstGeom>
            <a:noFill/>
            <a:ln w="20638">
              <a:solidFill>
                <a:srgbClr val="000000"/>
              </a:solidFill>
              <a:round/>
            </a:ln>
          </p:spPr>
          <p:txBody>
            <a:bodyPr/>
            <a:lstStyle/>
            <a:p>
              <a:endParaRPr lang="zh-CN" altLang="en-US"/>
            </a:p>
          </p:txBody>
        </p:sp>
        <p:sp>
          <p:nvSpPr>
            <p:cNvPr id="73822" name="Line 95"/>
            <p:cNvSpPr>
              <a:spLocks noChangeShapeType="1"/>
            </p:cNvSpPr>
            <p:nvPr/>
          </p:nvSpPr>
          <p:spPr bwMode="auto">
            <a:xfrm>
              <a:off x="2986" y="1166"/>
              <a:ext cx="1" cy="12"/>
            </a:xfrm>
            <a:prstGeom prst="line">
              <a:avLst/>
            </a:prstGeom>
            <a:noFill/>
            <a:ln w="20638">
              <a:solidFill>
                <a:srgbClr val="000000"/>
              </a:solidFill>
              <a:round/>
            </a:ln>
          </p:spPr>
          <p:txBody>
            <a:bodyPr/>
            <a:lstStyle/>
            <a:p>
              <a:endParaRPr lang="zh-CN" altLang="en-US"/>
            </a:p>
          </p:txBody>
        </p:sp>
        <p:sp>
          <p:nvSpPr>
            <p:cNvPr id="73823" name="Line 96"/>
            <p:cNvSpPr>
              <a:spLocks noChangeShapeType="1"/>
            </p:cNvSpPr>
            <p:nvPr/>
          </p:nvSpPr>
          <p:spPr bwMode="auto">
            <a:xfrm>
              <a:off x="2986" y="1223"/>
              <a:ext cx="1" cy="73"/>
            </a:xfrm>
            <a:prstGeom prst="line">
              <a:avLst/>
            </a:prstGeom>
            <a:noFill/>
            <a:ln w="20638">
              <a:solidFill>
                <a:srgbClr val="000000"/>
              </a:solidFill>
              <a:round/>
            </a:ln>
          </p:spPr>
          <p:txBody>
            <a:bodyPr/>
            <a:lstStyle/>
            <a:p>
              <a:endParaRPr lang="zh-CN" altLang="en-US"/>
            </a:p>
          </p:txBody>
        </p:sp>
        <p:sp>
          <p:nvSpPr>
            <p:cNvPr id="73824" name="Line 97"/>
            <p:cNvSpPr>
              <a:spLocks noChangeShapeType="1"/>
            </p:cNvSpPr>
            <p:nvPr/>
          </p:nvSpPr>
          <p:spPr bwMode="auto">
            <a:xfrm>
              <a:off x="2986" y="1342"/>
              <a:ext cx="1" cy="11"/>
            </a:xfrm>
            <a:prstGeom prst="line">
              <a:avLst/>
            </a:prstGeom>
            <a:noFill/>
            <a:ln w="20638">
              <a:solidFill>
                <a:srgbClr val="000000"/>
              </a:solidFill>
              <a:round/>
            </a:ln>
          </p:spPr>
          <p:txBody>
            <a:bodyPr/>
            <a:lstStyle/>
            <a:p>
              <a:endParaRPr lang="zh-CN" altLang="en-US"/>
            </a:p>
          </p:txBody>
        </p:sp>
        <p:sp>
          <p:nvSpPr>
            <p:cNvPr id="73825" name="Line 98"/>
            <p:cNvSpPr>
              <a:spLocks noChangeShapeType="1"/>
            </p:cNvSpPr>
            <p:nvPr/>
          </p:nvSpPr>
          <p:spPr bwMode="auto">
            <a:xfrm>
              <a:off x="2986" y="1398"/>
              <a:ext cx="1" cy="74"/>
            </a:xfrm>
            <a:prstGeom prst="line">
              <a:avLst/>
            </a:prstGeom>
            <a:noFill/>
            <a:ln w="20638">
              <a:solidFill>
                <a:srgbClr val="000000"/>
              </a:solidFill>
              <a:round/>
            </a:ln>
          </p:spPr>
          <p:txBody>
            <a:bodyPr/>
            <a:lstStyle/>
            <a:p>
              <a:endParaRPr lang="zh-CN" altLang="en-US"/>
            </a:p>
          </p:txBody>
        </p:sp>
        <p:sp>
          <p:nvSpPr>
            <p:cNvPr id="73826" name="Line 99"/>
            <p:cNvSpPr>
              <a:spLocks noChangeShapeType="1"/>
            </p:cNvSpPr>
            <p:nvPr/>
          </p:nvSpPr>
          <p:spPr bwMode="auto">
            <a:xfrm>
              <a:off x="2986" y="1517"/>
              <a:ext cx="1" cy="11"/>
            </a:xfrm>
            <a:prstGeom prst="line">
              <a:avLst/>
            </a:prstGeom>
            <a:noFill/>
            <a:ln w="20638">
              <a:solidFill>
                <a:srgbClr val="000000"/>
              </a:solidFill>
              <a:round/>
            </a:ln>
          </p:spPr>
          <p:txBody>
            <a:bodyPr/>
            <a:lstStyle/>
            <a:p>
              <a:endParaRPr lang="zh-CN" altLang="en-US"/>
            </a:p>
          </p:txBody>
        </p:sp>
        <p:sp>
          <p:nvSpPr>
            <p:cNvPr id="73827" name="Line 100"/>
            <p:cNvSpPr>
              <a:spLocks noChangeShapeType="1"/>
            </p:cNvSpPr>
            <p:nvPr/>
          </p:nvSpPr>
          <p:spPr bwMode="auto">
            <a:xfrm>
              <a:off x="2986" y="1573"/>
              <a:ext cx="1" cy="74"/>
            </a:xfrm>
            <a:prstGeom prst="line">
              <a:avLst/>
            </a:prstGeom>
            <a:noFill/>
            <a:ln w="20638">
              <a:solidFill>
                <a:srgbClr val="000000"/>
              </a:solidFill>
              <a:round/>
            </a:ln>
          </p:spPr>
          <p:txBody>
            <a:bodyPr/>
            <a:lstStyle/>
            <a:p>
              <a:endParaRPr lang="zh-CN" altLang="en-US"/>
            </a:p>
          </p:txBody>
        </p:sp>
        <p:sp>
          <p:nvSpPr>
            <p:cNvPr id="73828" name="Line 101"/>
            <p:cNvSpPr>
              <a:spLocks noChangeShapeType="1"/>
            </p:cNvSpPr>
            <p:nvPr/>
          </p:nvSpPr>
          <p:spPr bwMode="auto">
            <a:xfrm>
              <a:off x="2986" y="1692"/>
              <a:ext cx="1" cy="11"/>
            </a:xfrm>
            <a:prstGeom prst="line">
              <a:avLst/>
            </a:prstGeom>
            <a:noFill/>
            <a:ln w="20638">
              <a:solidFill>
                <a:srgbClr val="000000"/>
              </a:solidFill>
              <a:round/>
            </a:ln>
          </p:spPr>
          <p:txBody>
            <a:bodyPr/>
            <a:lstStyle/>
            <a:p>
              <a:endParaRPr lang="zh-CN" altLang="en-US"/>
            </a:p>
          </p:txBody>
        </p:sp>
        <p:sp>
          <p:nvSpPr>
            <p:cNvPr id="73829" name="Line 102"/>
            <p:cNvSpPr>
              <a:spLocks noChangeShapeType="1"/>
            </p:cNvSpPr>
            <p:nvPr/>
          </p:nvSpPr>
          <p:spPr bwMode="auto">
            <a:xfrm>
              <a:off x="2986" y="1749"/>
              <a:ext cx="1" cy="73"/>
            </a:xfrm>
            <a:prstGeom prst="line">
              <a:avLst/>
            </a:prstGeom>
            <a:noFill/>
            <a:ln w="20638">
              <a:solidFill>
                <a:srgbClr val="000000"/>
              </a:solidFill>
              <a:round/>
            </a:ln>
          </p:spPr>
          <p:txBody>
            <a:bodyPr/>
            <a:lstStyle/>
            <a:p>
              <a:endParaRPr lang="zh-CN" altLang="en-US"/>
            </a:p>
          </p:txBody>
        </p:sp>
        <p:sp>
          <p:nvSpPr>
            <p:cNvPr id="73830" name="Line 103"/>
            <p:cNvSpPr>
              <a:spLocks noChangeShapeType="1"/>
            </p:cNvSpPr>
            <p:nvPr/>
          </p:nvSpPr>
          <p:spPr bwMode="auto">
            <a:xfrm>
              <a:off x="2986" y="1867"/>
              <a:ext cx="1" cy="12"/>
            </a:xfrm>
            <a:prstGeom prst="line">
              <a:avLst/>
            </a:prstGeom>
            <a:noFill/>
            <a:ln w="20638">
              <a:solidFill>
                <a:srgbClr val="000000"/>
              </a:solidFill>
              <a:round/>
            </a:ln>
          </p:spPr>
          <p:txBody>
            <a:bodyPr/>
            <a:lstStyle/>
            <a:p>
              <a:endParaRPr lang="zh-CN" altLang="en-US"/>
            </a:p>
          </p:txBody>
        </p:sp>
        <p:sp>
          <p:nvSpPr>
            <p:cNvPr id="73831" name="Line 104"/>
            <p:cNvSpPr>
              <a:spLocks noChangeShapeType="1"/>
            </p:cNvSpPr>
            <p:nvPr/>
          </p:nvSpPr>
          <p:spPr bwMode="auto">
            <a:xfrm>
              <a:off x="2986" y="1924"/>
              <a:ext cx="1" cy="73"/>
            </a:xfrm>
            <a:prstGeom prst="line">
              <a:avLst/>
            </a:prstGeom>
            <a:noFill/>
            <a:ln w="20638">
              <a:solidFill>
                <a:srgbClr val="000000"/>
              </a:solidFill>
              <a:round/>
            </a:ln>
          </p:spPr>
          <p:txBody>
            <a:bodyPr/>
            <a:lstStyle/>
            <a:p>
              <a:endParaRPr lang="zh-CN" altLang="en-US"/>
            </a:p>
          </p:txBody>
        </p:sp>
        <p:sp>
          <p:nvSpPr>
            <p:cNvPr id="73832" name="Line 105"/>
            <p:cNvSpPr>
              <a:spLocks noChangeShapeType="1"/>
            </p:cNvSpPr>
            <p:nvPr/>
          </p:nvSpPr>
          <p:spPr bwMode="auto">
            <a:xfrm>
              <a:off x="2986" y="2042"/>
              <a:ext cx="1" cy="12"/>
            </a:xfrm>
            <a:prstGeom prst="line">
              <a:avLst/>
            </a:prstGeom>
            <a:noFill/>
            <a:ln w="20638">
              <a:solidFill>
                <a:srgbClr val="000000"/>
              </a:solidFill>
              <a:round/>
            </a:ln>
          </p:spPr>
          <p:txBody>
            <a:bodyPr/>
            <a:lstStyle/>
            <a:p>
              <a:endParaRPr lang="zh-CN" altLang="en-US"/>
            </a:p>
          </p:txBody>
        </p:sp>
        <p:sp>
          <p:nvSpPr>
            <p:cNvPr id="73833" name="Line 106"/>
            <p:cNvSpPr>
              <a:spLocks noChangeShapeType="1"/>
            </p:cNvSpPr>
            <p:nvPr/>
          </p:nvSpPr>
          <p:spPr bwMode="auto">
            <a:xfrm>
              <a:off x="2986" y="2099"/>
              <a:ext cx="1" cy="73"/>
            </a:xfrm>
            <a:prstGeom prst="line">
              <a:avLst/>
            </a:prstGeom>
            <a:noFill/>
            <a:ln w="20638">
              <a:solidFill>
                <a:srgbClr val="000000"/>
              </a:solidFill>
              <a:round/>
            </a:ln>
          </p:spPr>
          <p:txBody>
            <a:bodyPr/>
            <a:lstStyle/>
            <a:p>
              <a:endParaRPr lang="zh-CN" altLang="en-US"/>
            </a:p>
          </p:txBody>
        </p:sp>
        <p:sp>
          <p:nvSpPr>
            <p:cNvPr id="73834" name="Line 107"/>
            <p:cNvSpPr>
              <a:spLocks noChangeShapeType="1"/>
            </p:cNvSpPr>
            <p:nvPr/>
          </p:nvSpPr>
          <p:spPr bwMode="auto">
            <a:xfrm>
              <a:off x="2986" y="2218"/>
              <a:ext cx="1" cy="11"/>
            </a:xfrm>
            <a:prstGeom prst="line">
              <a:avLst/>
            </a:prstGeom>
            <a:noFill/>
            <a:ln w="20638">
              <a:solidFill>
                <a:srgbClr val="000000"/>
              </a:solidFill>
              <a:round/>
            </a:ln>
          </p:spPr>
          <p:txBody>
            <a:bodyPr/>
            <a:lstStyle/>
            <a:p>
              <a:endParaRPr lang="zh-CN" altLang="en-US"/>
            </a:p>
          </p:txBody>
        </p:sp>
        <p:sp>
          <p:nvSpPr>
            <p:cNvPr id="73835" name="Line 108"/>
            <p:cNvSpPr>
              <a:spLocks noChangeShapeType="1"/>
            </p:cNvSpPr>
            <p:nvPr/>
          </p:nvSpPr>
          <p:spPr bwMode="auto">
            <a:xfrm>
              <a:off x="2986" y="2274"/>
              <a:ext cx="1" cy="74"/>
            </a:xfrm>
            <a:prstGeom prst="line">
              <a:avLst/>
            </a:prstGeom>
            <a:noFill/>
            <a:ln w="20638">
              <a:solidFill>
                <a:srgbClr val="000000"/>
              </a:solidFill>
              <a:round/>
            </a:ln>
          </p:spPr>
          <p:txBody>
            <a:bodyPr/>
            <a:lstStyle/>
            <a:p>
              <a:endParaRPr lang="zh-CN" altLang="en-US"/>
            </a:p>
          </p:txBody>
        </p:sp>
        <p:sp>
          <p:nvSpPr>
            <p:cNvPr id="73836" name="Line 109"/>
            <p:cNvSpPr>
              <a:spLocks noChangeShapeType="1"/>
            </p:cNvSpPr>
            <p:nvPr/>
          </p:nvSpPr>
          <p:spPr bwMode="auto">
            <a:xfrm>
              <a:off x="2986" y="2393"/>
              <a:ext cx="1" cy="11"/>
            </a:xfrm>
            <a:prstGeom prst="line">
              <a:avLst/>
            </a:prstGeom>
            <a:noFill/>
            <a:ln w="20638">
              <a:solidFill>
                <a:srgbClr val="000000"/>
              </a:solidFill>
              <a:round/>
            </a:ln>
          </p:spPr>
          <p:txBody>
            <a:bodyPr/>
            <a:lstStyle/>
            <a:p>
              <a:endParaRPr lang="zh-CN" altLang="en-US"/>
            </a:p>
          </p:txBody>
        </p:sp>
        <p:sp>
          <p:nvSpPr>
            <p:cNvPr id="73837" name="Line 110"/>
            <p:cNvSpPr>
              <a:spLocks noChangeShapeType="1"/>
            </p:cNvSpPr>
            <p:nvPr/>
          </p:nvSpPr>
          <p:spPr bwMode="auto">
            <a:xfrm>
              <a:off x="2986" y="2449"/>
              <a:ext cx="1" cy="74"/>
            </a:xfrm>
            <a:prstGeom prst="line">
              <a:avLst/>
            </a:prstGeom>
            <a:noFill/>
            <a:ln w="20638">
              <a:solidFill>
                <a:srgbClr val="000000"/>
              </a:solidFill>
              <a:round/>
            </a:ln>
          </p:spPr>
          <p:txBody>
            <a:bodyPr/>
            <a:lstStyle/>
            <a:p>
              <a:endParaRPr lang="zh-CN" altLang="en-US"/>
            </a:p>
          </p:txBody>
        </p:sp>
        <p:sp>
          <p:nvSpPr>
            <p:cNvPr id="73838" name="Line 111"/>
            <p:cNvSpPr>
              <a:spLocks noChangeShapeType="1"/>
            </p:cNvSpPr>
            <p:nvPr/>
          </p:nvSpPr>
          <p:spPr bwMode="auto">
            <a:xfrm>
              <a:off x="2986" y="2568"/>
              <a:ext cx="1" cy="11"/>
            </a:xfrm>
            <a:prstGeom prst="line">
              <a:avLst/>
            </a:prstGeom>
            <a:noFill/>
            <a:ln w="20638">
              <a:solidFill>
                <a:srgbClr val="000000"/>
              </a:solidFill>
              <a:round/>
            </a:ln>
          </p:spPr>
          <p:txBody>
            <a:bodyPr/>
            <a:lstStyle/>
            <a:p>
              <a:endParaRPr lang="zh-CN" altLang="en-US"/>
            </a:p>
          </p:txBody>
        </p:sp>
        <p:sp>
          <p:nvSpPr>
            <p:cNvPr id="73839" name="Line 112"/>
            <p:cNvSpPr>
              <a:spLocks noChangeShapeType="1"/>
            </p:cNvSpPr>
            <p:nvPr/>
          </p:nvSpPr>
          <p:spPr bwMode="auto">
            <a:xfrm>
              <a:off x="2986" y="2625"/>
              <a:ext cx="1" cy="73"/>
            </a:xfrm>
            <a:prstGeom prst="line">
              <a:avLst/>
            </a:prstGeom>
            <a:noFill/>
            <a:ln w="20638">
              <a:solidFill>
                <a:srgbClr val="000000"/>
              </a:solidFill>
              <a:round/>
            </a:ln>
          </p:spPr>
          <p:txBody>
            <a:bodyPr/>
            <a:lstStyle/>
            <a:p>
              <a:endParaRPr lang="zh-CN" altLang="en-US"/>
            </a:p>
          </p:txBody>
        </p:sp>
        <p:sp>
          <p:nvSpPr>
            <p:cNvPr id="73840" name="Line 113"/>
            <p:cNvSpPr>
              <a:spLocks noChangeShapeType="1"/>
            </p:cNvSpPr>
            <p:nvPr/>
          </p:nvSpPr>
          <p:spPr bwMode="auto">
            <a:xfrm>
              <a:off x="2986" y="2743"/>
              <a:ext cx="1" cy="11"/>
            </a:xfrm>
            <a:prstGeom prst="line">
              <a:avLst/>
            </a:prstGeom>
            <a:noFill/>
            <a:ln w="20638">
              <a:solidFill>
                <a:srgbClr val="000000"/>
              </a:solidFill>
              <a:round/>
            </a:ln>
          </p:spPr>
          <p:txBody>
            <a:bodyPr/>
            <a:lstStyle/>
            <a:p>
              <a:endParaRPr lang="zh-CN" altLang="en-US"/>
            </a:p>
          </p:txBody>
        </p:sp>
        <p:sp>
          <p:nvSpPr>
            <p:cNvPr id="73841" name="Line 114"/>
            <p:cNvSpPr>
              <a:spLocks noChangeShapeType="1"/>
            </p:cNvSpPr>
            <p:nvPr/>
          </p:nvSpPr>
          <p:spPr bwMode="auto">
            <a:xfrm>
              <a:off x="2986" y="2800"/>
              <a:ext cx="1" cy="73"/>
            </a:xfrm>
            <a:prstGeom prst="line">
              <a:avLst/>
            </a:prstGeom>
            <a:noFill/>
            <a:ln w="20638">
              <a:solidFill>
                <a:srgbClr val="000000"/>
              </a:solidFill>
              <a:round/>
            </a:ln>
          </p:spPr>
          <p:txBody>
            <a:bodyPr/>
            <a:lstStyle/>
            <a:p>
              <a:endParaRPr lang="zh-CN" altLang="en-US"/>
            </a:p>
          </p:txBody>
        </p:sp>
        <p:sp>
          <p:nvSpPr>
            <p:cNvPr id="73842" name="Line 115"/>
            <p:cNvSpPr>
              <a:spLocks noChangeShapeType="1"/>
            </p:cNvSpPr>
            <p:nvPr/>
          </p:nvSpPr>
          <p:spPr bwMode="auto">
            <a:xfrm>
              <a:off x="2986" y="2918"/>
              <a:ext cx="1" cy="12"/>
            </a:xfrm>
            <a:prstGeom prst="line">
              <a:avLst/>
            </a:prstGeom>
            <a:noFill/>
            <a:ln w="20638">
              <a:solidFill>
                <a:srgbClr val="000000"/>
              </a:solidFill>
              <a:round/>
            </a:ln>
          </p:spPr>
          <p:txBody>
            <a:bodyPr/>
            <a:lstStyle/>
            <a:p>
              <a:endParaRPr lang="zh-CN" altLang="en-US"/>
            </a:p>
          </p:txBody>
        </p:sp>
        <p:sp>
          <p:nvSpPr>
            <p:cNvPr id="73843" name="Line 116"/>
            <p:cNvSpPr>
              <a:spLocks noChangeShapeType="1"/>
            </p:cNvSpPr>
            <p:nvPr/>
          </p:nvSpPr>
          <p:spPr bwMode="auto">
            <a:xfrm>
              <a:off x="2986" y="2975"/>
              <a:ext cx="1" cy="73"/>
            </a:xfrm>
            <a:prstGeom prst="line">
              <a:avLst/>
            </a:prstGeom>
            <a:noFill/>
            <a:ln w="20638">
              <a:solidFill>
                <a:srgbClr val="000000"/>
              </a:solidFill>
              <a:round/>
            </a:ln>
          </p:spPr>
          <p:txBody>
            <a:bodyPr/>
            <a:lstStyle/>
            <a:p>
              <a:endParaRPr lang="zh-CN" altLang="en-US"/>
            </a:p>
          </p:txBody>
        </p:sp>
        <p:sp>
          <p:nvSpPr>
            <p:cNvPr id="73844" name="Line 117"/>
            <p:cNvSpPr>
              <a:spLocks noChangeShapeType="1"/>
            </p:cNvSpPr>
            <p:nvPr/>
          </p:nvSpPr>
          <p:spPr bwMode="auto">
            <a:xfrm>
              <a:off x="2986" y="3094"/>
              <a:ext cx="1" cy="11"/>
            </a:xfrm>
            <a:prstGeom prst="line">
              <a:avLst/>
            </a:prstGeom>
            <a:noFill/>
            <a:ln w="20638">
              <a:solidFill>
                <a:srgbClr val="000000"/>
              </a:solidFill>
              <a:round/>
            </a:ln>
          </p:spPr>
          <p:txBody>
            <a:bodyPr/>
            <a:lstStyle/>
            <a:p>
              <a:endParaRPr lang="zh-CN" altLang="en-US"/>
            </a:p>
          </p:txBody>
        </p:sp>
        <p:sp>
          <p:nvSpPr>
            <p:cNvPr id="73845" name="Line 118"/>
            <p:cNvSpPr>
              <a:spLocks noChangeShapeType="1"/>
            </p:cNvSpPr>
            <p:nvPr/>
          </p:nvSpPr>
          <p:spPr bwMode="auto">
            <a:xfrm>
              <a:off x="2986" y="3150"/>
              <a:ext cx="1" cy="74"/>
            </a:xfrm>
            <a:prstGeom prst="line">
              <a:avLst/>
            </a:prstGeom>
            <a:noFill/>
            <a:ln w="20638">
              <a:solidFill>
                <a:srgbClr val="000000"/>
              </a:solidFill>
              <a:round/>
            </a:ln>
          </p:spPr>
          <p:txBody>
            <a:bodyPr/>
            <a:lstStyle/>
            <a:p>
              <a:endParaRPr lang="zh-CN" altLang="en-US"/>
            </a:p>
          </p:txBody>
        </p:sp>
        <p:sp>
          <p:nvSpPr>
            <p:cNvPr id="73846" name="Line 119"/>
            <p:cNvSpPr>
              <a:spLocks noChangeShapeType="1"/>
            </p:cNvSpPr>
            <p:nvPr/>
          </p:nvSpPr>
          <p:spPr bwMode="auto">
            <a:xfrm>
              <a:off x="2986" y="3269"/>
              <a:ext cx="1" cy="11"/>
            </a:xfrm>
            <a:prstGeom prst="line">
              <a:avLst/>
            </a:prstGeom>
            <a:noFill/>
            <a:ln w="20638">
              <a:solidFill>
                <a:srgbClr val="000000"/>
              </a:solidFill>
              <a:round/>
            </a:ln>
          </p:spPr>
          <p:txBody>
            <a:bodyPr/>
            <a:lstStyle/>
            <a:p>
              <a:endParaRPr lang="zh-CN" altLang="en-US"/>
            </a:p>
          </p:txBody>
        </p:sp>
        <p:sp>
          <p:nvSpPr>
            <p:cNvPr id="73847" name="Line 120"/>
            <p:cNvSpPr>
              <a:spLocks noChangeShapeType="1"/>
            </p:cNvSpPr>
            <p:nvPr/>
          </p:nvSpPr>
          <p:spPr bwMode="auto">
            <a:xfrm>
              <a:off x="2986" y="3325"/>
              <a:ext cx="1" cy="74"/>
            </a:xfrm>
            <a:prstGeom prst="line">
              <a:avLst/>
            </a:prstGeom>
            <a:noFill/>
            <a:ln w="20638">
              <a:solidFill>
                <a:srgbClr val="000000"/>
              </a:solidFill>
              <a:round/>
            </a:ln>
          </p:spPr>
          <p:txBody>
            <a:bodyPr/>
            <a:lstStyle/>
            <a:p>
              <a:endParaRPr lang="zh-CN" altLang="en-US"/>
            </a:p>
          </p:txBody>
        </p:sp>
        <p:sp>
          <p:nvSpPr>
            <p:cNvPr id="73848" name="Line 121"/>
            <p:cNvSpPr>
              <a:spLocks noChangeShapeType="1"/>
            </p:cNvSpPr>
            <p:nvPr/>
          </p:nvSpPr>
          <p:spPr bwMode="auto">
            <a:xfrm>
              <a:off x="2986" y="3444"/>
              <a:ext cx="1" cy="11"/>
            </a:xfrm>
            <a:prstGeom prst="line">
              <a:avLst/>
            </a:prstGeom>
            <a:noFill/>
            <a:ln w="20638">
              <a:solidFill>
                <a:srgbClr val="000000"/>
              </a:solidFill>
              <a:round/>
            </a:ln>
          </p:spPr>
          <p:txBody>
            <a:bodyPr/>
            <a:lstStyle/>
            <a:p>
              <a:endParaRPr lang="zh-CN" altLang="en-US"/>
            </a:p>
          </p:txBody>
        </p:sp>
        <p:sp>
          <p:nvSpPr>
            <p:cNvPr id="73849" name="Line 122"/>
            <p:cNvSpPr>
              <a:spLocks noChangeShapeType="1"/>
            </p:cNvSpPr>
            <p:nvPr/>
          </p:nvSpPr>
          <p:spPr bwMode="auto">
            <a:xfrm>
              <a:off x="2986" y="3500"/>
              <a:ext cx="1" cy="74"/>
            </a:xfrm>
            <a:prstGeom prst="line">
              <a:avLst/>
            </a:prstGeom>
            <a:noFill/>
            <a:ln w="20638">
              <a:solidFill>
                <a:srgbClr val="000000"/>
              </a:solidFill>
              <a:round/>
            </a:ln>
          </p:spPr>
          <p:txBody>
            <a:bodyPr/>
            <a:lstStyle/>
            <a:p>
              <a:endParaRPr lang="zh-CN" altLang="en-US"/>
            </a:p>
          </p:txBody>
        </p:sp>
        <p:sp>
          <p:nvSpPr>
            <p:cNvPr id="73850" name="Line 123"/>
            <p:cNvSpPr>
              <a:spLocks noChangeShapeType="1"/>
            </p:cNvSpPr>
            <p:nvPr/>
          </p:nvSpPr>
          <p:spPr bwMode="auto">
            <a:xfrm>
              <a:off x="2986" y="3619"/>
              <a:ext cx="1" cy="11"/>
            </a:xfrm>
            <a:prstGeom prst="line">
              <a:avLst/>
            </a:prstGeom>
            <a:noFill/>
            <a:ln w="20638">
              <a:solidFill>
                <a:srgbClr val="000000"/>
              </a:solidFill>
              <a:round/>
            </a:ln>
          </p:spPr>
          <p:txBody>
            <a:bodyPr/>
            <a:lstStyle/>
            <a:p>
              <a:endParaRPr lang="zh-CN" altLang="en-US"/>
            </a:p>
          </p:txBody>
        </p:sp>
        <p:sp>
          <p:nvSpPr>
            <p:cNvPr id="73851" name="Line 124"/>
            <p:cNvSpPr>
              <a:spLocks noChangeShapeType="1"/>
            </p:cNvSpPr>
            <p:nvPr/>
          </p:nvSpPr>
          <p:spPr bwMode="auto">
            <a:xfrm>
              <a:off x="2986" y="3676"/>
              <a:ext cx="1" cy="73"/>
            </a:xfrm>
            <a:prstGeom prst="line">
              <a:avLst/>
            </a:prstGeom>
            <a:noFill/>
            <a:ln w="20638">
              <a:solidFill>
                <a:srgbClr val="000000"/>
              </a:solidFill>
              <a:round/>
            </a:ln>
          </p:spPr>
          <p:txBody>
            <a:bodyPr/>
            <a:lstStyle/>
            <a:p>
              <a:endParaRPr lang="zh-CN" altLang="en-US"/>
            </a:p>
          </p:txBody>
        </p:sp>
        <p:sp>
          <p:nvSpPr>
            <p:cNvPr id="73852" name="Line 125"/>
            <p:cNvSpPr>
              <a:spLocks noChangeShapeType="1"/>
            </p:cNvSpPr>
            <p:nvPr/>
          </p:nvSpPr>
          <p:spPr bwMode="auto">
            <a:xfrm>
              <a:off x="4717" y="765"/>
              <a:ext cx="1" cy="74"/>
            </a:xfrm>
            <a:prstGeom prst="line">
              <a:avLst/>
            </a:prstGeom>
            <a:noFill/>
            <a:ln w="20638">
              <a:solidFill>
                <a:srgbClr val="000000"/>
              </a:solidFill>
              <a:round/>
            </a:ln>
          </p:spPr>
          <p:txBody>
            <a:bodyPr/>
            <a:lstStyle/>
            <a:p>
              <a:endParaRPr lang="zh-CN" altLang="en-US"/>
            </a:p>
          </p:txBody>
        </p:sp>
        <p:sp>
          <p:nvSpPr>
            <p:cNvPr id="73853" name="Line 126"/>
            <p:cNvSpPr>
              <a:spLocks noChangeShapeType="1"/>
            </p:cNvSpPr>
            <p:nvPr/>
          </p:nvSpPr>
          <p:spPr bwMode="auto">
            <a:xfrm>
              <a:off x="4717" y="884"/>
              <a:ext cx="1" cy="11"/>
            </a:xfrm>
            <a:prstGeom prst="line">
              <a:avLst/>
            </a:prstGeom>
            <a:noFill/>
            <a:ln w="20638">
              <a:solidFill>
                <a:srgbClr val="000000"/>
              </a:solidFill>
              <a:round/>
            </a:ln>
          </p:spPr>
          <p:txBody>
            <a:bodyPr/>
            <a:lstStyle/>
            <a:p>
              <a:endParaRPr lang="zh-CN" altLang="en-US"/>
            </a:p>
          </p:txBody>
        </p:sp>
        <p:sp>
          <p:nvSpPr>
            <p:cNvPr id="73854" name="Line 127"/>
            <p:cNvSpPr>
              <a:spLocks noChangeShapeType="1"/>
            </p:cNvSpPr>
            <p:nvPr/>
          </p:nvSpPr>
          <p:spPr bwMode="auto">
            <a:xfrm>
              <a:off x="4717" y="940"/>
              <a:ext cx="1" cy="74"/>
            </a:xfrm>
            <a:prstGeom prst="line">
              <a:avLst/>
            </a:prstGeom>
            <a:noFill/>
            <a:ln w="20638">
              <a:solidFill>
                <a:srgbClr val="000000"/>
              </a:solidFill>
              <a:round/>
            </a:ln>
          </p:spPr>
          <p:txBody>
            <a:bodyPr/>
            <a:lstStyle/>
            <a:p>
              <a:endParaRPr lang="zh-CN" altLang="en-US"/>
            </a:p>
          </p:txBody>
        </p:sp>
        <p:sp>
          <p:nvSpPr>
            <p:cNvPr id="73855" name="Line 128"/>
            <p:cNvSpPr>
              <a:spLocks noChangeShapeType="1"/>
            </p:cNvSpPr>
            <p:nvPr/>
          </p:nvSpPr>
          <p:spPr bwMode="auto">
            <a:xfrm>
              <a:off x="4717" y="1059"/>
              <a:ext cx="1" cy="11"/>
            </a:xfrm>
            <a:prstGeom prst="line">
              <a:avLst/>
            </a:prstGeom>
            <a:noFill/>
            <a:ln w="20638">
              <a:solidFill>
                <a:srgbClr val="000000"/>
              </a:solidFill>
              <a:round/>
            </a:ln>
          </p:spPr>
          <p:txBody>
            <a:bodyPr/>
            <a:lstStyle/>
            <a:p>
              <a:endParaRPr lang="zh-CN" altLang="en-US"/>
            </a:p>
          </p:txBody>
        </p:sp>
        <p:sp>
          <p:nvSpPr>
            <p:cNvPr id="73856" name="Line 129"/>
            <p:cNvSpPr>
              <a:spLocks noChangeShapeType="1"/>
            </p:cNvSpPr>
            <p:nvPr/>
          </p:nvSpPr>
          <p:spPr bwMode="auto">
            <a:xfrm>
              <a:off x="4717" y="1116"/>
              <a:ext cx="1" cy="73"/>
            </a:xfrm>
            <a:prstGeom prst="line">
              <a:avLst/>
            </a:prstGeom>
            <a:noFill/>
            <a:ln w="20638">
              <a:solidFill>
                <a:srgbClr val="000000"/>
              </a:solidFill>
              <a:round/>
            </a:ln>
          </p:spPr>
          <p:txBody>
            <a:bodyPr/>
            <a:lstStyle/>
            <a:p>
              <a:endParaRPr lang="zh-CN" altLang="en-US"/>
            </a:p>
          </p:txBody>
        </p:sp>
        <p:sp>
          <p:nvSpPr>
            <p:cNvPr id="73857" name="Line 130"/>
            <p:cNvSpPr>
              <a:spLocks noChangeShapeType="1"/>
            </p:cNvSpPr>
            <p:nvPr/>
          </p:nvSpPr>
          <p:spPr bwMode="auto">
            <a:xfrm>
              <a:off x="4717" y="1234"/>
              <a:ext cx="1" cy="12"/>
            </a:xfrm>
            <a:prstGeom prst="line">
              <a:avLst/>
            </a:prstGeom>
            <a:noFill/>
            <a:ln w="20638">
              <a:solidFill>
                <a:srgbClr val="000000"/>
              </a:solidFill>
              <a:round/>
            </a:ln>
          </p:spPr>
          <p:txBody>
            <a:bodyPr/>
            <a:lstStyle/>
            <a:p>
              <a:endParaRPr lang="zh-CN" altLang="en-US"/>
            </a:p>
          </p:txBody>
        </p:sp>
        <p:sp>
          <p:nvSpPr>
            <p:cNvPr id="73858" name="Line 131"/>
            <p:cNvSpPr>
              <a:spLocks noChangeShapeType="1"/>
            </p:cNvSpPr>
            <p:nvPr/>
          </p:nvSpPr>
          <p:spPr bwMode="auto">
            <a:xfrm>
              <a:off x="4717" y="1291"/>
              <a:ext cx="1" cy="73"/>
            </a:xfrm>
            <a:prstGeom prst="line">
              <a:avLst/>
            </a:prstGeom>
            <a:noFill/>
            <a:ln w="20638">
              <a:solidFill>
                <a:srgbClr val="000000"/>
              </a:solidFill>
              <a:round/>
            </a:ln>
          </p:spPr>
          <p:txBody>
            <a:bodyPr/>
            <a:lstStyle/>
            <a:p>
              <a:endParaRPr lang="zh-CN" altLang="en-US"/>
            </a:p>
          </p:txBody>
        </p:sp>
        <p:sp>
          <p:nvSpPr>
            <p:cNvPr id="73859" name="Line 132"/>
            <p:cNvSpPr>
              <a:spLocks noChangeShapeType="1"/>
            </p:cNvSpPr>
            <p:nvPr/>
          </p:nvSpPr>
          <p:spPr bwMode="auto">
            <a:xfrm>
              <a:off x="4717" y="1409"/>
              <a:ext cx="1" cy="12"/>
            </a:xfrm>
            <a:prstGeom prst="line">
              <a:avLst/>
            </a:prstGeom>
            <a:noFill/>
            <a:ln w="20638">
              <a:solidFill>
                <a:srgbClr val="000000"/>
              </a:solidFill>
              <a:round/>
            </a:ln>
          </p:spPr>
          <p:txBody>
            <a:bodyPr/>
            <a:lstStyle/>
            <a:p>
              <a:endParaRPr lang="zh-CN" altLang="en-US"/>
            </a:p>
          </p:txBody>
        </p:sp>
        <p:sp>
          <p:nvSpPr>
            <p:cNvPr id="73860" name="Line 133"/>
            <p:cNvSpPr>
              <a:spLocks noChangeShapeType="1"/>
            </p:cNvSpPr>
            <p:nvPr/>
          </p:nvSpPr>
          <p:spPr bwMode="auto">
            <a:xfrm>
              <a:off x="4717" y="1466"/>
              <a:ext cx="1" cy="73"/>
            </a:xfrm>
            <a:prstGeom prst="line">
              <a:avLst/>
            </a:prstGeom>
            <a:noFill/>
            <a:ln w="20638">
              <a:solidFill>
                <a:srgbClr val="000000"/>
              </a:solidFill>
              <a:round/>
            </a:ln>
          </p:spPr>
          <p:txBody>
            <a:bodyPr/>
            <a:lstStyle/>
            <a:p>
              <a:endParaRPr lang="zh-CN" altLang="en-US"/>
            </a:p>
          </p:txBody>
        </p:sp>
        <p:sp>
          <p:nvSpPr>
            <p:cNvPr id="73861" name="Line 134"/>
            <p:cNvSpPr>
              <a:spLocks noChangeShapeType="1"/>
            </p:cNvSpPr>
            <p:nvPr/>
          </p:nvSpPr>
          <p:spPr bwMode="auto">
            <a:xfrm>
              <a:off x="4717" y="1585"/>
              <a:ext cx="1" cy="11"/>
            </a:xfrm>
            <a:prstGeom prst="line">
              <a:avLst/>
            </a:prstGeom>
            <a:noFill/>
            <a:ln w="20638">
              <a:solidFill>
                <a:srgbClr val="000000"/>
              </a:solidFill>
              <a:round/>
            </a:ln>
          </p:spPr>
          <p:txBody>
            <a:bodyPr/>
            <a:lstStyle/>
            <a:p>
              <a:endParaRPr lang="zh-CN" altLang="en-US"/>
            </a:p>
          </p:txBody>
        </p:sp>
        <p:sp>
          <p:nvSpPr>
            <p:cNvPr id="73862" name="Line 135"/>
            <p:cNvSpPr>
              <a:spLocks noChangeShapeType="1"/>
            </p:cNvSpPr>
            <p:nvPr/>
          </p:nvSpPr>
          <p:spPr bwMode="auto">
            <a:xfrm>
              <a:off x="4717" y="1641"/>
              <a:ext cx="1" cy="74"/>
            </a:xfrm>
            <a:prstGeom prst="line">
              <a:avLst/>
            </a:prstGeom>
            <a:noFill/>
            <a:ln w="20638">
              <a:solidFill>
                <a:srgbClr val="000000"/>
              </a:solidFill>
              <a:round/>
            </a:ln>
          </p:spPr>
          <p:txBody>
            <a:bodyPr/>
            <a:lstStyle/>
            <a:p>
              <a:endParaRPr lang="zh-CN" altLang="en-US"/>
            </a:p>
          </p:txBody>
        </p:sp>
        <p:sp>
          <p:nvSpPr>
            <p:cNvPr id="73863" name="Line 136"/>
            <p:cNvSpPr>
              <a:spLocks noChangeShapeType="1"/>
            </p:cNvSpPr>
            <p:nvPr/>
          </p:nvSpPr>
          <p:spPr bwMode="auto">
            <a:xfrm>
              <a:off x="4717" y="1760"/>
              <a:ext cx="1" cy="11"/>
            </a:xfrm>
            <a:prstGeom prst="line">
              <a:avLst/>
            </a:prstGeom>
            <a:noFill/>
            <a:ln w="20638">
              <a:solidFill>
                <a:srgbClr val="000000"/>
              </a:solidFill>
              <a:round/>
            </a:ln>
          </p:spPr>
          <p:txBody>
            <a:bodyPr/>
            <a:lstStyle/>
            <a:p>
              <a:endParaRPr lang="zh-CN" altLang="en-US"/>
            </a:p>
          </p:txBody>
        </p:sp>
        <p:sp>
          <p:nvSpPr>
            <p:cNvPr id="73864" name="Line 137"/>
            <p:cNvSpPr>
              <a:spLocks noChangeShapeType="1"/>
            </p:cNvSpPr>
            <p:nvPr/>
          </p:nvSpPr>
          <p:spPr bwMode="auto">
            <a:xfrm>
              <a:off x="4717" y="1816"/>
              <a:ext cx="1" cy="74"/>
            </a:xfrm>
            <a:prstGeom prst="line">
              <a:avLst/>
            </a:prstGeom>
            <a:noFill/>
            <a:ln w="20638">
              <a:solidFill>
                <a:srgbClr val="000000"/>
              </a:solidFill>
              <a:round/>
            </a:ln>
          </p:spPr>
          <p:txBody>
            <a:bodyPr/>
            <a:lstStyle/>
            <a:p>
              <a:endParaRPr lang="zh-CN" altLang="en-US"/>
            </a:p>
          </p:txBody>
        </p:sp>
        <p:sp>
          <p:nvSpPr>
            <p:cNvPr id="73865" name="Line 138"/>
            <p:cNvSpPr>
              <a:spLocks noChangeShapeType="1"/>
            </p:cNvSpPr>
            <p:nvPr/>
          </p:nvSpPr>
          <p:spPr bwMode="auto">
            <a:xfrm>
              <a:off x="4717" y="1935"/>
              <a:ext cx="1" cy="11"/>
            </a:xfrm>
            <a:prstGeom prst="line">
              <a:avLst/>
            </a:prstGeom>
            <a:noFill/>
            <a:ln w="20638">
              <a:solidFill>
                <a:srgbClr val="000000"/>
              </a:solidFill>
              <a:round/>
            </a:ln>
          </p:spPr>
          <p:txBody>
            <a:bodyPr/>
            <a:lstStyle/>
            <a:p>
              <a:endParaRPr lang="zh-CN" altLang="en-US"/>
            </a:p>
          </p:txBody>
        </p:sp>
        <p:sp>
          <p:nvSpPr>
            <p:cNvPr id="73866" name="Line 139"/>
            <p:cNvSpPr>
              <a:spLocks noChangeShapeType="1"/>
            </p:cNvSpPr>
            <p:nvPr/>
          </p:nvSpPr>
          <p:spPr bwMode="auto">
            <a:xfrm>
              <a:off x="4717" y="1992"/>
              <a:ext cx="1" cy="73"/>
            </a:xfrm>
            <a:prstGeom prst="line">
              <a:avLst/>
            </a:prstGeom>
            <a:noFill/>
            <a:ln w="20638">
              <a:solidFill>
                <a:srgbClr val="000000"/>
              </a:solidFill>
              <a:round/>
            </a:ln>
          </p:spPr>
          <p:txBody>
            <a:bodyPr/>
            <a:lstStyle/>
            <a:p>
              <a:endParaRPr lang="zh-CN" altLang="en-US"/>
            </a:p>
          </p:txBody>
        </p:sp>
        <p:sp>
          <p:nvSpPr>
            <p:cNvPr id="73867" name="Line 140"/>
            <p:cNvSpPr>
              <a:spLocks noChangeShapeType="1"/>
            </p:cNvSpPr>
            <p:nvPr/>
          </p:nvSpPr>
          <p:spPr bwMode="auto">
            <a:xfrm>
              <a:off x="4717" y="2110"/>
              <a:ext cx="1" cy="12"/>
            </a:xfrm>
            <a:prstGeom prst="line">
              <a:avLst/>
            </a:prstGeom>
            <a:noFill/>
            <a:ln w="20638">
              <a:solidFill>
                <a:srgbClr val="000000"/>
              </a:solidFill>
              <a:round/>
            </a:ln>
          </p:spPr>
          <p:txBody>
            <a:bodyPr/>
            <a:lstStyle/>
            <a:p>
              <a:endParaRPr lang="zh-CN" altLang="en-US"/>
            </a:p>
          </p:txBody>
        </p:sp>
        <p:sp>
          <p:nvSpPr>
            <p:cNvPr id="73868" name="Line 141"/>
            <p:cNvSpPr>
              <a:spLocks noChangeShapeType="1"/>
            </p:cNvSpPr>
            <p:nvPr/>
          </p:nvSpPr>
          <p:spPr bwMode="auto">
            <a:xfrm>
              <a:off x="4717" y="2167"/>
              <a:ext cx="1" cy="73"/>
            </a:xfrm>
            <a:prstGeom prst="line">
              <a:avLst/>
            </a:prstGeom>
            <a:noFill/>
            <a:ln w="20638">
              <a:solidFill>
                <a:srgbClr val="000000"/>
              </a:solidFill>
              <a:round/>
            </a:ln>
          </p:spPr>
          <p:txBody>
            <a:bodyPr/>
            <a:lstStyle/>
            <a:p>
              <a:endParaRPr lang="zh-CN" altLang="en-US"/>
            </a:p>
          </p:txBody>
        </p:sp>
        <p:sp>
          <p:nvSpPr>
            <p:cNvPr id="73869" name="Line 142"/>
            <p:cNvSpPr>
              <a:spLocks noChangeShapeType="1"/>
            </p:cNvSpPr>
            <p:nvPr/>
          </p:nvSpPr>
          <p:spPr bwMode="auto">
            <a:xfrm>
              <a:off x="4717" y="2285"/>
              <a:ext cx="1" cy="12"/>
            </a:xfrm>
            <a:prstGeom prst="line">
              <a:avLst/>
            </a:prstGeom>
            <a:noFill/>
            <a:ln w="20638">
              <a:solidFill>
                <a:srgbClr val="000000"/>
              </a:solidFill>
              <a:round/>
            </a:ln>
          </p:spPr>
          <p:txBody>
            <a:bodyPr/>
            <a:lstStyle/>
            <a:p>
              <a:endParaRPr lang="zh-CN" altLang="en-US"/>
            </a:p>
          </p:txBody>
        </p:sp>
        <p:sp>
          <p:nvSpPr>
            <p:cNvPr id="73870" name="Line 143"/>
            <p:cNvSpPr>
              <a:spLocks noChangeShapeType="1"/>
            </p:cNvSpPr>
            <p:nvPr/>
          </p:nvSpPr>
          <p:spPr bwMode="auto">
            <a:xfrm>
              <a:off x="4717" y="2342"/>
              <a:ext cx="1" cy="73"/>
            </a:xfrm>
            <a:prstGeom prst="line">
              <a:avLst/>
            </a:prstGeom>
            <a:noFill/>
            <a:ln w="20638">
              <a:solidFill>
                <a:srgbClr val="000000"/>
              </a:solidFill>
              <a:round/>
            </a:ln>
          </p:spPr>
          <p:txBody>
            <a:bodyPr/>
            <a:lstStyle/>
            <a:p>
              <a:endParaRPr lang="zh-CN" altLang="en-US"/>
            </a:p>
          </p:txBody>
        </p:sp>
        <p:sp>
          <p:nvSpPr>
            <p:cNvPr id="73871" name="Line 144"/>
            <p:cNvSpPr>
              <a:spLocks noChangeShapeType="1"/>
            </p:cNvSpPr>
            <p:nvPr/>
          </p:nvSpPr>
          <p:spPr bwMode="auto">
            <a:xfrm>
              <a:off x="4717" y="2461"/>
              <a:ext cx="1" cy="11"/>
            </a:xfrm>
            <a:prstGeom prst="line">
              <a:avLst/>
            </a:prstGeom>
            <a:noFill/>
            <a:ln w="20638">
              <a:solidFill>
                <a:srgbClr val="000000"/>
              </a:solidFill>
              <a:round/>
            </a:ln>
          </p:spPr>
          <p:txBody>
            <a:bodyPr/>
            <a:lstStyle/>
            <a:p>
              <a:endParaRPr lang="zh-CN" altLang="en-US"/>
            </a:p>
          </p:txBody>
        </p:sp>
        <p:sp>
          <p:nvSpPr>
            <p:cNvPr id="73872" name="Line 145"/>
            <p:cNvSpPr>
              <a:spLocks noChangeShapeType="1"/>
            </p:cNvSpPr>
            <p:nvPr/>
          </p:nvSpPr>
          <p:spPr bwMode="auto">
            <a:xfrm>
              <a:off x="4717" y="2517"/>
              <a:ext cx="1" cy="74"/>
            </a:xfrm>
            <a:prstGeom prst="line">
              <a:avLst/>
            </a:prstGeom>
            <a:noFill/>
            <a:ln w="20638">
              <a:solidFill>
                <a:srgbClr val="000000"/>
              </a:solidFill>
              <a:round/>
            </a:ln>
          </p:spPr>
          <p:txBody>
            <a:bodyPr/>
            <a:lstStyle/>
            <a:p>
              <a:endParaRPr lang="zh-CN" altLang="en-US"/>
            </a:p>
          </p:txBody>
        </p:sp>
        <p:sp>
          <p:nvSpPr>
            <p:cNvPr id="73873" name="Line 146"/>
            <p:cNvSpPr>
              <a:spLocks noChangeShapeType="1"/>
            </p:cNvSpPr>
            <p:nvPr/>
          </p:nvSpPr>
          <p:spPr bwMode="auto">
            <a:xfrm>
              <a:off x="4717" y="2636"/>
              <a:ext cx="1" cy="11"/>
            </a:xfrm>
            <a:prstGeom prst="line">
              <a:avLst/>
            </a:prstGeom>
            <a:noFill/>
            <a:ln w="20638">
              <a:solidFill>
                <a:srgbClr val="000000"/>
              </a:solidFill>
              <a:round/>
            </a:ln>
          </p:spPr>
          <p:txBody>
            <a:bodyPr/>
            <a:lstStyle/>
            <a:p>
              <a:endParaRPr lang="zh-CN" altLang="en-US"/>
            </a:p>
          </p:txBody>
        </p:sp>
        <p:sp>
          <p:nvSpPr>
            <p:cNvPr id="73874" name="Line 147"/>
            <p:cNvSpPr>
              <a:spLocks noChangeShapeType="1"/>
            </p:cNvSpPr>
            <p:nvPr/>
          </p:nvSpPr>
          <p:spPr bwMode="auto">
            <a:xfrm>
              <a:off x="4717" y="2692"/>
              <a:ext cx="1" cy="74"/>
            </a:xfrm>
            <a:prstGeom prst="line">
              <a:avLst/>
            </a:prstGeom>
            <a:noFill/>
            <a:ln w="20638">
              <a:solidFill>
                <a:srgbClr val="000000"/>
              </a:solidFill>
              <a:round/>
            </a:ln>
          </p:spPr>
          <p:txBody>
            <a:bodyPr/>
            <a:lstStyle/>
            <a:p>
              <a:endParaRPr lang="zh-CN" altLang="en-US"/>
            </a:p>
          </p:txBody>
        </p:sp>
        <p:sp>
          <p:nvSpPr>
            <p:cNvPr id="73875" name="Line 148"/>
            <p:cNvSpPr>
              <a:spLocks noChangeShapeType="1"/>
            </p:cNvSpPr>
            <p:nvPr/>
          </p:nvSpPr>
          <p:spPr bwMode="auto">
            <a:xfrm>
              <a:off x="4717" y="2811"/>
              <a:ext cx="1" cy="11"/>
            </a:xfrm>
            <a:prstGeom prst="line">
              <a:avLst/>
            </a:prstGeom>
            <a:noFill/>
            <a:ln w="20638">
              <a:solidFill>
                <a:srgbClr val="000000"/>
              </a:solidFill>
              <a:round/>
            </a:ln>
          </p:spPr>
          <p:txBody>
            <a:bodyPr/>
            <a:lstStyle/>
            <a:p>
              <a:endParaRPr lang="zh-CN" altLang="en-US"/>
            </a:p>
          </p:txBody>
        </p:sp>
        <p:sp>
          <p:nvSpPr>
            <p:cNvPr id="73876" name="Line 149"/>
            <p:cNvSpPr>
              <a:spLocks noChangeShapeType="1"/>
            </p:cNvSpPr>
            <p:nvPr/>
          </p:nvSpPr>
          <p:spPr bwMode="auto">
            <a:xfrm>
              <a:off x="4717" y="2868"/>
              <a:ext cx="1" cy="73"/>
            </a:xfrm>
            <a:prstGeom prst="line">
              <a:avLst/>
            </a:prstGeom>
            <a:noFill/>
            <a:ln w="20638">
              <a:solidFill>
                <a:srgbClr val="000000"/>
              </a:solidFill>
              <a:round/>
            </a:ln>
          </p:spPr>
          <p:txBody>
            <a:bodyPr/>
            <a:lstStyle/>
            <a:p>
              <a:endParaRPr lang="zh-CN" altLang="en-US"/>
            </a:p>
          </p:txBody>
        </p:sp>
        <p:sp>
          <p:nvSpPr>
            <p:cNvPr id="73877" name="Line 150"/>
            <p:cNvSpPr>
              <a:spLocks noChangeShapeType="1"/>
            </p:cNvSpPr>
            <p:nvPr/>
          </p:nvSpPr>
          <p:spPr bwMode="auto">
            <a:xfrm>
              <a:off x="4717" y="2986"/>
              <a:ext cx="1" cy="11"/>
            </a:xfrm>
            <a:prstGeom prst="line">
              <a:avLst/>
            </a:prstGeom>
            <a:noFill/>
            <a:ln w="20638">
              <a:solidFill>
                <a:srgbClr val="000000"/>
              </a:solidFill>
              <a:round/>
            </a:ln>
          </p:spPr>
          <p:txBody>
            <a:bodyPr/>
            <a:lstStyle/>
            <a:p>
              <a:endParaRPr lang="zh-CN" altLang="en-US"/>
            </a:p>
          </p:txBody>
        </p:sp>
        <p:sp>
          <p:nvSpPr>
            <p:cNvPr id="73878" name="Line 151"/>
            <p:cNvSpPr>
              <a:spLocks noChangeShapeType="1"/>
            </p:cNvSpPr>
            <p:nvPr/>
          </p:nvSpPr>
          <p:spPr bwMode="auto">
            <a:xfrm>
              <a:off x="4717" y="3043"/>
              <a:ext cx="1" cy="73"/>
            </a:xfrm>
            <a:prstGeom prst="line">
              <a:avLst/>
            </a:prstGeom>
            <a:noFill/>
            <a:ln w="20638">
              <a:solidFill>
                <a:srgbClr val="000000"/>
              </a:solidFill>
              <a:round/>
            </a:ln>
          </p:spPr>
          <p:txBody>
            <a:bodyPr/>
            <a:lstStyle/>
            <a:p>
              <a:endParaRPr lang="zh-CN" altLang="en-US"/>
            </a:p>
          </p:txBody>
        </p:sp>
        <p:sp>
          <p:nvSpPr>
            <p:cNvPr id="73879" name="Line 152"/>
            <p:cNvSpPr>
              <a:spLocks noChangeShapeType="1"/>
            </p:cNvSpPr>
            <p:nvPr/>
          </p:nvSpPr>
          <p:spPr bwMode="auto">
            <a:xfrm>
              <a:off x="4717" y="3161"/>
              <a:ext cx="1" cy="12"/>
            </a:xfrm>
            <a:prstGeom prst="line">
              <a:avLst/>
            </a:prstGeom>
            <a:noFill/>
            <a:ln w="20638">
              <a:solidFill>
                <a:srgbClr val="000000"/>
              </a:solidFill>
              <a:round/>
            </a:ln>
          </p:spPr>
          <p:txBody>
            <a:bodyPr/>
            <a:lstStyle/>
            <a:p>
              <a:endParaRPr lang="zh-CN" altLang="en-US"/>
            </a:p>
          </p:txBody>
        </p:sp>
        <p:sp>
          <p:nvSpPr>
            <p:cNvPr id="73880" name="Line 153"/>
            <p:cNvSpPr>
              <a:spLocks noChangeShapeType="1"/>
            </p:cNvSpPr>
            <p:nvPr/>
          </p:nvSpPr>
          <p:spPr bwMode="auto">
            <a:xfrm>
              <a:off x="4717" y="3218"/>
              <a:ext cx="1" cy="73"/>
            </a:xfrm>
            <a:prstGeom prst="line">
              <a:avLst/>
            </a:prstGeom>
            <a:noFill/>
            <a:ln w="20638">
              <a:solidFill>
                <a:srgbClr val="000000"/>
              </a:solidFill>
              <a:round/>
            </a:ln>
          </p:spPr>
          <p:txBody>
            <a:bodyPr/>
            <a:lstStyle/>
            <a:p>
              <a:endParaRPr lang="zh-CN" altLang="en-US"/>
            </a:p>
          </p:txBody>
        </p:sp>
        <p:sp>
          <p:nvSpPr>
            <p:cNvPr id="73881" name="Line 154"/>
            <p:cNvSpPr>
              <a:spLocks noChangeShapeType="1"/>
            </p:cNvSpPr>
            <p:nvPr/>
          </p:nvSpPr>
          <p:spPr bwMode="auto">
            <a:xfrm>
              <a:off x="4717" y="3337"/>
              <a:ext cx="1" cy="11"/>
            </a:xfrm>
            <a:prstGeom prst="line">
              <a:avLst/>
            </a:prstGeom>
            <a:noFill/>
            <a:ln w="20638">
              <a:solidFill>
                <a:srgbClr val="000000"/>
              </a:solidFill>
              <a:round/>
            </a:ln>
          </p:spPr>
          <p:txBody>
            <a:bodyPr/>
            <a:lstStyle/>
            <a:p>
              <a:endParaRPr lang="zh-CN" altLang="en-US"/>
            </a:p>
          </p:txBody>
        </p:sp>
        <p:sp>
          <p:nvSpPr>
            <p:cNvPr id="73882" name="Line 155"/>
            <p:cNvSpPr>
              <a:spLocks noChangeShapeType="1"/>
            </p:cNvSpPr>
            <p:nvPr/>
          </p:nvSpPr>
          <p:spPr bwMode="auto">
            <a:xfrm>
              <a:off x="4717" y="3393"/>
              <a:ext cx="1" cy="74"/>
            </a:xfrm>
            <a:prstGeom prst="line">
              <a:avLst/>
            </a:prstGeom>
            <a:noFill/>
            <a:ln w="20638">
              <a:solidFill>
                <a:srgbClr val="000000"/>
              </a:solidFill>
              <a:round/>
            </a:ln>
          </p:spPr>
          <p:txBody>
            <a:bodyPr/>
            <a:lstStyle/>
            <a:p>
              <a:endParaRPr lang="zh-CN" altLang="en-US"/>
            </a:p>
          </p:txBody>
        </p:sp>
        <p:sp>
          <p:nvSpPr>
            <p:cNvPr id="73883" name="Line 156"/>
            <p:cNvSpPr>
              <a:spLocks noChangeShapeType="1"/>
            </p:cNvSpPr>
            <p:nvPr/>
          </p:nvSpPr>
          <p:spPr bwMode="auto">
            <a:xfrm>
              <a:off x="4717" y="3512"/>
              <a:ext cx="1" cy="11"/>
            </a:xfrm>
            <a:prstGeom prst="line">
              <a:avLst/>
            </a:prstGeom>
            <a:noFill/>
            <a:ln w="20638">
              <a:solidFill>
                <a:srgbClr val="000000"/>
              </a:solidFill>
              <a:round/>
            </a:ln>
          </p:spPr>
          <p:txBody>
            <a:bodyPr/>
            <a:lstStyle/>
            <a:p>
              <a:endParaRPr lang="zh-CN" altLang="en-US"/>
            </a:p>
          </p:txBody>
        </p:sp>
        <p:sp>
          <p:nvSpPr>
            <p:cNvPr id="73884" name="Line 157"/>
            <p:cNvSpPr>
              <a:spLocks noChangeShapeType="1"/>
            </p:cNvSpPr>
            <p:nvPr/>
          </p:nvSpPr>
          <p:spPr bwMode="auto">
            <a:xfrm>
              <a:off x="4717" y="3568"/>
              <a:ext cx="1" cy="74"/>
            </a:xfrm>
            <a:prstGeom prst="line">
              <a:avLst/>
            </a:prstGeom>
            <a:noFill/>
            <a:ln w="20638">
              <a:solidFill>
                <a:srgbClr val="000000"/>
              </a:solidFill>
              <a:round/>
            </a:ln>
          </p:spPr>
          <p:txBody>
            <a:bodyPr/>
            <a:lstStyle/>
            <a:p>
              <a:endParaRPr lang="zh-CN" altLang="en-US"/>
            </a:p>
          </p:txBody>
        </p:sp>
        <p:sp>
          <p:nvSpPr>
            <p:cNvPr id="73885" name="Line 158"/>
            <p:cNvSpPr>
              <a:spLocks noChangeShapeType="1"/>
            </p:cNvSpPr>
            <p:nvPr/>
          </p:nvSpPr>
          <p:spPr bwMode="auto">
            <a:xfrm>
              <a:off x="4717" y="3608"/>
              <a:ext cx="1" cy="147"/>
            </a:xfrm>
            <a:prstGeom prst="line">
              <a:avLst/>
            </a:prstGeom>
            <a:noFill/>
            <a:ln w="20638">
              <a:solidFill>
                <a:srgbClr val="000000"/>
              </a:solidFill>
              <a:round/>
            </a:ln>
          </p:spPr>
          <p:txBody>
            <a:bodyPr/>
            <a:lstStyle/>
            <a:p>
              <a:endParaRPr lang="zh-CN" altLang="en-US"/>
            </a:p>
          </p:txBody>
        </p:sp>
        <p:sp>
          <p:nvSpPr>
            <p:cNvPr id="73886" name="Line 159"/>
            <p:cNvSpPr>
              <a:spLocks noChangeShapeType="1"/>
            </p:cNvSpPr>
            <p:nvPr/>
          </p:nvSpPr>
          <p:spPr bwMode="auto">
            <a:xfrm flipV="1">
              <a:off x="2986" y="765"/>
              <a:ext cx="1" cy="108"/>
            </a:xfrm>
            <a:prstGeom prst="line">
              <a:avLst/>
            </a:prstGeom>
            <a:noFill/>
            <a:ln w="20638">
              <a:solidFill>
                <a:srgbClr val="000000"/>
              </a:solidFill>
              <a:round/>
            </a:ln>
          </p:spPr>
          <p:txBody>
            <a:bodyPr/>
            <a:lstStyle/>
            <a:p>
              <a:endParaRPr lang="zh-CN" altLang="en-US"/>
            </a:p>
          </p:txBody>
        </p:sp>
        <p:sp>
          <p:nvSpPr>
            <p:cNvPr id="73887" name="Rectangle 160"/>
            <p:cNvSpPr>
              <a:spLocks noChangeArrowheads="1"/>
            </p:cNvSpPr>
            <p:nvPr/>
          </p:nvSpPr>
          <p:spPr bwMode="auto">
            <a:xfrm>
              <a:off x="929" y="833"/>
              <a:ext cx="880"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          </a:t>
              </a:r>
              <a:r>
                <a:rPr lang="zh-CN" altLang="en-US" sz="1100" b="1">
                  <a:solidFill>
                    <a:srgbClr val="000000"/>
                  </a:solidFill>
                  <a:latin typeface="宋体" charset="-122"/>
                </a:rPr>
                <a:t>通用寄存器</a:t>
              </a:r>
              <a:endParaRPr lang="zh-CN" altLang="en-US" sz="2400"/>
            </a:p>
          </p:txBody>
        </p:sp>
        <p:sp>
          <p:nvSpPr>
            <p:cNvPr id="73888" name="Rectangle 161"/>
            <p:cNvSpPr>
              <a:spLocks noChangeArrowheads="1"/>
            </p:cNvSpPr>
            <p:nvPr/>
          </p:nvSpPr>
          <p:spPr bwMode="auto">
            <a:xfrm>
              <a:off x="1315" y="1003"/>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AH</a:t>
              </a:r>
              <a:endParaRPr lang="en-US" altLang="zh-CN" sz="2400"/>
            </a:p>
          </p:txBody>
        </p:sp>
        <p:sp>
          <p:nvSpPr>
            <p:cNvPr id="73889" name="Rectangle 162"/>
            <p:cNvSpPr>
              <a:spLocks noChangeArrowheads="1"/>
            </p:cNvSpPr>
            <p:nvPr/>
          </p:nvSpPr>
          <p:spPr bwMode="auto">
            <a:xfrm>
              <a:off x="1322" y="1110"/>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BH</a:t>
              </a:r>
              <a:endParaRPr lang="en-US" altLang="zh-CN" sz="2400"/>
            </a:p>
          </p:txBody>
        </p:sp>
        <p:sp>
          <p:nvSpPr>
            <p:cNvPr id="73890" name="Line 163"/>
            <p:cNvSpPr>
              <a:spLocks noChangeShapeType="1"/>
            </p:cNvSpPr>
            <p:nvPr/>
          </p:nvSpPr>
          <p:spPr bwMode="auto">
            <a:xfrm>
              <a:off x="1556" y="980"/>
              <a:ext cx="1" cy="424"/>
            </a:xfrm>
            <a:prstGeom prst="line">
              <a:avLst/>
            </a:prstGeom>
            <a:noFill/>
            <a:ln w="20638">
              <a:solidFill>
                <a:srgbClr val="000000"/>
              </a:solidFill>
              <a:round/>
            </a:ln>
          </p:spPr>
          <p:txBody>
            <a:bodyPr/>
            <a:lstStyle/>
            <a:p>
              <a:endParaRPr lang="zh-CN" altLang="en-US"/>
            </a:p>
          </p:txBody>
        </p:sp>
        <p:sp>
          <p:nvSpPr>
            <p:cNvPr id="73891" name="Rectangle 164"/>
            <p:cNvSpPr>
              <a:spLocks noChangeArrowheads="1"/>
            </p:cNvSpPr>
            <p:nvPr/>
          </p:nvSpPr>
          <p:spPr bwMode="auto">
            <a:xfrm>
              <a:off x="1315" y="1217"/>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CH</a:t>
              </a:r>
              <a:endParaRPr lang="en-US" altLang="zh-CN" sz="2400"/>
            </a:p>
          </p:txBody>
        </p:sp>
        <p:sp>
          <p:nvSpPr>
            <p:cNvPr id="73892" name="Rectangle 165"/>
            <p:cNvSpPr>
              <a:spLocks noChangeArrowheads="1"/>
            </p:cNvSpPr>
            <p:nvPr/>
          </p:nvSpPr>
          <p:spPr bwMode="auto">
            <a:xfrm>
              <a:off x="1315" y="1325"/>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DH</a:t>
              </a:r>
              <a:endParaRPr lang="en-US" altLang="zh-CN" sz="2400"/>
            </a:p>
          </p:txBody>
        </p:sp>
        <p:sp>
          <p:nvSpPr>
            <p:cNvPr id="73893" name="Rectangle 166"/>
            <p:cNvSpPr>
              <a:spLocks noChangeArrowheads="1"/>
            </p:cNvSpPr>
            <p:nvPr/>
          </p:nvSpPr>
          <p:spPr bwMode="auto">
            <a:xfrm>
              <a:off x="1746" y="1003"/>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AL</a:t>
              </a:r>
              <a:endParaRPr lang="en-US" altLang="zh-CN" sz="2400"/>
            </a:p>
          </p:txBody>
        </p:sp>
        <p:sp>
          <p:nvSpPr>
            <p:cNvPr id="73894" name="Rectangle 167"/>
            <p:cNvSpPr>
              <a:spLocks noChangeArrowheads="1"/>
            </p:cNvSpPr>
            <p:nvPr/>
          </p:nvSpPr>
          <p:spPr bwMode="auto">
            <a:xfrm>
              <a:off x="1746" y="1110"/>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BL</a:t>
              </a:r>
              <a:endParaRPr lang="en-US" altLang="zh-CN" sz="2400"/>
            </a:p>
          </p:txBody>
        </p:sp>
        <p:sp>
          <p:nvSpPr>
            <p:cNvPr id="73895" name="Rectangle 168"/>
            <p:cNvSpPr>
              <a:spLocks noChangeArrowheads="1"/>
            </p:cNvSpPr>
            <p:nvPr/>
          </p:nvSpPr>
          <p:spPr bwMode="auto">
            <a:xfrm>
              <a:off x="1753" y="1217"/>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CL</a:t>
              </a:r>
              <a:endParaRPr lang="en-US" altLang="zh-CN" sz="2400"/>
            </a:p>
          </p:txBody>
        </p:sp>
        <p:sp>
          <p:nvSpPr>
            <p:cNvPr id="73896" name="Rectangle 169"/>
            <p:cNvSpPr>
              <a:spLocks noChangeArrowheads="1"/>
            </p:cNvSpPr>
            <p:nvPr/>
          </p:nvSpPr>
          <p:spPr bwMode="auto">
            <a:xfrm>
              <a:off x="1753" y="1325"/>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DL</a:t>
              </a:r>
              <a:endParaRPr lang="en-US" altLang="zh-CN" sz="2400"/>
            </a:p>
          </p:txBody>
        </p:sp>
        <p:sp>
          <p:nvSpPr>
            <p:cNvPr id="73897" name="Rectangle 170"/>
            <p:cNvSpPr>
              <a:spLocks noChangeArrowheads="1"/>
            </p:cNvSpPr>
            <p:nvPr/>
          </p:nvSpPr>
          <p:spPr bwMode="auto">
            <a:xfrm>
              <a:off x="1544" y="1421"/>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SP</a:t>
              </a:r>
              <a:endParaRPr lang="en-US" altLang="zh-CN" sz="2400"/>
            </a:p>
          </p:txBody>
        </p:sp>
        <p:sp>
          <p:nvSpPr>
            <p:cNvPr id="73898" name="Rectangle 171"/>
            <p:cNvSpPr>
              <a:spLocks noChangeArrowheads="1"/>
            </p:cNvSpPr>
            <p:nvPr/>
          </p:nvSpPr>
          <p:spPr bwMode="auto">
            <a:xfrm>
              <a:off x="1544" y="1528"/>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BP</a:t>
              </a:r>
              <a:endParaRPr lang="en-US" altLang="zh-CN" sz="2400"/>
            </a:p>
          </p:txBody>
        </p:sp>
        <p:sp>
          <p:nvSpPr>
            <p:cNvPr id="73899" name="Rectangle 172"/>
            <p:cNvSpPr>
              <a:spLocks noChangeArrowheads="1"/>
            </p:cNvSpPr>
            <p:nvPr/>
          </p:nvSpPr>
          <p:spPr bwMode="auto">
            <a:xfrm>
              <a:off x="1544" y="1636"/>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DI</a:t>
              </a:r>
              <a:endParaRPr lang="en-US" altLang="zh-CN" sz="2400"/>
            </a:p>
          </p:txBody>
        </p:sp>
        <p:sp>
          <p:nvSpPr>
            <p:cNvPr id="73900" name="Rectangle 173"/>
            <p:cNvSpPr>
              <a:spLocks noChangeArrowheads="1"/>
            </p:cNvSpPr>
            <p:nvPr/>
          </p:nvSpPr>
          <p:spPr bwMode="auto">
            <a:xfrm>
              <a:off x="1544" y="1749"/>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SI</a:t>
              </a:r>
              <a:endParaRPr lang="en-US" altLang="zh-CN" sz="2400"/>
            </a:p>
          </p:txBody>
        </p:sp>
        <p:sp>
          <p:nvSpPr>
            <p:cNvPr id="73901" name="Rectangle 174"/>
            <p:cNvSpPr>
              <a:spLocks noChangeArrowheads="1"/>
            </p:cNvSpPr>
            <p:nvPr/>
          </p:nvSpPr>
          <p:spPr bwMode="auto">
            <a:xfrm>
              <a:off x="794" y="1116"/>
              <a:ext cx="176"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数据</a:t>
              </a:r>
              <a:endParaRPr lang="zh-CN" altLang="en-US" sz="2400"/>
            </a:p>
          </p:txBody>
        </p:sp>
        <p:sp>
          <p:nvSpPr>
            <p:cNvPr id="73902" name="Rectangle 175"/>
            <p:cNvSpPr>
              <a:spLocks noChangeArrowheads="1"/>
            </p:cNvSpPr>
            <p:nvPr/>
          </p:nvSpPr>
          <p:spPr bwMode="auto">
            <a:xfrm>
              <a:off x="751" y="1223"/>
              <a:ext cx="264"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寄存器</a:t>
              </a:r>
              <a:endParaRPr lang="zh-CN" altLang="en-US" sz="2400"/>
            </a:p>
          </p:txBody>
        </p:sp>
        <p:sp>
          <p:nvSpPr>
            <p:cNvPr id="73903" name="Rectangle 176"/>
            <p:cNvSpPr>
              <a:spLocks noChangeArrowheads="1"/>
            </p:cNvSpPr>
            <p:nvPr/>
          </p:nvSpPr>
          <p:spPr bwMode="auto">
            <a:xfrm>
              <a:off x="674" y="1545"/>
              <a:ext cx="352"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指针和变</a:t>
              </a:r>
              <a:endParaRPr lang="zh-CN" altLang="en-US" sz="2400"/>
            </a:p>
          </p:txBody>
        </p:sp>
        <p:sp>
          <p:nvSpPr>
            <p:cNvPr id="73904" name="Rectangle 177"/>
            <p:cNvSpPr>
              <a:spLocks noChangeArrowheads="1"/>
            </p:cNvSpPr>
            <p:nvPr/>
          </p:nvSpPr>
          <p:spPr bwMode="auto">
            <a:xfrm>
              <a:off x="674" y="1653"/>
              <a:ext cx="352"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址寄存器</a:t>
              </a:r>
              <a:endParaRPr lang="zh-CN" altLang="en-US" sz="2400"/>
            </a:p>
          </p:txBody>
        </p:sp>
        <p:sp>
          <p:nvSpPr>
            <p:cNvPr id="73905" name="Rectangle 178"/>
            <p:cNvSpPr>
              <a:spLocks noChangeArrowheads="1"/>
            </p:cNvSpPr>
            <p:nvPr/>
          </p:nvSpPr>
          <p:spPr bwMode="auto">
            <a:xfrm>
              <a:off x="2118" y="1003"/>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AX</a:t>
              </a:r>
              <a:endParaRPr lang="en-US" altLang="zh-CN" sz="2400"/>
            </a:p>
          </p:txBody>
        </p:sp>
        <p:sp>
          <p:nvSpPr>
            <p:cNvPr id="73906" name="Rectangle 179"/>
            <p:cNvSpPr>
              <a:spLocks noChangeArrowheads="1"/>
            </p:cNvSpPr>
            <p:nvPr/>
          </p:nvSpPr>
          <p:spPr bwMode="auto">
            <a:xfrm>
              <a:off x="2118" y="1110"/>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BX</a:t>
              </a:r>
              <a:endParaRPr lang="en-US" altLang="zh-CN" sz="2400"/>
            </a:p>
          </p:txBody>
        </p:sp>
        <p:sp>
          <p:nvSpPr>
            <p:cNvPr id="73907" name="Rectangle 180"/>
            <p:cNvSpPr>
              <a:spLocks noChangeArrowheads="1"/>
            </p:cNvSpPr>
            <p:nvPr/>
          </p:nvSpPr>
          <p:spPr bwMode="auto">
            <a:xfrm>
              <a:off x="2118" y="1195"/>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CX</a:t>
              </a:r>
              <a:endParaRPr lang="en-US" altLang="zh-CN" sz="2400"/>
            </a:p>
          </p:txBody>
        </p:sp>
        <p:sp>
          <p:nvSpPr>
            <p:cNvPr id="73908" name="Rectangle 181"/>
            <p:cNvSpPr>
              <a:spLocks noChangeArrowheads="1"/>
            </p:cNvSpPr>
            <p:nvPr/>
          </p:nvSpPr>
          <p:spPr bwMode="auto">
            <a:xfrm>
              <a:off x="2118" y="1302"/>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DX</a:t>
              </a:r>
              <a:endParaRPr lang="en-US" altLang="zh-CN" sz="2400"/>
            </a:p>
          </p:txBody>
        </p:sp>
        <p:sp>
          <p:nvSpPr>
            <p:cNvPr id="73909" name="Rectangle 182"/>
            <p:cNvSpPr>
              <a:spLocks noChangeArrowheads="1"/>
            </p:cNvSpPr>
            <p:nvPr/>
          </p:nvSpPr>
          <p:spPr bwMode="auto">
            <a:xfrm>
              <a:off x="3139" y="901"/>
              <a:ext cx="176"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地址</a:t>
              </a:r>
              <a:endParaRPr lang="zh-CN" altLang="en-US" sz="2400"/>
            </a:p>
          </p:txBody>
        </p:sp>
        <p:sp>
          <p:nvSpPr>
            <p:cNvPr id="73910" name="Rectangle 183"/>
            <p:cNvSpPr>
              <a:spLocks noChangeArrowheads="1"/>
            </p:cNvSpPr>
            <p:nvPr/>
          </p:nvSpPr>
          <p:spPr bwMode="auto">
            <a:xfrm>
              <a:off x="3095" y="1014"/>
              <a:ext cx="264"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加法器</a:t>
              </a:r>
              <a:endParaRPr lang="zh-CN" altLang="en-US" sz="2400"/>
            </a:p>
          </p:txBody>
        </p:sp>
        <p:sp>
          <p:nvSpPr>
            <p:cNvPr id="73911" name="Rectangle 184"/>
            <p:cNvSpPr>
              <a:spLocks noChangeArrowheads="1"/>
            </p:cNvSpPr>
            <p:nvPr/>
          </p:nvSpPr>
          <p:spPr bwMode="auto">
            <a:xfrm>
              <a:off x="3862" y="760"/>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AB</a:t>
              </a:r>
              <a:endParaRPr lang="en-US" altLang="zh-CN" sz="2400"/>
            </a:p>
          </p:txBody>
        </p:sp>
        <p:sp>
          <p:nvSpPr>
            <p:cNvPr id="73912" name="Rectangle 185"/>
            <p:cNvSpPr>
              <a:spLocks noChangeArrowheads="1"/>
            </p:cNvSpPr>
            <p:nvPr/>
          </p:nvSpPr>
          <p:spPr bwMode="auto">
            <a:xfrm>
              <a:off x="3860" y="946"/>
              <a:ext cx="264"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(20</a:t>
              </a:r>
              <a:r>
                <a:rPr lang="zh-CN" altLang="en-US" sz="1100" b="1">
                  <a:solidFill>
                    <a:srgbClr val="000000"/>
                  </a:solidFill>
                  <a:latin typeface="宋体" charset="-122"/>
                </a:rPr>
                <a:t>位</a:t>
              </a:r>
              <a:r>
                <a:rPr lang="en-US" altLang="zh-CN" sz="1100" b="1">
                  <a:solidFill>
                    <a:srgbClr val="000000"/>
                  </a:solidFill>
                  <a:latin typeface="宋体" charset="-122"/>
                </a:rPr>
                <a:t>)</a:t>
              </a:r>
              <a:endParaRPr lang="en-US" altLang="zh-CN" sz="2400"/>
            </a:p>
          </p:txBody>
        </p:sp>
        <p:sp>
          <p:nvSpPr>
            <p:cNvPr id="73913" name="Rectangle 186"/>
            <p:cNvSpPr>
              <a:spLocks noChangeArrowheads="1"/>
            </p:cNvSpPr>
            <p:nvPr/>
          </p:nvSpPr>
          <p:spPr bwMode="auto">
            <a:xfrm>
              <a:off x="1407" y="2664"/>
              <a:ext cx="440"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暂存寄存器</a:t>
              </a:r>
              <a:endParaRPr lang="zh-CN" altLang="en-US" sz="2400"/>
            </a:p>
          </p:txBody>
        </p:sp>
        <p:sp>
          <p:nvSpPr>
            <p:cNvPr id="73914" name="Rectangle 187"/>
            <p:cNvSpPr>
              <a:spLocks noChangeArrowheads="1"/>
            </p:cNvSpPr>
            <p:nvPr/>
          </p:nvSpPr>
          <p:spPr bwMode="auto">
            <a:xfrm>
              <a:off x="1472" y="3005"/>
              <a:ext cx="202" cy="115"/>
            </a:xfrm>
            <a:prstGeom prst="rect">
              <a:avLst/>
            </a:prstGeom>
            <a:noFill/>
            <a:ln w="9525">
              <a:noFill/>
              <a:miter lim="800000"/>
            </a:ln>
          </p:spPr>
          <p:txBody>
            <a:bodyPr wrap="none" lIns="0" tIns="0" rIns="0" bIns="0">
              <a:spAutoFit/>
            </a:bodyPr>
            <a:lstStyle/>
            <a:p>
              <a:pPr algn="ctr"/>
              <a:r>
                <a:rPr lang="en-US" altLang="zh-CN" sz="1200" b="1">
                  <a:solidFill>
                    <a:srgbClr val="000000"/>
                  </a:solidFill>
                </a:rPr>
                <a:t>ALU</a:t>
              </a:r>
              <a:endParaRPr lang="en-US" altLang="zh-CN" sz="1200"/>
            </a:p>
          </p:txBody>
        </p:sp>
        <p:sp>
          <p:nvSpPr>
            <p:cNvPr id="73915" name="Rectangle 188"/>
            <p:cNvSpPr>
              <a:spLocks noChangeArrowheads="1"/>
            </p:cNvSpPr>
            <p:nvPr/>
          </p:nvSpPr>
          <p:spPr bwMode="auto">
            <a:xfrm>
              <a:off x="1822" y="3811"/>
              <a:ext cx="616"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执行单元（</a:t>
              </a:r>
              <a:r>
                <a:rPr lang="en-US" altLang="zh-CN" sz="1100" b="1">
                  <a:solidFill>
                    <a:srgbClr val="000000"/>
                  </a:solidFill>
                  <a:latin typeface="宋体" charset="-122"/>
                </a:rPr>
                <a:t>EU</a:t>
              </a:r>
              <a:r>
                <a:rPr lang="zh-CN" altLang="en-US" sz="1100" b="1">
                  <a:solidFill>
                    <a:srgbClr val="000000"/>
                  </a:solidFill>
                  <a:latin typeface="宋体" charset="-122"/>
                </a:rPr>
                <a:t>）</a:t>
              </a:r>
              <a:endParaRPr lang="zh-CN" altLang="en-US" sz="2400"/>
            </a:p>
          </p:txBody>
        </p:sp>
        <p:sp>
          <p:nvSpPr>
            <p:cNvPr id="73916" name="Rectangle 189"/>
            <p:cNvSpPr>
              <a:spLocks noChangeArrowheads="1"/>
            </p:cNvSpPr>
            <p:nvPr/>
          </p:nvSpPr>
          <p:spPr bwMode="auto">
            <a:xfrm>
              <a:off x="2615" y="2935"/>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EU</a:t>
              </a:r>
              <a:endParaRPr lang="en-US" altLang="zh-CN" sz="2400"/>
            </a:p>
          </p:txBody>
        </p:sp>
        <p:sp>
          <p:nvSpPr>
            <p:cNvPr id="73917" name="Rectangle 190"/>
            <p:cNvSpPr>
              <a:spLocks noChangeArrowheads="1"/>
            </p:cNvSpPr>
            <p:nvPr/>
          </p:nvSpPr>
          <p:spPr bwMode="auto">
            <a:xfrm>
              <a:off x="2483" y="3043"/>
              <a:ext cx="352"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控制电路</a:t>
              </a:r>
              <a:endParaRPr lang="zh-CN" altLang="en-US" sz="2400"/>
            </a:p>
          </p:txBody>
        </p:sp>
        <p:sp>
          <p:nvSpPr>
            <p:cNvPr id="73918" name="Rectangle 191"/>
            <p:cNvSpPr>
              <a:spLocks noChangeArrowheads="1"/>
            </p:cNvSpPr>
            <p:nvPr/>
          </p:nvSpPr>
          <p:spPr bwMode="auto">
            <a:xfrm>
              <a:off x="3417" y="3761"/>
              <a:ext cx="836"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总线接口单元（</a:t>
              </a:r>
              <a:r>
                <a:rPr lang="en-US" altLang="zh-CN" sz="1100" b="1">
                  <a:solidFill>
                    <a:srgbClr val="000000"/>
                  </a:solidFill>
                  <a:latin typeface="宋体" charset="-122"/>
                </a:rPr>
                <a:t>BIU</a:t>
              </a:r>
              <a:r>
                <a:rPr lang="zh-CN" altLang="en-US" sz="1100" b="1">
                  <a:solidFill>
                    <a:srgbClr val="000000"/>
                  </a:solidFill>
                  <a:latin typeface="宋体" charset="-122"/>
                </a:rPr>
                <a:t>）</a:t>
              </a:r>
              <a:endParaRPr lang="zh-CN" altLang="en-US" sz="2400"/>
            </a:p>
          </p:txBody>
        </p:sp>
        <p:sp>
          <p:nvSpPr>
            <p:cNvPr id="73919" name="Rectangle 192"/>
            <p:cNvSpPr>
              <a:spLocks noChangeArrowheads="1"/>
            </p:cNvSpPr>
            <p:nvPr/>
          </p:nvSpPr>
          <p:spPr bwMode="auto">
            <a:xfrm>
              <a:off x="3514" y="3246"/>
              <a:ext cx="616"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指令队列缓冲器</a:t>
              </a:r>
              <a:endParaRPr lang="zh-CN" altLang="en-US" sz="2400"/>
            </a:p>
          </p:txBody>
        </p:sp>
        <p:sp>
          <p:nvSpPr>
            <p:cNvPr id="73920" name="Rectangle 193"/>
            <p:cNvSpPr>
              <a:spLocks noChangeArrowheads="1"/>
            </p:cNvSpPr>
            <p:nvPr/>
          </p:nvSpPr>
          <p:spPr bwMode="auto">
            <a:xfrm>
              <a:off x="3427" y="2981"/>
              <a:ext cx="44"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1</a:t>
              </a:r>
              <a:endParaRPr lang="en-US" altLang="zh-CN" sz="2400"/>
            </a:p>
          </p:txBody>
        </p:sp>
        <p:sp>
          <p:nvSpPr>
            <p:cNvPr id="73921" name="Rectangle 194"/>
            <p:cNvSpPr>
              <a:spLocks noChangeArrowheads="1"/>
            </p:cNvSpPr>
            <p:nvPr/>
          </p:nvSpPr>
          <p:spPr bwMode="auto">
            <a:xfrm>
              <a:off x="3551" y="2981"/>
              <a:ext cx="44"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2</a:t>
              </a:r>
              <a:endParaRPr lang="en-US" altLang="zh-CN" sz="2400"/>
            </a:p>
          </p:txBody>
        </p:sp>
        <p:sp>
          <p:nvSpPr>
            <p:cNvPr id="73922" name="Rectangle 195"/>
            <p:cNvSpPr>
              <a:spLocks noChangeArrowheads="1"/>
            </p:cNvSpPr>
            <p:nvPr/>
          </p:nvSpPr>
          <p:spPr bwMode="auto">
            <a:xfrm>
              <a:off x="3656" y="2981"/>
              <a:ext cx="44"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3</a:t>
              </a:r>
              <a:endParaRPr lang="en-US" altLang="zh-CN" sz="2400"/>
            </a:p>
          </p:txBody>
        </p:sp>
        <p:sp>
          <p:nvSpPr>
            <p:cNvPr id="73923" name="Rectangle 196"/>
            <p:cNvSpPr>
              <a:spLocks noChangeArrowheads="1"/>
            </p:cNvSpPr>
            <p:nvPr/>
          </p:nvSpPr>
          <p:spPr bwMode="auto">
            <a:xfrm>
              <a:off x="3806" y="2981"/>
              <a:ext cx="44"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4</a:t>
              </a:r>
              <a:endParaRPr lang="en-US" altLang="zh-CN" sz="2400"/>
            </a:p>
          </p:txBody>
        </p:sp>
        <p:sp>
          <p:nvSpPr>
            <p:cNvPr id="73924" name="Rectangle 197"/>
            <p:cNvSpPr>
              <a:spLocks noChangeArrowheads="1"/>
            </p:cNvSpPr>
            <p:nvPr/>
          </p:nvSpPr>
          <p:spPr bwMode="auto">
            <a:xfrm>
              <a:off x="3937" y="2981"/>
              <a:ext cx="44"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5</a:t>
              </a:r>
              <a:endParaRPr lang="en-US" altLang="zh-CN" sz="2400"/>
            </a:p>
          </p:txBody>
        </p:sp>
        <p:sp>
          <p:nvSpPr>
            <p:cNvPr id="73925" name="Rectangle 198"/>
            <p:cNvSpPr>
              <a:spLocks noChangeArrowheads="1"/>
            </p:cNvSpPr>
            <p:nvPr/>
          </p:nvSpPr>
          <p:spPr bwMode="auto">
            <a:xfrm>
              <a:off x="4054" y="2981"/>
              <a:ext cx="44"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6</a:t>
              </a:r>
              <a:endParaRPr lang="en-US" altLang="zh-CN" sz="2400"/>
            </a:p>
          </p:txBody>
        </p:sp>
        <p:sp>
          <p:nvSpPr>
            <p:cNvPr id="73926" name="Rectangle 199"/>
            <p:cNvSpPr>
              <a:spLocks noChangeArrowheads="1"/>
            </p:cNvSpPr>
            <p:nvPr/>
          </p:nvSpPr>
          <p:spPr bwMode="auto">
            <a:xfrm>
              <a:off x="3106" y="3060"/>
              <a:ext cx="176"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队列</a:t>
              </a:r>
              <a:endParaRPr lang="zh-CN" altLang="en-US" sz="2400"/>
            </a:p>
          </p:txBody>
        </p:sp>
        <p:sp>
          <p:nvSpPr>
            <p:cNvPr id="73927" name="Rectangle 200"/>
            <p:cNvSpPr>
              <a:spLocks noChangeArrowheads="1"/>
            </p:cNvSpPr>
            <p:nvPr/>
          </p:nvSpPr>
          <p:spPr bwMode="auto">
            <a:xfrm>
              <a:off x="3106" y="3167"/>
              <a:ext cx="176"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总线</a:t>
              </a:r>
              <a:endParaRPr lang="zh-CN" altLang="en-US" sz="2400"/>
            </a:p>
          </p:txBody>
        </p:sp>
        <p:sp>
          <p:nvSpPr>
            <p:cNvPr id="73928" name="Rectangle 201"/>
            <p:cNvSpPr>
              <a:spLocks noChangeArrowheads="1"/>
            </p:cNvSpPr>
            <p:nvPr/>
          </p:nvSpPr>
          <p:spPr bwMode="auto">
            <a:xfrm>
              <a:off x="3040" y="3280"/>
              <a:ext cx="308"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a:t>
              </a:r>
              <a:r>
                <a:rPr lang="en-US" altLang="zh-CN" sz="1100" b="1">
                  <a:solidFill>
                    <a:srgbClr val="000000"/>
                  </a:solidFill>
                  <a:latin typeface="宋体" charset="-122"/>
                </a:rPr>
                <a:t>8</a:t>
              </a:r>
              <a:r>
                <a:rPr lang="zh-CN" altLang="en-US" sz="1100" b="1">
                  <a:solidFill>
                    <a:srgbClr val="000000"/>
                  </a:solidFill>
                  <a:latin typeface="宋体" charset="-122"/>
                </a:rPr>
                <a:t>位）</a:t>
              </a:r>
              <a:endParaRPr lang="zh-CN" altLang="en-US" sz="2400"/>
            </a:p>
          </p:txBody>
        </p:sp>
        <p:sp>
          <p:nvSpPr>
            <p:cNvPr id="73929" name="Rectangle 202"/>
            <p:cNvSpPr>
              <a:spLocks noChangeArrowheads="1"/>
            </p:cNvSpPr>
            <p:nvPr/>
          </p:nvSpPr>
          <p:spPr bwMode="auto">
            <a:xfrm>
              <a:off x="4743" y="2512"/>
              <a:ext cx="704"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a:t>
              </a:r>
              <a:r>
                <a:rPr lang="en-US" altLang="zh-CN" sz="1100" b="1">
                  <a:solidFill>
                    <a:srgbClr val="000000"/>
                  </a:solidFill>
                  <a:latin typeface="宋体" charset="-122"/>
                </a:rPr>
                <a:t>16</a:t>
              </a:r>
              <a:r>
                <a:rPr lang="zh-CN" altLang="en-US" sz="1100" b="1">
                  <a:solidFill>
                    <a:srgbClr val="000000"/>
                  </a:solidFill>
                  <a:latin typeface="宋体" charset="-122"/>
                </a:rPr>
                <a:t>位数据总线）</a:t>
              </a:r>
              <a:endParaRPr lang="zh-CN" altLang="en-US" sz="2400"/>
            </a:p>
          </p:txBody>
        </p:sp>
        <p:sp>
          <p:nvSpPr>
            <p:cNvPr id="73930" name="Rectangle 203"/>
            <p:cNvSpPr>
              <a:spLocks noChangeArrowheads="1"/>
            </p:cNvSpPr>
            <p:nvPr/>
          </p:nvSpPr>
          <p:spPr bwMode="auto">
            <a:xfrm>
              <a:off x="4880" y="2206"/>
              <a:ext cx="352"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8086</a:t>
              </a:r>
              <a:r>
                <a:rPr lang="zh-CN" altLang="en-US" sz="1100" b="1">
                  <a:solidFill>
                    <a:srgbClr val="000000"/>
                  </a:solidFill>
                  <a:latin typeface="宋体" charset="-122"/>
                </a:rPr>
                <a:t>总线</a:t>
              </a:r>
              <a:endParaRPr lang="zh-CN" altLang="en-US" sz="2400"/>
            </a:p>
          </p:txBody>
        </p:sp>
        <p:sp>
          <p:nvSpPr>
            <p:cNvPr id="73931" name="Rectangle 204"/>
            <p:cNvSpPr>
              <a:spLocks noChangeArrowheads="1"/>
            </p:cNvSpPr>
            <p:nvPr/>
          </p:nvSpPr>
          <p:spPr bwMode="auto">
            <a:xfrm>
              <a:off x="2416" y="2048"/>
              <a:ext cx="132"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ALU</a:t>
              </a:r>
              <a:endParaRPr lang="en-US" altLang="zh-CN" sz="2400"/>
            </a:p>
          </p:txBody>
        </p:sp>
        <p:sp>
          <p:nvSpPr>
            <p:cNvPr id="73932" name="Rectangle 205"/>
            <p:cNvSpPr>
              <a:spLocks noChangeArrowheads="1"/>
            </p:cNvSpPr>
            <p:nvPr/>
          </p:nvSpPr>
          <p:spPr bwMode="auto">
            <a:xfrm>
              <a:off x="2314" y="2156"/>
              <a:ext cx="352"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数据总线</a:t>
              </a:r>
              <a:endParaRPr lang="zh-CN" altLang="en-US" sz="2400"/>
            </a:p>
          </p:txBody>
        </p:sp>
        <p:sp>
          <p:nvSpPr>
            <p:cNvPr id="73933" name="Rectangle 206"/>
            <p:cNvSpPr>
              <a:spLocks noChangeArrowheads="1"/>
            </p:cNvSpPr>
            <p:nvPr/>
          </p:nvSpPr>
          <p:spPr bwMode="auto">
            <a:xfrm>
              <a:off x="2303" y="2393"/>
              <a:ext cx="30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(16</a:t>
              </a:r>
              <a:r>
                <a:rPr lang="zh-CN" altLang="en-US" sz="1100" b="1">
                  <a:solidFill>
                    <a:srgbClr val="000000"/>
                  </a:solidFill>
                  <a:latin typeface="宋体" charset="-122"/>
                </a:rPr>
                <a:t>位）</a:t>
              </a:r>
              <a:endParaRPr lang="zh-CN" altLang="en-US" sz="2400"/>
            </a:p>
          </p:txBody>
        </p:sp>
        <p:sp>
          <p:nvSpPr>
            <p:cNvPr id="73934" name="Rectangle 207"/>
            <p:cNvSpPr>
              <a:spLocks noChangeArrowheads="1"/>
            </p:cNvSpPr>
            <p:nvPr/>
          </p:nvSpPr>
          <p:spPr bwMode="auto">
            <a:xfrm>
              <a:off x="3738" y="1087"/>
              <a:ext cx="136" cy="163"/>
            </a:xfrm>
            <a:prstGeom prst="rect">
              <a:avLst/>
            </a:prstGeom>
            <a:noFill/>
            <a:ln w="9525">
              <a:noFill/>
              <a:miter lim="800000"/>
            </a:ln>
          </p:spPr>
          <p:txBody>
            <a:bodyPr wrap="none" lIns="0" tIns="0" rIns="0" bIns="0">
              <a:spAutoFit/>
            </a:bodyPr>
            <a:lstStyle/>
            <a:p>
              <a:pPr algn="ctr"/>
              <a:r>
                <a:rPr lang="en-US" altLang="zh-CN" sz="1700">
                  <a:solidFill>
                    <a:srgbClr val="000000"/>
                  </a:solidFill>
                  <a:latin typeface="宋体" charset="-122"/>
                </a:rPr>
                <a:t>Σ</a:t>
              </a:r>
              <a:endParaRPr lang="en-US" altLang="zh-CN" sz="2400"/>
            </a:p>
          </p:txBody>
        </p:sp>
        <p:sp>
          <p:nvSpPr>
            <p:cNvPr id="73935" name="Rectangle 208"/>
            <p:cNvSpPr>
              <a:spLocks noChangeArrowheads="1"/>
            </p:cNvSpPr>
            <p:nvPr/>
          </p:nvSpPr>
          <p:spPr bwMode="auto">
            <a:xfrm>
              <a:off x="3873" y="1146"/>
              <a:ext cx="16" cy="77"/>
            </a:xfrm>
            <a:prstGeom prst="rect">
              <a:avLst/>
            </a:prstGeom>
            <a:noFill/>
            <a:ln w="9525">
              <a:noFill/>
              <a:miter lim="800000"/>
            </a:ln>
          </p:spPr>
          <p:txBody>
            <a:bodyPr wrap="none" lIns="0" tIns="0" rIns="0" bIns="0">
              <a:spAutoFit/>
            </a:bodyPr>
            <a:lstStyle/>
            <a:p>
              <a:pPr algn="ctr"/>
              <a:r>
                <a:rPr lang="en-US" altLang="zh-CN" sz="800">
                  <a:solidFill>
                    <a:srgbClr val="000000"/>
                  </a:solidFill>
                </a:rPr>
                <a:t> </a:t>
              </a:r>
              <a:endParaRPr lang="en-US" altLang="zh-CN" sz="2400"/>
            </a:p>
          </p:txBody>
        </p:sp>
        <p:sp>
          <p:nvSpPr>
            <p:cNvPr id="73936" name="Rectangle 209"/>
            <p:cNvSpPr>
              <a:spLocks noChangeArrowheads="1"/>
            </p:cNvSpPr>
            <p:nvPr/>
          </p:nvSpPr>
          <p:spPr bwMode="auto">
            <a:xfrm>
              <a:off x="4182" y="1246"/>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DB</a:t>
              </a:r>
              <a:endParaRPr lang="en-US" altLang="zh-CN" sz="2400"/>
            </a:p>
          </p:txBody>
        </p:sp>
        <p:sp>
          <p:nvSpPr>
            <p:cNvPr id="73937" name="Rectangle 210"/>
            <p:cNvSpPr>
              <a:spLocks noChangeArrowheads="1"/>
            </p:cNvSpPr>
            <p:nvPr/>
          </p:nvSpPr>
          <p:spPr bwMode="auto">
            <a:xfrm>
              <a:off x="4101" y="1460"/>
              <a:ext cx="264"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(16</a:t>
              </a:r>
              <a:r>
                <a:rPr lang="zh-CN" altLang="en-US" sz="1100" b="1">
                  <a:solidFill>
                    <a:srgbClr val="000000"/>
                  </a:solidFill>
                  <a:latin typeface="宋体" charset="-122"/>
                </a:rPr>
                <a:t>位</a:t>
              </a:r>
              <a:r>
                <a:rPr lang="en-US" altLang="zh-CN" sz="1100" b="1">
                  <a:solidFill>
                    <a:srgbClr val="000000"/>
                  </a:solidFill>
                  <a:latin typeface="宋体" charset="-122"/>
                </a:rPr>
                <a:t>)</a:t>
              </a:r>
              <a:endParaRPr lang="en-US" altLang="zh-CN" sz="2400"/>
            </a:p>
          </p:txBody>
        </p:sp>
        <p:sp>
          <p:nvSpPr>
            <p:cNvPr id="73938" name="Rectangle 211"/>
            <p:cNvSpPr>
              <a:spLocks noChangeArrowheads="1"/>
            </p:cNvSpPr>
            <p:nvPr/>
          </p:nvSpPr>
          <p:spPr bwMode="auto">
            <a:xfrm>
              <a:off x="3712" y="1528"/>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CS</a:t>
              </a:r>
              <a:endParaRPr lang="en-US" altLang="zh-CN" sz="2400"/>
            </a:p>
          </p:txBody>
        </p:sp>
        <p:sp>
          <p:nvSpPr>
            <p:cNvPr id="73939" name="Rectangle 212"/>
            <p:cNvSpPr>
              <a:spLocks noChangeArrowheads="1"/>
            </p:cNvSpPr>
            <p:nvPr/>
          </p:nvSpPr>
          <p:spPr bwMode="auto">
            <a:xfrm>
              <a:off x="3719" y="1624"/>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DS</a:t>
              </a:r>
              <a:endParaRPr lang="en-US" altLang="zh-CN" sz="2400"/>
            </a:p>
          </p:txBody>
        </p:sp>
        <p:sp>
          <p:nvSpPr>
            <p:cNvPr id="73940" name="Rectangle 213"/>
            <p:cNvSpPr>
              <a:spLocks noChangeArrowheads="1"/>
            </p:cNvSpPr>
            <p:nvPr/>
          </p:nvSpPr>
          <p:spPr bwMode="auto">
            <a:xfrm>
              <a:off x="3738" y="1743"/>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SS</a:t>
              </a:r>
              <a:endParaRPr lang="en-US" altLang="zh-CN" sz="2400"/>
            </a:p>
          </p:txBody>
        </p:sp>
        <p:sp>
          <p:nvSpPr>
            <p:cNvPr id="73941" name="Rectangle 214"/>
            <p:cNvSpPr>
              <a:spLocks noChangeArrowheads="1"/>
            </p:cNvSpPr>
            <p:nvPr/>
          </p:nvSpPr>
          <p:spPr bwMode="auto">
            <a:xfrm>
              <a:off x="3725" y="1839"/>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ES</a:t>
              </a:r>
              <a:endParaRPr lang="en-US" altLang="zh-CN" sz="2400"/>
            </a:p>
          </p:txBody>
        </p:sp>
        <p:sp>
          <p:nvSpPr>
            <p:cNvPr id="73942" name="Rectangle 215"/>
            <p:cNvSpPr>
              <a:spLocks noChangeArrowheads="1"/>
            </p:cNvSpPr>
            <p:nvPr/>
          </p:nvSpPr>
          <p:spPr bwMode="auto">
            <a:xfrm>
              <a:off x="3725" y="1958"/>
              <a:ext cx="88" cy="106"/>
            </a:xfrm>
            <a:prstGeom prst="rect">
              <a:avLst/>
            </a:prstGeom>
            <a:noFill/>
            <a:ln w="9525">
              <a:noFill/>
              <a:miter lim="800000"/>
            </a:ln>
          </p:spPr>
          <p:txBody>
            <a:bodyPr wrap="none" lIns="0" tIns="0" rIns="0" bIns="0">
              <a:spAutoFit/>
            </a:bodyPr>
            <a:lstStyle/>
            <a:p>
              <a:pPr algn="ctr"/>
              <a:r>
                <a:rPr lang="en-US" altLang="zh-CN" sz="1100" b="1">
                  <a:solidFill>
                    <a:srgbClr val="000000"/>
                  </a:solidFill>
                  <a:latin typeface="宋体" charset="-122"/>
                </a:rPr>
                <a:t>IP</a:t>
              </a:r>
              <a:endParaRPr lang="en-US" altLang="zh-CN" sz="2400"/>
            </a:p>
          </p:txBody>
        </p:sp>
        <p:sp>
          <p:nvSpPr>
            <p:cNvPr id="73943" name="Rectangle 216"/>
            <p:cNvSpPr>
              <a:spLocks noChangeArrowheads="1"/>
            </p:cNvSpPr>
            <p:nvPr/>
          </p:nvSpPr>
          <p:spPr bwMode="auto">
            <a:xfrm>
              <a:off x="3549" y="2059"/>
              <a:ext cx="440" cy="106"/>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内部寄存器</a:t>
              </a:r>
              <a:endParaRPr lang="zh-CN" altLang="en-US" sz="2400"/>
            </a:p>
          </p:txBody>
        </p:sp>
        <p:sp>
          <p:nvSpPr>
            <p:cNvPr id="73944" name="Line 217"/>
            <p:cNvSpPr>
              <a:spLocks noChangeShapeType="1"/>
            </p:cNvSpPr>
            <p:nvPr/>
          </p:nvSpPr>
          <p:spPr bwMode="auto">
            <a:xfrm flipH="1">
              <a:off x="3691" y="1217"/>
              <a:ext cx="98" cy="1"/>
            </a:xfrm>
            <a:prstGeom prst="line">
              <a:avLst/>
            </a:prstGeom>
            <a:noFill/>
            <a:ln w="20638">
              <a:solidFill>
                <a:srgbClr val="000000"/>
              </a:solidFill>
              <a:round/>
            </a:ln>
          </p:spPr>
          <p:txBody>
            <a:bodyPr/>
            <a:lstStyle/>
            <a:p>
              <a:endParaRPr lang="zh-CN" altLang="en-US"/>
            </a:p>
          </p:txBody>
        </p:sp>
        <p:sp>
          <p:nvSpPr>
            <p:cNvPr id="73945" name="Freeform 218"/>
            <p:cNvSpPr/>
            <p:nvPr/>
          </p:nvSpPr>
          <p:spPr bwMode="auto">
            <a:xfrm>
              <a:off x="654" y="3619"/>
              <a:ext cx="1045" cy="153"/>
            </a:xfrm>
            <a:custGeom>
              <a:avLst/>
              <a:gdLst>
                <a:gd name="T0" fmla="*/ 0 w 1045"/>
                <a:gd name="T1" fmla="*/ 153 h 153"/>
                <a:gd name="T2" fmla="*/ 1045 w 1045"/>
                <a:gd name="T3" fmla="*/ 153 h 153"/>
                <a:gd name="T4" fmla="*/ 1045 w 1045"/>
                <a:gd name="T5" fmla="*/ 0 h 153"/>
                <a:gd name="T6" fmla="*/ 0 60000 65536"/>
                <a:gd name="T7" fmla="*/ 0 60000 65536"/>
                <a:gd name="T8" fmla="*/ 0 60000 65536"/>
                <a:gd name="T9" fmla="*/ 0 w 1045"/>
                <a:gd name="T10" fmla="*/ 0 h 153"/>
                <a:gd name="T11" fmla="*/ 1045 w 1045"/>
                <a:gd name="T12" fmla="*/ 153 h 153"/>
              </a:gdLst>
              <a:ahLst/>
              <a:cxnLst>
                <a:cxn ang="T6">
                  <a:pos x="T0" y="T1"/>
                </a:cxn>
                <a:cxn ang="T7">
                  <a:pos x="T2" y="T3"/>
                </a:cxn>
                <a:cxn ang="T8">
                  <a:pos x="T4" y="T5"/>
                </a:cxn>
              </a:cxnLst>
              <a:rect l="T9" t="T10" r="T11" b="T12"/>
              <a:pathLst>
                <a:path w="1045" h="153">
                  <a:moveTo>
                    <a:pt x="0" y="153"/>
                  </a:moveTo>
                  <a:lnTo>
                    <a:pt x="1045" y="153"/>
                  </a:lnTo>
                  <a:lnTo>
                    <a:pt x="1045" y="0"/>
                  </a:lnTo>
                </a:path>
              </a:pathLst>
            </a:custGeom>
            <a:noFill/>
            <a:ln w="20638">
              <a:solidFill>
                <a:srgbClr val="000000"/>
              </a:solidFill>
              <a:round/>
            </a:ln>
          </p:spPr>
          <p:txBody>
            <a:bodyPr/>
            <a:lstStyle/>
            <a:p>
              <a:endParaRPr lang="zh-CN" altLang="en-US"/>
            </a:p>
          </p:txBody>
        </p:sp>
        <p:sp>
          <p:nvSpPr>
            <p:cNvPr id="73946" name="Line 219"/>
            <p:cNvSpPr>
              <a:spLocks noChangeShapeType="1"/>
            </p:cNvSpPr>
            <p:nvPr/>
          </p:nvSpPr>
          <p:spPr bwMode="auto">
            <a:xfrm flipV="1">
              <a:off x="1601" y="3619"/>
              <a:ext cx="1" cy="85"/>
            </a:xfrm>
            <a:prstGeom prst="line">
              <a:avLst/>
            </a:prstGeom>
            <a:noFill/>
            <a:ln w="20638">
              <a:solidFill>
                <a:srgbClr val="000000"/>
              </a:solidFill>
              <a:round/>
            </a:ln>
          </p:spPr>
          <p:txBody>
            <a:bodyPr/>
            <a:lstStyle/>
            <a:p>
              <a:endParaRPr lang="zh-CN" altLang="en-US"/>
            </a:p>
          </p:txBody>
        </p:sp>
        <p:sp>
          <p:nvSpPr>
            <p:cNvPr id="73947" name="Line 220"/>
            <p:cNvSpPr>
              <a:spLocks noChangeShapeType="1"/>
            </p:cNvSpPr>
            <p:nvPr/>
          </p:nvSpPr>
          <p:spPr bwMode="auto">
            <a:xfrm>
              <a:off x="654" y="3698"/>
              <a:ext cx="1" cy="74"/>
            </a:xfrm>
            <a:prstGeom prst="line">
              <a:avLst/>
            </a:prstGeom>
            <a:noFill/>
            <a:ln w="20638">
              <a:solidFill>
                <a:srgbClr val="000000"/>
              </a:solidFill>
              <a:round/>
            </a:ln>
          </p:spPr>
          <p:txBody>
            <a:bodyPr/>
            <a:lstStyle/>
            <a:p>
              <a:endParaRPr lang="zh-CN" altLang="en-US"/>
            </a:p>
          </p:txBody>
        </p:sp>
        <p:sp>
          <p:nvSpPr>
            <p:cNvPr id="73948" name="Line 221"/>
            <p:cNvSpPr>
              <a:spLocks noChangeShapeType="1"/>
            </p:cNvSpPr>
            <p:nvPr/>
          </p:nvSpPr>
          <p:spPr bwMode="auto">
            <a:xfrm>
              <a:off x="1699" y="3619"/>
              <a:ext cx="52" cy="1"/>
            </a:xfrm>
            <a:prstGeom prst="line">
              <a:avLst/>
            </a:prstGeom>
            <a:noFill/>
            <a:ln w="20638">
              <a:solidFill>
                <a:srgbClr val="000000"/>
              </a:solidFill>
              <a:round/>
            </a:ln>
          </p:spPr>
          <p:txBody>
            <a:bodyPr/>
            <a:lstStyle/>
            <a:p>
              <a:endParaRPr lang="zh-CN" altLang="en-US"/>
            </a:p>
          </p:txBody>
        </p:sp>
        <p:sp>
          <p:nvSpPr>
            <p:cNvPr id="73949" name="Line 222"/>
            <p:cNvSpPr>
              <a:spLocks noChangeShapeType="1"/>
            </p:cNvSpPr>
            <p:nvPr/>
          </p:nvSpPr>
          <p:spPr bwMode="auto">
            <a:xfrm>
              <a:off x="1601" y="3693"/>
              <a:ext cx="1" cy="17"/>
            </a:xfrm>
            <a:prstGeom prst="line">
              <a:avLst/>
            </a:prstGeom>
            <a:noFill/>
            <a:ln w="20638">
              <a:solidFill>
                <a:srgbClr val="000000"/>
              </a:solidFill>
              <a:round/>
            </a:ln>
          </p:spPr>
          <p:txBody>
            <a:bodyPr/>
            <a:lstStyle/>
            <a:p>
              <a:endParaRPr lang="zh-CN" altLang="en-US"/>
            </a:p>
          </p:txBody>
        </p:sp>
        <p:sp>
          <p:nvSpPr>
            <p:cNvPr id="73950" name="Line 223"/>
            <p:cNvSpPr>
              <a:spLocks noChangeShapeType="1"/>
            </p:cNvSpPr>
            <p:nvPr/>
          </p:nvSpPr>
          <p:spPr bwMode="auto">
            <a:xfrm flipH="1">
              <a:off x="1556" y="3619"/>
              <a:ext cx="45" cy="1"/>
            </a:xfrm>
            <a:prstGeom prst="line">
              <a:avLst/>
            </a:prstGeom>
            <a:noFill/>
            <a:ln w="20638">
              <a:solidFill>
                <a:srgbClr val="000000"/>
              </a:solidFill>
              <a:round/>
            </a:ln>
          </p:spPr>
          <p:txBody>
            <a:bodyPr/>
            <a:lstStyle/>
            <a:p>
              <a:endParaRPr lang="zh-CN" altLang="en-US"/>
            </a:p>
          </p:txBody>
        </p:sp>
        <p:sp>
          <p:nvSpPr>
            <p:cNvPr id="73951" name="Freeform 224"/>
            <p:cNvSpPr/>
            <p:nvPr/>
          </p:nvSpPr>
          <p:spPr bwMode="auto">
            <a:xfrm>
              <a:off x="1556" y="3546"/>
              <a:ext cx="195" cy="73"/>
            </a:xfrm>
            <a:custGeom>
              <a:avLst/>
              <a:gdLst>
                <a:gd name="T0" fmla="*/ 0 w 195"/>
                <a:gd name="T1" fmla="*/ 73 h 73"/>
                <a:gd name="T2" fmla="*/ 97 w 195"/>
                <a:gd name="T3" fmla="*/ 0 h 73"/>
                <a:gd name="T4" fmla="*/ 195 w 195"/>
                <a:gd name="T5" fmla="*/ 73 h 73"/>
                <a:gd name="T6" fmla="*/ 0 60000 65536"/>
                <a:gd name="T7" fmla="*/ 0 60000 65536"/>
                <a:gd name="T8" fmla="*/ 0 60000 65536"/>
                <a:gd name="T9" fmla="*/ 0 w 195"/>
                <a:gd name="T10" fmla="*/ 0 h 73"/>
                <a:gd name="T11" fmla="*/ 195 w 195"/>
                <a:gd name="T12" fmla="*/ 73 h 73"/>
              </a:gdLst>
              <a:ahLst/>
              <a:cxnLst>
                <a:cxn ang="T6">
                  <a:pos x="T0" y="T1"/>
                </a:cxn>
                <a:cxn ang="T7">
                  <a:pos x="T2" y="T3"/>
                </a:cxn>
                <a:cxn ang="T8">
                  <a:pos x="T4" y="T5"/>
                </a:cxn>
              </a:cxnLst>
              <a:rect l="T9" t="T10" r="T11" b="T12"/>
              <a:pathLst>
                <a:path w="195" h="73">
                  <a:moveTo>
                    <a:pt x="0" y="73"/>
                  </a:moveTo>
                  <a:lnTo>
                    <a:pt x="97" y="0"/>
                  </a:lnTo>
                  <a:lnTo>
                    <a:pt x="195" y="73"/>
                  </a:lnTo>
                </a:path>
              </a:pathLst>
            </a:custGeom>
            <a:noFill/>
            <a:ln w="20638">
              <a:solidFill>
                <a:srgbClr val="000000"/>
              </a:solidFill>
              <a:round/>
            </a:ln>
          </p:spPr>
          <p:txBody>
            <a:bodyPr/>
            <a:lstStyle/>
            <a:p>
              <a:endParaRPr lang="zh-CN" altLang="en-US"/>
            </a:p>
          </p:txBody>
        </p:sp>
        <p:sp>
          <p:nvSpPr>
            <p:cNvPr id="73952" name="Line 225"/>
            <p:cNvSpPr>
              <a:spLocks noChangeShapeType="1"/>
            </p:cNvSpPr>
            <p:nvPr/>
          </p:nvSpPr>
          <p:spPr bwMode="auto">
            <a:xfrm>
              <a:off x="1699" y="3116"/>
              <a:ext cx="1" cy="226"/>
            </a:xfrm>
            <a:prstGeom prst="line">
              <a:avLst/>
            </a:prstGeom>
            <a:noFill/>
            <a:ln w="20638">
              <a:solidFill>
                <a:srgbClr val="000000"/>
              </a:solidFill>
              <a:round/>
            </a:ln>
          </p:spPr>
          <p:txBody>
            <a:bodyPr/>
            <a:lstStyle/>
            <a:p>
              <a:endParaRPr lang="zh-CN" altLang="en-US"/>
            </a:p>
          </p:txBody>
        </p:sp>
        <p:sp>
          <p:nvSpPr>
            <p:cNvPr id="73953" name="Line 226"/>
            <p:cNvSpPr>
              <a:spLocks noChangeShapeType="1"/>
            </p:cNvSpPr>
            <p:nvPr/>
          </p:nvSpPr>
          <p:spPr bwMode="auto">
            <a:xfrm>
              <a:off x="1751" y="3116"/>
              <a:ext cx="1" cy="226"/>
            </a:xfrm>
            <a:prstGeom prst="line">
              <a:avLst/>
            </a:prstGeom>
            <a:noFill/>
            <a:ln w="20638">
              <a:solidFill>
                <a:srgbClr val="000000"/>
              </a:solidFill>
              <a:round/>
            </a:ln>
          </p:spPr>
          <p:txBody>
            <a:bodyPr/>
            <a:lstStyle/>
            <a:p>
              <a:endParaRPr lang="zh-CN" altLang="en-US"/>
            </a:p>
          </p:txBody>
        </p:sp>
        <p:sp>
          <p:nvSpPr>
            <p:cNvPr id="73954" name="Line 227"/>
            <p:cNvSpPr>
              <a:spLocks noChangeShapeType="1"/>
            </p:cNvSpPr>
            <p:nvPr/>
          </p:nvSpPr>
          <p:spPr bwMode="auto">
            <a:xfrm>
              <a:off x="1751" y="3342"/>
              <a:ext cx="53" cy="1"/>
            </a:xfrm>
            <a:prstGeom prst="line">
              <a:avLst/>
            </a:prstGeom>
            <a:noFill/>
            <a:ln w="20638">
              <a:solidFill>
                <a:srgbClr val="000000"/>
              </a:solidFill>
              <a:round/>
            </a:ln>
          </p:spPr>
          <p:txBody>
            <a:bodyPr/>
            <a:lstStyle/>
            <a:p>
              <a:endParaRPr lang="zh-CN" altLang="en-US"/>
            </a:p>
          </p:txBody>
        </p:sp>
        <p:sp>
          <p:nvSpPr>
            <p:cNvPr id="73955" name="Freeform 228"/>
            <p:cNvSpPr/>
            <p:nvPr/>
          </p:nvSpPr>
          <p:spPr bwMode="auto">
            <a:xfrm>
              <a:off x="1653" y="3342"/>
              <a:ext cx="151" cy="45"/>
            </a:xfrm>
            <a:custGeom>
              <a:avLst/>
              <a:gdLst>
                <a:gd name="T0" fmla="*/ 46 w 151"/>
                <a:gd name="T1" fmla="*/ 0 h 45"/>
                <a:gd name="T2" fmla="*/ 0 w 151"/>
                <a:gd name="T3" fmla="*/ 0 h 45"/>
                <a:gd name="T4" fmla="*/ 72 w 151"/>
                <a:gd name="T5" fmla="*/ 45 h 45"/>
                <a:gd name="T6" fmla="*/ 151 w 151"/>
                <a:gd name="T7" fmla="*/ 0 h 45"/>
                <a:gd name="T8" fmla="*/ 0 60000 65536"/>
                <a:gd name="T9" fmla="*/ 0 60000 65536"/>
                <a:gd name="T10" fmla="*/ 0 60000 65536"/>
                <a:gd name="T11" fmla="*/ 0 60000 65536"/>
                <a:gd name="T12" fmla="*/ 0 w 151"/>
                <a:gd name="T13" fmla="*/ 0 h 45"/>
                <a:gd name="T14" fmla="*/ 151 w 151"/>
                <a:gd name="T15" fmla="*/ 45 h 45"/>
              </a:gdLst>
              <a:ahLst/>
              <a:cxnLst>
                <a:cxn ang="T8">
                  <a:pos x="T0" y="T1"/>
                </a:cxn>
                <a:cxn ang="T9">
                  <a:pos x="T2" y="T3"/>
                </a:cxn>
                <a:cxn ang="T10">
                  <a:pos x="T4" y="T5"/>
                </a:cxn>
                <a:cxn ang="T11">
                  <a:pos x="T6" y="T7"/>
                </a:cxn>
              </a:cxnLst>
              <a:rect l="T12" t="T13" r="T14" b="T15"/>
              <a:pathLst>
                <a:path w="151" h="45">
                  <a:moveTo>
                    <a:pt x="46" y="0"/>
                  </a:moveTo>
                  <a:lnTo>
                    <a:pt x="0" y="0"/>
                  </a:lnTo>
                  <a:lnTo>
                    <a:pt x="72" y="45"/>
                  </a:lnTo>
                  <a:lnTo>
                    <a:pt x="151" y="0"/>
                  </a:lnTo>
                </a:path>
              </a:pathLst>
            </a:custGeom>
            <a:noFill/>
            <a:ln w="20638">
              <a:solidFill>
                <a:srgbClr val="000000"/>
              </a:solidFill>
              <a:round/>
            </a:ln>
          </p:spPr>
          <p:txBody>
            <a:bodyPr/>
            <a:lstStyle/>
            <a:p>
              <a:endParaRPr lang="zh-CN" altLang="en-US"/>
            </a:p>
          </p:txBody>
        </p:sp>
        <p:sp>
          <p:nvSpPr>
            <p:cNvPr id="73956" name="Freeform 229"/>
            <p:cNvSpPr/>
            <p:nvPr/>
          </p:nvSpPr>
          <p:spPr bwMode="auto">
            <a:xfrm>
              <a:off x="4168" y="822"/>
              <a:ext cx="176" cy="164"/>
            </a:xfrm>
            <a:custGeom>
              <a:avLst/>
              <a:gdLst>
                <a:gd name="T0" fmla="*/ 0 w 176"/>
                <a:gd name="T1" fmla="*/ 0 h 164"/>
                <a:gd name="T2" fmla="*/ 176 w 176"/>
                <a:gd name="T3" fmla="*/ 84 h 164"/>
                <a:gd name="T4" fmla="*/ 0 w 176"/>
                <a:gd name="T5" fmla="*/ 164 h 164"/>
                <a:gd name="T6" fmla="*/ 0 60000 65536"/>
                <a:gd name="T7" fmla="*/ 0 60000 65536"/>
                <a:gd name="T8" fmla="*/ 0 60000 65536"/>
                <a:gd name="T9" fmla="*/ 0 w 176"/>
                <a:gd name="T10" fmla="*/ 0 h 164"/>
                <a:gd name="T11" fmla="*/ 176 w 176"/>
                <a:gd name="T12" fmla="*/ 164 h 164"/>
              </a:gdLst>
              <a:ahLst/>
              <a:cxnLst>
                <a:cxn ang="T6">
                  <a:pos x="T0" y="T1"/>
                </a:cxn>
                <a:cxn ang="T7">
                  <a:pos x="T2" y="T3"/>
                </a:cxn>
                <a:cxn ang="T8">
                  <a:pos x="T4" y="T5"/>
                </a:cxn>
              </a:cxnLst>
              <a:rect l="T9" t="T10" r="T11" b="T12"/>
              <a:pathLst>
                <a:path w="176" h="164">
                  <a:moveTo>
                    <a:pt x="0" y="0"/>
                  </a:moveTo>
                  <a:lnTo>
                    <a:pt x="176" y="84"/>
                  </a:lnTo>
                  <a:lnTo>
                    <a:pt x="0" y="164"/>
                  </a:lnTo>
                </a:path>
              </a:pathLst>
            </a:custGeom>
            <a:noFill/>
            <a:ln w="20638">
              <a:solidFill>
                <a:srgbClr val="000000"/>
              </a:solidFill>
              <a:round/>
            </a:ln>
          </p:spPr>
          <p:txBody>
            <a:bodyPr/>
            <a:lstStyle/>
            <a:p>
              <a:endParaRPr lang="zh-CN" altLang="en-US"/>
            </a:p>
          </p:txBody>
        </p:sp>
        <p:sp>
          <p:nvSpPr>
            <p:cNvPr id="73957" name="Line 230"/>
            <p:cNvSpPr>
              <a:spLocks noChangeShapeType="1"/>
            </p:cNvSpPr>
            <p:nvPr/>
          </p:nvSpPr>
          <p:spPr bwMode="auto">
            <a:xfrm>
              <a:off x="3358" y="1619"/>
              <a:ext cx="666" cy="1"/>
            </a:xfrm>
            <a:prstGeom prst="line">
              <a:avLst/>
            </a:prstGeom>
            <a:noFill/>
            <a:ln w="20638">
              <a:solidFill>
                <a:srgbClr val="000000"/>
              </a:solidFill>
              <a:round/>
            </a:ln>
          </p:spPr>
          <p:txBody>
            <a:bodyPr/>
            <a:lstStyle/>
            <a:p>
              <a:endParaRPr lang="zh-CN" altLang="en-US"/>
            </a:p>
          </p:txBody>
        </p:sp>
        <p:sp>
          <p:nvSpPr>
            <p:cNvPr id="73958" name="Line 231"/>
            <p:cNvSpPr>
              <a:spLocks noChangeShapeType="1"/>
            </p:cNvSpPr>
            <p:nvPr/>
          </p:nvSpPr>
          <p:spPr bwMode="auto">
            <a:xfrm>
              <a:off x="3358" y="1726"/>
              <a:ext cx="666" cy="1"/>
            </a:xfrm>
            <a:prstGeom prst="line">
              <a:avLst/>
            </a:prstGeom>
            <a:noFill/>
            <a:ln w="20638">
              <a:solidFill>
                <a:srgbClr val="000000"/>
              </a:solidFill>
              <a:round/>
            </a:ln>
          </p:spPr>
          <p:txBody>
            <a:bodyPr/>
            <a:lstStyle/>
            <a:p>
              <a:endParaRPr lang="zh-CN" altLang="en-US"/>
            </a:p>
          </p:txBody>
        </p:sp>
        <p:sp>
          <p:nvSpPr>
            <p:cNvPr id="73959" name="Line 232"/>
            <p:cNvSpPr>
              <a:spLocks noChangeShapeType="1"/>
            </p:cNvSpPr>
            <p:nvPr/>
          </p:nvSpPr>
          <p:spPr bwMode="auto">
            <a:xfrm>
              <a:off x="3358" y="1833"/>
              <a:ext cx="666" cy="1"/>
            </a:xfrm>
            <a:prstGeom prst="line">
              <a:avLst/>
            </a:prstGeom>
            <a:noFill/>
            <a:ln w="11113">
              <a:solidFill>
                <a:srgbClr val="000000"/>
              </a:solidFill>
              <a:round/>
            </a:ln>
          </p:spPr>
          <p:txBody>
            <a:bodyPr/>
            <a:lstStyle/>
            <a:p>
              <a:endParaRPr lang="zh-CN" altLang="en-US"/>
            </a:p>
          </p:txBody>
        </p:sp>
        <p:sp>
          <p:nvSpPr>
            <p:cNvPr id="73960" name="Line 233"/>
            <p:cNvSpPr>
              <a:spLocks noChangeShapeType="1"/>
            </p:cNvSpPr>
            <p:nvPr/>
          </p:nvSpPr>
          <p:spPr bwMode="auto">
            <a:xfrm>
              <a:off x="3358" y="1941"/>
              <a:ext cx="666" cy="1"/>
            </a:xfrm>
            <a:prstGeom prst="line">
              <a:avLst/>
            </a:prstGeom>
            <a:noFill/>
            <a:ln w="20638">
              <a:solidFill>
                <a:srgbClr val="000000"/>
              </a:solidFill>
              <a:round/>
            </a:ln>
          </p:spPr>
          <p:txBody>
            <a:bodyPr/>
            <a:lstStyle/>
            <a:p>
              <a:endParaRPr lang="zh-CN" altLang="en-US"/>
            </a:p>
          </p:txBody>
        </p:sp>
        <p:sp>
          <p:nvSpPr>
            <p:cNvPr id="73961" name="Line 234"/>
            <p:cNvSpPr>
              <a:spLocks noChangeShapeType="1"/>
            </p:cNvSpPr>
            <p:nvPr/>
          </p:nvSpPr>
          <p:spPr bwMode="auto">
            <a:xfrm>
              <a:off x="3358" y="2054"/>
              <a:ext cx="666" cy="1"/>
            </a:xfrm>
            <a:prstGeom prst="line">
              <a:avLst/>
            </a:prstGeom>
            <a:noFill/>
            <a:ln w="20638">
              <a:solidFill>
                <a:srgbClr val="000000"/>
              </a:solidFill>
              <a:round/>
            </a:ln>
          </p:spPr>
          <p:txBody>
            <a:bodyPr/>
            <a:lstStyle/>
            <a:p>
              <a:endParaRPr lang="zh-CN" altLang="en-US"/>
            </a:p>
          </p:txBody>
        </p:sp>
        <p:sp>
          <p:nvSpPr>
            <p:cNvPr id="73962" name="Freeform 235"/>
            <p:cNvSpPr/>
            <p:nvPr/>
          </p:nvSpPr>
          <p:spPr bwMode="auto">
            <a:xfrm>
              <a:off x="1444" y="1845"/>
              <a:ext cx="144" cy="407"/>
            </a:xfrm>
            <a:custGeom>
              <a:avLst/>
              <a:gdLst>
                <a:gd name="T0" fmla="*/ 33 w 144"/>
                <a:gd name="T1" fmla="*/ 373 h 407"/>
                <a:gd name="T2" fmla="*/ 0 w 144"/>
                <a:gd name="T3" fmla="*/ 373 h 407"/>
                <a:gd name="T4" fmla="*/ 72 w 144"/>
                <a:gd name="T5" fmla="*/ 407 h 407"/>
                <a:gd name="T6" fmla="*/ 144 w 144"/>
                <a:gd name="T7" fmla="*/ 373 h 407"/>
                <a:gd name="T8" fmla="*/ 112 w 144"/>
                <a:gd name="T9" fmla="*/ 373 h 407"/>
                <a:gd name="T10" fmla="*/ 112 w 144"/>
                <a:gd name="T11" fmla="*/ 28 h 407"/>
                <a:gd name="T12" fmla="*/ 144 w 144"/>
                <a:gd name="T13" fmla="*/ 28 h 407"/>
                <a:gd name="T14" fmla="*/ 72 w 144"/>
                <a:gd name="T15" fmla="*/ 0 h 407"/>
                <a:gd name="T16" fmla="*/ 0 w 144"/>
                <a:gd name="T17" fmla="*/ 28 h 407"/>
                <a:gd name="T18" fmla="*/ 33 w 144"/>
                <a:gd name="T19" fmla="*/ 28 h 407"/>
                <a:gd name="T20" fmla="*/ 33 w 144"/>
                <a:gd name="T21" fmla="*/ 373 h 40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407"/>
                <a:gd name="T35" fmla="*/ 144 w 144"/>
                <a:gd name="T36" fmla="*/ 407 h 40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407">
                  <a:moveTo>
                    <a:pt x="33" y="373"/>
                  </a:moveTo>
                  <a:lnTo>
                    <a:pt x="0" y="373"/>
                  </a:lnTo>
                  <a:lnTo>
                    <a:pt x="72" y="407"/>
                  </a:lnTo>
                  <a:lnTo>
                    <a:pt x="144" y="373"/>
                  </a:lnTo>
                  <a:lnTo>
                    <a:pt x="112" y="373"/>
                  </a:lnTo>
                  <a:lnTo>
                    <a:pt x="112" y="28"/>
                  </a:lnTo>
                  <a:lnTo>
                    <a:pt x="144" y="28"/>
                  </a:lnTo>
                  <a:lnTo>
                    <a:pt x="72" y="0"/>
                  </a:lnTo>
                  <a:lnTo>
                    <a:pt x="0" y="28"/>
                  </a:lnTo>
                  <a:lnTo>
                    <a:pt x="33" y="28"/>
                  </a:lnTo>
                  <a:lnTo>
                    <a:pt x="33" y="373"/>
                  </a:lnTo>
                  <a:close/>
                </a:path>
              </a:pathLst>
            </a:custGeom>
            <a:solidFill>
              <a:srgbClr val="FFFFFF"/>
            </a:solidFill>
            <a:ln w="20638">
              <a:solidFill>
                <a:srgbClr val="000000"/>
              </a:solidFill>
              <a:round/>
            </a:ln>
          </p:spPr>
          <p:txBody>
            <a:bodyPr/>
            <a:lstStyle/>
            <a:p>
              <a:endParaRPr lang="zh-CN" altLang="en-US"/>
            </a:p>
          </p:txBody>
        </p:sp>
        <p:sp>
          <p:nvSpPr>
            <p:cNvPr id="73963" name="Freeform 236"/>
            <p:cNvSpPr/>
            <p:nvPr/>
          </p:nvSpPr>
          <p:spPr bwMode="auto">
            <a:xfrm>
              <a:off x="1490" y="2370"/>
              <a:ext cx="150" cy="277"/>
            </a:xfrm>
            <a:custGeom>
              <a:avLst/>
              <a:gdLst>
                <a:gd name="T0" fmla="*/ 39 w 150"/>
                <a:gd name="T1" fmla="*/ 243 h 277"/>
                <a:gd name="T2" fmla="*/ 0 w 150"/>
                <a:gd name="T3" fmla="*/ 243 h 277"/>
                <a:gd name="T4" fmla="*/ 79 w 150"/>
                <a:gd name="T5" fmla="*/ 277 h 277"/>
                <a:gd name="T6" fmla="*/ 150 w 150"/>
                <a:gd name="T7" fmla="*/ 243 h 277"/>
                <a:gd name="T8" fmla="*/ 111 w 150"/>
                <a:gd name="T9" fmla="*/ 243 h 277"/>
                <a:gd name="T10" fmla="*/ 111 w 150"/>
                <a:gd name="T11" fmla="*/ 34 h 277"/>
                <a:gd name="T12" fmla="*/ 150 w 150"/>
                <a:gd name="T13" fmla="*/ 34 h 277"/>
                <a:gd name="T14" fmla="*/ 79 w 150"/>
                <a:gd name="T15" fmla="*/ 0 h 277"/>
                <a:gd name="T16" fmla="*/ 0 w 150"/>
                <a:gd name="T17" fmla="*/ 34 h 277"/>
                <a:gd name="T18" fmla="*/ 39 w 150"/>
                <a:gd name="T19" fmla="*/ 34 h 277"/>
                <a:gd name="T20" fmla="*/ 39 w 150"/>
                <a:gd name="T21" fmla="*/ 243 h 2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0"/>
                <a:gd name="T34" fmla="*/ 0 h 277"/>
                <a:gd name="T35" fmla="*/ 150 w 150"/>
                <a:gd name="T36" fmla="*/ 277 h 2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0" h="277">
                  <a:moveTo>
                    <a:pt x="39" y="243"/>
                  </a:moveTo>
                  <a:lnTo>
                    <a:pt x="0" y="243"/>
                  </a:lnTo>
                  <a:lnTo>
                    <a:pt x="79" y="277"/>
                  </a:lnTo>
                  <a:lnTo>
                    <a:pt x="150" y="243"/>
                  </a:lnTo>
                  <a:lnTo>
                    <a:pt x="111" y="243"/>
                  </a:lnTo>
                  <a:lnTo>
                    <a:pt x="111" y="34"/>
                  </a:lnTo>
                  <a:lnTo>
                    <a:pt x="150" y="34"/>
                  </a:lnTo>
                  <a:lnTo>
                    <a:pt x="79" y="0"/>
                  </a:lnTo>
                  <a:lnTo>
                    <a:pt x="0" y="34"/>
                  </a:lnTo>
                  <a:lnTo>
                    <a:pt x="39" y="34"/>
                  </a:lnTo>
                  <a:lnTo>
                    <a:pt x="39" y="243"/>
                  </a:lnTo>
                  <a:close/>
                </a:path>
              </a:pathLst>
            </a:custGeom>
            <a:solidFill>
              <a:srgbClr val="FFFFFF"/>
            </a:solidFill>
            <a:ln w="20638">
              <a:solidFill>
                <a:srgbClr val="000000"/>
              </a:solidFill>
              <a:round/>
            </a:ln>
          </p:spPr>
          <p:txBody>
            <a:bodyPr/>
            <a:lstStyle/>
            <a:p>
              <a:endParaRPr lang="zh-CN" altLang="en-US"/>
            </a:p>
          </p:txBody>
        </p:sp>
        <p:sp>
          <p:nvSpPr>
            <p:cNvPr id="73964" name="Freeform 237"/>
            <p:cNvSpPr/>
            <p:nvPr/>
          </p:nvSpPr>
          <p:spPr bwMode="auto">
            <a:xfrm>
              <a:off x="1294" y="2800"/>
              <a:ext cx="150" cy="147"/>
            </a:xfrm>
            <a:custGeom>
              <a:avLst/>
              <a:gdLst>
                <a:gd name="T0" fmla="*/ 39 w 150"/>
                <a:gd name="T1" fmla="*/ 118 h 147"/>
                <a:gd name="T2" fmla="*/ 0 w 150"/>
                <a:gd name="T3" fmla="*/ 118 h 147"/>
                <a:gd name="T4" fmla="*/ 72 w 150"/>
                <a:gd name="T5" fmla="*/ 147 h 147"/>
                <a:gd name="T6" fmla="*/ 150 w 150"/>
                <a:gd name="T7" fmla="*/ 118 h 147"/>
                <a:gd name="T8" fmla="*/ 111 w 150"/>
                <a:gd name="T9" fmla="*/ 118 h 147"/>
                <a:gd name="T10" fmla="*/ 111 w 150"/>
                <a:gd name="T11" fmla="*/ 34 h 147"/>
                <a:gd name="T12" fmla="*/ 150 w 150"/>
                <a:gd name="T13" fmla="*/ 34 h 147"/>
                <a:gd name="T14" fmla="*/ 72 w 150"/>
                <a:gd name="T15" fmla="*/ 0 h 147"/>
                <a:gd name="T16" fmla="*/ 0 w 150"/>
                <a:gd name="T17" fmla="*/ 34 h 147"/>
                <a:gd name="T18" fmla="*/ 39 w 150"/>
                <a:gd name="T19" fmla="*/ 34 h 147"/>
                <a:gd name="T20" fmla="*/ 39 w 150"/>
                <a:gd name="T21" fmla="*/ 118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0"/>
                <a:gd name="T34" fmla="*/ 0 h 147"/>
                <a:gd name="T35" fmla="*/ 150 w 150"/>
                <a:gd name="T36" fmla="*/ 147 h 1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0" h="147">
                  <a:moveTo>
                    <a:pt x="39" y="118"/>
                  </a:moveTo>
                  <a:lnTo>
                    <a:pt x="0" y="118"/>
                  </a:lnTo>
                  <a:lnTo>
                    <a:pt x="72" y="147"/>
                  </a:lnTo>
                  <a:lnTo>
                    <a:pt x="150" y="118"/>
                  </a:lnTo>
                  <a:lnTo>
                    <a:pt x="111" y="118"/>
                  </a:lnTo>
                  <a:lnTo>
                    <a:pt x="111" y="34"/>
                  </a:lnTo>
                  <a:lnTo>
                    <a:pt x="150" y="34"/>
                  </a:lnTo>
                  <a:lnTo>
                    <a:pt x="72" y="0"/>
                  </a:lnTo>
                  <a:lnTo>
                    <a:pt x="0" y="34"/>
                  </a:lnTo>
                  <a:lnTo>
                    <a:pt x="39" y="34"/>
                  </a:lnTo>
                  <a:lnTo>
                    <a:pt x="39" y="118"/>
                  </a:lnTo>
                  <a:close/>
                </a:path>
              </a:pathLst>
            </a:custGeom>
            <a:solidFill>
              <a:srgbClr val="FFFFFF"/>
            </a:solidFill>
            <a:ln w="20638">
              <a:solidFill>
                <a:srgbClr val="000000"/>
              </a:solidFill>
              <a:round/>
            </a:ln>
          </p:spPr>
          <p:txBody>
            <a:bodyPr/>
            <a:lstStyle/>
            <a:p>
              <a:endParaRPr lang="zh-CN" altLang="en-US"/>
            </a:p>
          </p:txBody>
        </p:sp>
        <p:sp>
          <p:nvSpPr>
            <p:cNvPr id="73965" name="Freeform 238"/>
            <p:cNvSpPr/>
            <p:nvPr/>
          </p:nvSpPr>
          <p:spPr bwMode="auto">
            <a:xfrm>
              <a:off x="1686" y="2800"/>
              <a:ext cx="144" cy="147"/>
            </a:xfrm>
            <a:custGeom>
              <a:avLst/>
              <a:gdLst>
                <a:gd name="T0" fmla="*/ 33 w 144"/>
                <a:gd name="T1" fmla="*/ 118 h 147"/>
                <a:gd name="T2" fmla="*/ 0 w 144"/>
                <a:gd name="T3" fmla="*/ 118 h 147"/>
                <a:gd name="T4" fmla="*/ 72 w 144"/>
                <a:gd name="T5" fmla="*/ 147 h 147"/>
                <a:gd name="T6" fmla="*/ 144 w 144"/>
                <a:gd name="T7" fmla="*/ 118 h 147"/>
                <a:gd name="T8" fmla="*/ 111 w 144"/>
                <a:gd name="T9" fmla="*/ 118 h 147"/>
                <a:gd name="T10" fmla="*/ 111 w 144"/>
                <a:gd name="T11" fmla="*/ 34 h 147"/>
                <a:gd name="T12" fmla="*/ 144 w 144"/>
                <a:gd name="T13" fmla="*/ 34 h 147"/>
                <a:gd name="T14" fmla="*/ 72 w 144"/>
                <a:gd name="T15" fmla="*/ 0 h 147"/>
                <a:gd name="T16" fmla="*/ 0 w 144"/>
                <a:gd name="T17" fmla="*/ 34 h 147"/>
                <a:gd name="T18" fmla="*/ 33 w 144"/>
                <a:gd name="T19" fmla="*/ 34 h 147"/>
                <a:gd name="T20" fmla="*/ 33 w 144"/>
                <a:gd name="T21" fmla="*/ 118 h 1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4"/>
                <a:gd name="T34" fmla="*/ 0 h 147"/>
                <a:gd name="T35" fmla="*/ 144 w 144"/>
                <a:gd name="T36" fmla="*/ 147 h 14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4" h="147">
                  <a:moveTo>
                    <a:pt x="33" y="118"/>
                  </a:moveTo>
                  <a:lnTo>
                    <a:pt x="0" y="118"/>
                  </a:lnTo>
                  <a:lnTo>
                    <a:pt x="72" y="147"/>
                  </a:lnTo>
                  <a:lnTo>
                    <a:pt x="144" y="118"/>
                  </a:lnTo>
                  <a:lnTo>
                    <a:pt x="111" y="118"/>
                  </a:lnTo>
                  <a:lnTo>
                    <a:pt x="111" y="34"/>
                  </a:lnTo>
                  <a:lnTo>
                    <a:pt x="144" y="34"/>
                  </a:lnTo>
                  <a:lnTo>
                    <a:pt x="72" y="0"/>
                  </a:lnTo>
                  <a:lnTo>
                    <a:pt x="0" y="34"/>
                  </a:lnTo>
                  <a:lnTo>
                    <a:pt x="33" y="34"/>
                  </a:lnTo>
                  <a:lnTo>
                    <a:pt x="33" y="118"/>
                  </a:lnTo>
                  <a:close/>
                </a:path>
              </a:pathLst>
            </a:custGeom>
            <a:solidFill>
              <a:srgbClr val="FFFFFF"/>
            </a:solidFill>
            <a:ln w="20638">
              <a:solidFill>
                <a:srgbClr val="000000"/>
              </a:solidFill>
              <a:round/>
            </a:ln>
          </p:spPr>
          <p:txBody>
            <a:bodyPr/>
            <a:lstStyle/>
            <a:p>
              <a:endParaRPr lang="zh-CN" altLang="en-US"/>
            </a:p>
          </p:txBody>
        </p:sp>
      </p:grpSp>
      <p:sp>
        <p:nvSpPr>
          <p:cNvPr id="73734" name="Rectangle 239"/>
          <p:cNvSpPr>
            <a:spLocks noChangeArrowheads="1"/>
          </p:cNvSpPr>
          <p:nvPr/>
        </p:nvSpPr>
        <p:spPr bwMode="auto">
          <a:xfrm>
            <a:off x="3811588" y="6408738"/>
            <a:ext cx="1606550" cy="168275"/>
          </a:xfrm>
          <a:prstGeom prst="rect">
            <a:avLst/>
          </a:prstGeom>
          <a:noFill/>
          <a:ln w="9525">
            <a:noFill/>
            <a:miter lim="800000"/>
          </a:ln>
        </p:spPr>
        <p:txBody>
          <a:bodyPr wrap="none" lIns="0" tIns="0" rIns="0" bIns="0">
            <a:spAutoFit/>
          </a:bodyPr>
          <a:lstStyle/>
          <a:p>
            <a:pPr algn="ctr"/>
            <a:r>
              <a:rPr lang="zh-CN" altLang="en-US" sz="1100" b="1">
                <a:solidFill>
                  <a:srgbClr val="000000"/>
                </a:solidFill>
                <a:latin typeface="宋体" charset="-122"/>
              </a:rPr>
              <a:t>图</a:t>
            </a:r>
            <a:r>
              <a:rPr lang="en-US" altLang="zh-CN" sz="1100" b="1">
                <a:solidFill>
                  <a:srgbClr val="000000"/>
                </a:solidFill>
                <a:latin typeface="宋体" charset="-122"/>
              </a:rPr>
              <a:t>8086CPU</a:t>
            </a:r>
            <a:r>
              <a:rPr lang="zh-CN" altLang="en-US" sz="1100" b="1">
                <a:solidFill>
                  <a:srgbClr val="000000"/>
                </a:solidFill>
                <a:latin typeface="宋体" charset="-122"/>
              </a:rPr>
              <a:t>的内部结构框图</a:t>
            </a:r>
            <a:endParaRPr lang="zh-CN" altLang="en-US" sz="240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灯片编号占位符 5"/>
          <p:cNvSpPr>
            <a:spLocks noGrp="1"/>
          </p:cNvSpPr>
          <p:nvPr>
            <p:ph type="sldNum" sz="quarter" idx="12"/>
          </p:nvPr>
        </p:nvSpPr>
        <p:spPr>
          <a:noFill/>
        </p:spPr>
        <p:txBody>
          <a:bodyPr/>
          <a:lstStyle/>
          <a:p>
            <a:fld id="{89C32F85-97CF-4159-8629-E946341F135E}" type="slidenum">
              <a:rPr lang="en-US" altLang="zh-CN" smtClean="0">
                <a:ea typeface="宋体" charset="-122"/>
              </a:rPr>
              <a:t>62</a:t>
            </a:fld>
            <a:endParaRPr lang="en-US" altLang="zh-CN" smtClean="0">
              <a:ea typeface="宋体" charset="-122"/>
            </a:endParaRPr>
          </a:p>
        </p:txBody>
      </p:sp>
      <p:sp>
        <p:nvSpPr>
          <p:cNvPr id="74754" name="Rectangle 2"/>
          <p:cNvSpPr>
            <a:spLocks noGrp="1" noChangeArrowheads="1"/>
          </p:cNvSpPr>
          <p:nvPr>
            <p:ph type="title"/>
          </p:nvPr>
        </p:nvSpPr>
        <p:spPr>
          <a:xfrm>
            <a:off x="974725" y="258763"/>
            <a:ext cx="7772400" cy="685800"/>
          </a:xfrm>
        </p:spPr>
        <p:txBody>
          <a:bodyPr/>
          <a:lstStyle/>
          <a:p>
            <a:pPr algn="ctr" eaLnBrk="1" hangingPunct="1"/>
            <a:r>
              <a:rPr lang="zh-CN" altLang="en-US" sz="3600" b="1" i="0" smtClean="0">
                <a:solidFill>
                  <a:schemeClr val="tx1"/>
                </a:solidFill>
              </a:rPr>
              <a:t>存储器（内存，主存）</a:t>
            </a:r>
          </a:p>
        </p:txBody>
      </p:sp>
      <p:sp>
        <p:nvSpPr>
          <p:cNvPr id="74755" name="Rectangle 3"/>
          <p:cNvSpPr>
            <a:spLocks noGrp="1" noChangeArrowheads="1"/>
          </p:cNvSpPr>
          <p:nvPr>
            <p:ph type="body" idx="1"/>
          </p:nvPr>
        </p:nvSpPr>
        <p:spPr>
          <a:xfrm>
            <a:off x="519113" y="1169988"/>
            <a:ext cx="8137525" cy="5440362"/>
          </a:xfrm>
        </p:spPr>
        <p:txBody>
          <a:bodyPr/>
          <a:lstStyle/>
          <a:p>
            <a:pPr eaLnBrk="1" hangingPunct="1">
              <a:buFontTx/>
              <a:buNone/>
            </a:pPr>
            <a:r>
              <a:rPr lang="en-US" altLang="zh-CN" smtClean="0">
                <a:latin typeface="Wingdings" pitchFamily="2" charset="2"/>
              </a:rPr>
              <a:t>l</a:t>
            </a:r>
            <a:r>
              <a:rPr lang="zh-CN" altLang="en-US" sz="2800" b="1" smtClean="0"/>
              <a:t>作用：存储信息</a:t>
            </a:r>
          </a:p>
          <a:p>
            <a:pPr eaLnBrk="1" hangingPunct="1">
              <a:buFontTx/>
              <a:buNone/>
            </a:pPr>
            <a:r>
              <a:rPr lang="en-US" altLang="zh-CN" sz="2800" smtClean="0">
                <a:latin typeface="Wingdings" pitchFamily="2" charset="2"/>
              </a:rPr>
              <a:t>l</a:t>
            </a:r>
            <a:r>
              <a:rPr lang="zh-CN" altLang="en-US" sz="2800" b="1" smtClean="0"/>
              <a:t>描述存储单元的要素：</a:t>
            </a:r>
          </a:p>
          <a:p>
            <a:pPr eaLnBrk="1" hangingPunct="1">
              <a:buFontTx/>
              <a:buNone/>
            </a:pPr>
            <a:r>
              <a:rPr lang="zh-CN" altLang="en-US" sz="2800" b="1" smtClean="0"/>
              <a:t>  地址和数据</a:t>
            </a:r>
          </a:p>
          <a:p>
            <a:pPr eaLnBrk="1" hangingPunct="1">
              <a:buFontTx/>
              <a:buNone/>
            </a:pPr>
            <a:r>
              <a:rPr lang="en-US" altLang="zh-CN" sz="2800" smtClean="0">
                <a:latin typeface="Wingdings" pitchFamily="2" charset="2"/>
              </a:rPr>
              <a:t>l</a:t>
            </a:r>
            <a:r>
              <a:rPr lang="zh-CN" altLang="en-US" sz="2800" smtClean="0">
                <a:latin typeface="黑体" pitchFamily="2" charset="-122"/>
                <a:ea typeface="黑体" pitchFamily="2" charset="-122"/>
              </a:rPr>
              <a:t>信息的组织形式：以字节为单位</a:t>
            </a:r>
          </a:p>
          <a:p>
            <a:pPr eaLnBrk="1" hangingPunct="1">
              <a:buFontTx/>
              <a:buNone/>
            </a:pPr>
            <a:r>
              <a:rPr lang="zh-CN" altLang="en-US" sz="2800" smtClean="0">
                <a:latin typeface="黑体" pitchFamily="2" charset="-122"/>
                <a:ea typeface="黑体" pitchFamily="2" charset="-122"/>
              </a:rPr>
              <a:t>  存储器的基本单位：字节</a:t>
            </a:r>
            <a:r>
              <a:rPr lang="en-US" altLang="zh-CN" sz="2800" smtClean="0">
                <a:latin typeface="黑体" pitchFamily="2" charset="-122"/>
                <a:ea typeface="黑体" pitchFamily="2" charset="-122"/>
              </a:rPr>
              <a:t>(Byte)</a:t>
            </a:r>
          </a:p>
          <a:p>
            <a:pPr eaLnBrk="1" hangingPunct="1">
              <a:buFontTx/>
              <a:buNone/>
            </a:pPr>
            <a:r>
              <a:rPr lang="en-US" altLang="zh-CN" sz="2800" smtClean="0">
                <a:latin typeface="黑体" pitchFamily="2" charset="-122"/>
                <a:ea typeface="黑体" pitchFamily="2" charset="-122"/>
              </a:rPr>
              <a:t>                    </a:t>
            </a:r>
            <a:r>
              <a:rPr lang="zh-CN" altLang="en-US" sz="2800" smtClean="0">
                <a:latin typeface="黑体" pitchFamily="2" charset="-122"/>
                <a:ea typeface="黑体" pitchFamily="2" charset="-122"/>
              </a:rPr>
              <a:t>存储单元 </a:t>
            </a:r>
            <a:endParaRPr lang="zh-CN" altLang="en-US" sz="2800" b="1" smtClean="0">
              <a:latin typeface="黑体" pitchFamily="2" charset="-122"/>
              <a:ea typeface="黑体" pitchFamily="2" charset="-122"/>
            </a:endParaRPr>
          </a:p>
          <a:p>
            <a:pPr eaLnBrk="1" hangingPunct="1">
              <a:buFontTx/>
              <a:buNone/>
            </a:pPr>
            <a:endParaRPr lang="zh-CN" altLang="en-US" sz="2800" smtClean="0">
              <a:latin typeface="Wingdings" pitchFamily="2" charset="2"/>
            </a:endParaRPr>
          </a:p>
          <a:p>
            <a:pPr eaLnBrk="1" hangingPunct="1">
              <a:buFontTx/>
              <a:buNone/>
            </a:pPr>
            <a:r>
              <a:rPr lang="en-US" altLang="zh-CN" sz="2800" smtClean="0">
                <a:latin typeface="Wingdings" pitchFamily="2" charset="2"/>
              </a:rPr>
              <a:t>l</a:t>
            </a:r>
            <a:r>
              <a:rPr lang="zh-CN" altLang="en-US" sz="2800" b="1" smtClean="0"/>
              <a:t>内存的种类：</a:t>
            </a:r>
            <a:r>
              <a:rPr lang="en-US" altLang="zh-CN" sz="2800" b="1" smtClean="0"/>
              <a:t>RAM </a:t>
            </a:r>
            <a:r>
              <a:rPr lang="zh-CN" altLang="en-US" sz="2800" b="1" smtClean="0"/>
              <a:t>和 </a:t>
            </a:r>
            <a:r>
              <a:rPr lang="en-US" altLang="zh-CN" sz="2800" b="1" smtClean="0"/>
              <a:t>ROM</a:t>
            </a:r>
            <a:endParaRPr lang="en-US" altLang="zh-CN" sz="2800" smtClean="0"/>
          </a:p>
          <a:p>
            <a:pPr eaLnBrk="1" hangingPunct="1">
              <a:buFontTx/>
              <a:buNone/>
            </a:pPr>
            <a:r>
              <a:rPr lang="en-US" altLang="zh-CN" sz="2800" smtClean="0">
                <a:latin typeface="Wingdings" pitchFamily="2" charset="2"/>
              </a:rPr>
              <a:t>l</a:t>
            </a:r>
            <a:r>
              <a:rPr lang="zh-CN" altLang="en-US" sz="2800" b="1" smtClean="0"/>
              <a:t>内存与外存的区别</a:t>
            </a:r>
          </a:p>
          <a:p>
            <a:pPr eaLnBrk="1" hangingPunct="1">
              <a:buFont typeface="Wingdings" pitchFamily="2" charset="2"/>
              <a:buChar char="l"/>
            </a:pPr>
            <a:r>
              <a:rPr lang="zh-CN" altLang="en-US" sz="2800" b="1" smtClean="0"/>
              <a:t>性能指标：容量和速度</a:t>
            </a:r>
            <a:endParaRPr lang="zh-CN" altLang="en-US" sz="2800" smtClean="0"/>
          </a:p>
          <a:p>
            <a:pPr eaLnBrk="1" hangingPunct="1"/>
            <a:endParaRPr lang="en-US" altLang="zh-CN" sz="2800" smtClean="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灯片编号占位符 3"/>
          <p:cNvSpPr>
            <a:spLocks noGrp="1"/>
          </p:cNvSpPr>
          <p:nvPr>
            <p:ph type="sldNum" sz="quarter" idx="12"/>
          </p:nvPr>
        </p:nvSpPr>
        <p:spPr>
          <a:noFill/>
        </p:spPr>
        <p:txBody>
          <a:bodyPr/>
          <a:lstStyle/>
          <a:p>
            <a:fld id="{BDC56A2D-A24A-42C8-AAE9-43BCF6A5076F}" type="slidenum">
              <a:rPr lang="en-US" altLang="zh-CN" smtClean="0">
                <a:ea typeface="宋体" charset="-122"/>
              </a:rPr>
              <a:t>63</a:t>
            </a:fld>
            <a:endParaRPr lang="en-US" altLang="zh-CN" smtClean="0">
              <a:ea typeface="宋体" charset="-122"/>
            </a:endParaRPr>
          </a:p>
        </p:txBody>
      </p:sp>
      <p:graphicFrame>
        <p:nvGraphicFramePr>
          <p:cNvPr id="249858" name="Group 2"/>
          <p:cNvGraphicFramePr>
            <a:graphicFrameLocks noGrp="1"/>
          </p:cNvGraphicFramePr>
          <p:nvPr/>
        </p:nvGraphicFramePr>
        <p:xfrm>
          <a:off x="865188" y="1412875"/>
          <a:ext cx="1439862" cy="3108960"/>
        </p:xfrm>
        <a:graphic>
          <a:graphicData uri="http://schemas.openxmlformats.org/drawingml/2006/table">
            <a:tbl>
              <a:tblPr/>
              <a:tblGrid>
                <a:gridCol w="1439862">
                  <a:extLst>
                    <a:ext uri="{9D8B030D-6E8A-4147-A177-3AD203B41FA5}">
                      <a16:colId xmlns:a16="http://schemas.microsoft.com/office/drawing/2014/main" val="20000"/>
                    </a:ext>
                  </a:extLst>
                </a:gridCol>
              </a:tblGrid>
              <a:tr h="503238">
                <a:tc>
                  <a:txBody>
                    <a:bodyPr/>
                    <a:lstStyle/>
                    <a:p>
                      <a:pPr marL="0" marR="0" lvl="0" indent="0" algn="l" defTabSz="914400" rtl="0" eaLnBrk="1" fontAlgn="base" latinLnBrk="0" hangingPunct="1">
                        <a:spcBef>
                          <a:spcPct val="20000"/>
                        </a:spcBef>
                        <a:spcAft>
                          <a:spcPct val="0"/>
                        </a:spcAft>
                        <a:buClrTx/>
                        <a:buSzTx/>
                        <a:buFontTx/>
                        <a:buNone/>
                      </a:pPr>
                      <a:r>
                        <a:rPr kumimoji="1" lang="en-US" altLang="zh-CN" sz="2800" b="0" i="0" u="none" strike="noStrike" cap="none" normalizeH="0" baseline="0" smtClean="0">
                          <a:ln>
                            <a:noFill/>
                          </a:ln>
                          <a:solidFill>
                            <a:schemeClr val="tx1"/>
                          </a:solidFill>
                          <a:effectLst/>
                          <a:latin typeface="Tahoma" pitchFamily="34" charset="0"/>
                          <a:ea typeface="宋体" pitchFamily="2" charset="-122"/>
                        </a:rPr>
                        <a:t>    </a:t>
                      </a:r>
                      <a:r>
                        <a:rPr kumimoji="1" lang="zh-CN" altLang="en-US" sz="2000" b="1" i="0" u="none" strike="noStrike" cap="none" normalizeH="0" baseline="0" smtClean="0">
                          <a:ln>
                            <a:noFill/>
                          </a:ln>
                          <a:solidFill>
                            <a:schemeClr val="tx1"/>
                          </a:solidFill>
                          <a:effectLst/>
                          <a:latin typeface="Tahoma" pitchFamily="34" charset="0"/>
                          <a:ea typeface="宋体" pitchFamily="2" charset="-122"/>
                        </a:rPr>
                        <a:t>数据</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9100">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6250">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3550">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6563">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5794" name="Text Box 18"/>
          <p:cNvSpPr txBox="1">
            <a:spLocks noChangeArrowheads="1"/>
          </p:cNvSpPr>
          <p:nvPr/>
        </p:nvSpPr>
        <p:spPr bwMode="auto">
          <a:xfrm>
            <a:off x="0" y="1485900"/>
            <a:ext cx="752475" cy="396875"/>
          </a:xfrm>
          <a:prstGeom prst="rect">
            <a:avLst/>
          </a:prstGeom>
          <a:noFill/>
          <a:ln w="9525">
            <a:noFill/>
            <a:miter lim="800000"/>
          </a:ln>
        </p:spPr>
        <p:txBody>
          <a:bodyPr>
            <a:spAutoFit/>
          </a:bodyPr>
          <a:lstStyle/>
          <a:p>
            <a:pPr>
              <a:spcBef>
                <a:spcPct val="50000"/>
              </a:spcBef>
            </a:pPr>
            <a:r>
              <a:rPr lang="zh-CN" altLang="en-US" b="1"/>
              <a:t>地址</a:t>
            </a:r>
          </a:p>
        </p:txBody>
      </p:sp>
      <p:sp>
        <p:nvSpPr>
          <p:cNvPr id="75795" name="Text Box 19"/>
          <p:cNvSpPr txBox="1">
            <a:spLocks noChangeArrowheads="1"/>
          </p:cNvSpPr>
          <p:nvPr/>
        </p:nvSpPr>
        <p:spPr bwMode="auto">
          <a:xfrm>
            <a:off x="5619750" y="4941888"/>
            <a:ext cx="3524250" cy="1004887"/>
          </a:xfrm>
          <a:prstGeom prst="rect">
            <a:avLst/>
          </a:prstGeom>
          <a:noFill/>
          <a:ln w="9525">
            <a:noFill/>
            <a:miter lim="800000"/>
          </a:ln>
        </p:spPr>
        <p:txBody>
          <a:bodyPr>
            <a:spAutoFit/>
          </a:bodyPr>
          <a:lstStyle/>
          <a:p>
            <a:pPr>
              <a:spcBef>
                <a:spcPct val="50000"/>
              </a:spcBef>
            </a:pPr>
            <a:r>
              <a:rPr lang="zh-CN" altLang="en-US" sz="2400" b="1"/>
              <a:t>地址和数据</a:t>
            </a:r>
          </a:p>
          <a:p>
            <a:pPr>
              <a:spcBef>
                <a:spcPct val="50000"/>
              </a:spcBef>
            </a:pPr>
            <a:r>
              <a:rPr lang="zh-CN" altLang="en-US" sz="2400" b="1"/>
              <a:t>都用十六进制来表示</a:t>
            </a:r>
          </a:p>
        </p:txBody>
      </p:sp>
      <p:sp>
        <p:nvSpPr>
          <p:cNvPr id="75796" name="Rectangle 20"/>
          <p:cNvSpPr>
            <a:spLocks noGrp="1" noChangeArrowheads="1"/>
          </p:cNvSpPr>
          <p:nvPr>
            <p:ph type="title" idx="4294967295"/>
          </p:nvPr>
        </p:nvSpPr>
        <p:spPr>
          <a:xfrm>
            <a:off x="1112838" y="300038"/>
            <a:ext cx="7772400" cy="565150"/>
          </a:xfrm>
        </p:spPr>
        <p:txBody>
          <a:bodyPr/>
          <a:lstStyle/>
          <a:p>
            <a:pPr algn="ctr" eaLnBrk="1" hangingPunct="1"/>
            <a:r>
              <a:rPr lang="zh-CN" altLang="en-US" sz="3200" b="1" i="0" smtClean="0">
                <a:solidFill>
                  <a:schemeClr val="tx1"/>
                </a:solidFill>
              </a:rPr>
              <a:t>描述存储单元的要素：地址和数据</a:t>
            </a:r>
            <a:endParaRPr lang="zh-CN" altLang="en-US" sz="3200" b="1" smtClean="0">
              <a:solidFill>
                <a:schemeClr val="tx1"/>
              </a:solidFill>
            </a:endParaRPr>
          </a:p>
        </p:txBody>
      </p:sp>
      <p:graphicFrame>
        <p:nvGraphicFramePr>
          <p:cNvPr id="249927" name="Group 71"/>
          <p:cNvGraphicFramePr>
            <a:graphicFrameLocks noGrp="1"/>
          </p:cNvGraphicFramePr>
          <p:nvPr/>
        </p:nvGraphicFramePr>
        <p:xfrm>
          <a:off x="3886200" y="1412875"/>
          <a:ext cx="1905000" cy="2895283"/>
        </p:xfrm>
        <a:graphic>
          <a:graphicData uri="http://schemas.openxmlformats.org/drawingml/2006/table">
            <a:tbl>
              <a:tblPr/>
              <a:tblGrid>
                <a:gridCol w="1905000">
                  <a:extLst>
                    <a:ext uri="{9D8B030D-6E8A-4147-A177-3AD203B41FA5}">
                      <a16:colId xmlns:a16="http://schemas.microsoft.com/office/drawing/2014/main" val="20000"/>
                    </a:ext>
                  </a:extLst>
                </a:gridCol>
              </a:tblGrid>
              <a:tr h="561975">
                <a:tc>
                  <a:txBody>
                    <a:bodyPr/>
                    <a:lstStyle/>
                    <a:p>
                      <a:pPr marL="0" marR="0" lvl="0" indent="0" algn="ctr" defTabSz="914400" rtl="0" eaLnBrk="1" fontAlgn="base" latinLnBrk="0" hangingPunct="1">
                        <a:spcBef>
                          <a:spcPct val="20000"/>
                        </a:spcBef>
                        <a:spcAft>
                          <a:spcPct val="0"/>
                        </a:spcAft>
                        <a:buClrTx/>
                        <a:buSzTx/>
                        <a:buFontTx/>
                        <a:buNone/>
                      </a:pPr>
                      <a:r>
                        <a:rPr kumimoji="1" lang="en-US" altLang="zh-CN" sz="1600" b="1" i="0" u="none" strike="noStrike" cap="none" normalizeH="0" baseline="0" smtClean="0">
                          <a:ln>
                            <a:noFill/>
                          </a:ln>
                          <a:solidFill>
                            <a:schemeClr val="tx1"/>
                          </a:solidFill>
                          <a:effectLst/>
                          <a:latin typeface="Tahoma" pitchFamily="34" charset="0"/>
                          <a:ea typeface="宋体" pitchFamily="2" charset="-122"/>
                        </a:rPr>
                        <a:t>1111 0000</a:t>
                      </a:r>
                      <a:r>
                        <a:rPr kumimoji="1" lang="en-US" altLang="zh-CN" sz="2800" b="0" i="0" u="none" strike="noStrike" cap="none" normalizeH="0" baseline="0" smtClean="0">
                          <a:ln>
                            <a:noFill/>
                          </a:ln>
                          <a:solidFill>
                            <a:schemeClr val="tx1"/>
                          </a:solidFill>
                          <a:effectLst/>
                          <a:latin typeface="Tahoma" pitchFamily="34" charset="0"/>
                          <a:ea typeface="宋体" pitchFamily="2" charset="-122"/>
                        </a:rPr>
                        <a:t>  </a:t>
                      </a:r>
                      <a:endParaRPr kumimoji="1" lang="en-US" altLang="zh-CN" sz="2000" b="1"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6088">
                <a:tc>
                  <a:txBody>
                    <a:bodyPr/>
                    <a:lstStyle/>
                    <a:p>
                      <a:pPr marL="0" marR="0" lvl="0" indent="0" algn="ctr" defTabSz="914400" rtl="0" eaLnBrk="1" fontAlgn="base" latinLnBrk="0" hangingPunct="1">
                        <a:spcBef>
                          <a:spcPct val="20000"/>
                        </a:spcBef>
                        <a:spcAft>
                          <a:spcPct val="0"/>
                        </a:spcAft>
                        <a:buClrTx/>
                        <a:buSzTx/>
                        <a:buFontTx/>
                        <a:buNone/>
                      </a:pPr>
                      <a:r>
                        <a:rPr kumimoji="1" lang="en-US" altLang="zh-CN" sz="1600" b="1" i="0" u="none" strike="noStrike" cap="none" normalizeH="0" baseline="0" smtClean="0">
                          <a:ln>
                            <a:noFill/>
                          </a:ln>
                          <a:solidFill>
                            <a:schemeClr val="tx1"/>
                          </a:solidFill>
                          <a:effectLst/>
                          <a:latin typeface="Tahoma" pitchFamily="34" charset="0"/>
                          <a:ea typeface="宋体" pitchFamily="2" charset="-122"/>
                        </a:rPr>
                        <a:t>10101010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ctr" defTabSz="914400" rtl="0" eaLnBrk="1" fontAlgn="base" latinLnBrk="0" hangingPunct="1">
                        <a:spcBef>
                          <a:spcPct val="20000"/>
                        </a:spcBef>
                        <a:spcAft>
                          <a:spcPct val="0"/>
                        </a:spcAft>
                        <a:buClrTx/>
                        <a:buSzTx/>
                        <a:buFontTx/>
                        <a:buNone/>
                      </a:pPr>
                      <a:r>
                        <a:rPr kumimoji="1" lang="en-US" altLang="zh-CN" sz="1600" b="1" i="0" u="none" strike="noStrike" cap="none" normalizeH="0" baseline="0" smtClean="0">
                          <a:ln>
                            <a:noFill/>
                          </a:ln>
                          <a:solidFill>
                            <a:schemeClr val="tx1"/>
                          </a:solidFill>
                          <a:effectLst/>
                          <a:latin typeface="Tahoma" pitchFamily="34" charset="0"/>
                          <a:ea typeface="宋体" pitchFamily="2" charset="-122"/>
                        </a:rPr>
                        <a:t>10010100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9100">
                <a:tc>
                  <a:txBody>
                    <a:bodyPr/>
                    <a:lstStyle/>
                    <a:p>
                      <a:pPr marL="0" marR="0" lvl="0" indent="0" algn="ctr" defTabSz="914400" rtl="0" eaLnBrk="1" fontAlgn="base" latinLnBrk="0" hangingPunct="1">
                        <a:spcBef>
                          <a:spcPct val="20000"/>
                        </a:spcBef>
                        <a:spcAft>
                          <a:spcPct val="0"/>
                        </a:spcAft>
                        <a:buClrTx/>
                        <a:buSzTx/>
                        <a:buFontTx/>
                        <a:buNone/>
                      </a:pPr>
                      <a:r>
                        <a:rPr kumimoji="1" lang="en-US" altLang="zh-CN" sz="1600" b="1" i="0" u="none" strike="noStrike" cap="none" normalizeH="0" baseline="0" smtClean="0">
                          <a:ln>
                            <a:noFill/>
                          </a:ln>
                          <a:solidFill>
                            <a:schemeClr val="tx1"/>
                          </a:solidFill>
                          <a:effectLst/>
                          <a:latin typeface="Tahoma" pitchFamily="34" charset="0"/>
                          <a:ea typeface="宋体" pitchFamily="2" charset="-122"/>
                        </a:rPr>
                        <a:t>11100001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3550">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5813" name="Text Box 37"/>
          <p:cNvSpPr txBox="1">
            <a:spLocks noChangeArrowheads="1"/>
          </p:cNvSpPr>
          <p:nvPr/>
        </p:nvSpPr>
        <p:spPr bwMode="auto">
          <a:xfrm>
            <a:off x="2555875" y="1414463"/>
            <a:ext cx="1255713" cy="396875"/>
          </a:xfrm>
          <a:prstGeom prst="rect">
            <a:avLst/>
          </a:prstGeom>
          <a:noFill/>
          <a:ln w="9525">
            <a:noFill/>
            <a:miter lim="800000"/>
          </a:ln>
        </p:spPr>
        <p:txBody>
          <a:bodyPr>
            <a:spAutoFit/>
          </a:bodyPr>
          <a:lstStyle/>
          <a:p>
            <a:pPr>
              <a:spcBef>
                <a:spcPct val="50000"/>
              </a:spcBef>
            </a:pPr>
            <a:endParaRPr lang="zh-CN" altLang="zh-CN" b="1"/>
          </a:p>
        </p:txBody>
      </p:sp>
      <p:graphicFrame>
        <p:nvGraphicFramePr>
          <p:cNvPr id="249894" name="Group 38"/>
          <p:cNvGraphicFramePr>
            <a:graphicFrameLocks noGrp="1"/>
          </p:cNvGraphicFramePr>
          <p:nvPr/>
        </p:nvGraphicFramePr>
        <p:xfrm>
          <a:off x="7019925" y="1412875"/>
          <a:ext cx="1439863" cy="3025458"/>
        </p:xfrm>
        <a:graphic>
          <a:graphicData uri="http://schemas.openxmlformats.org/drawingml/2006/table">
            <a:tbl>
              <a:tblPr/>
              <a:tblGrid>
                <a:gridCol w="1439863">
                  <a:extLst>
                    <a:ext uri="{9D8B030D-6E8A-4147-A177-3AD203B41FA5}">
                      <a16:colId xmlns:a16="http://schemas.microsoft.com/office/drawing/2014/main" val="20000"/>
                    </a:ext>
                  </a:extLst>
                </a:gridCol>
              </a:tblGrid>
              <a:tr h="479425">
                <a:tc>
                  <a:txBody>
                    <a:bodyPr/>
                    <a:lstStyle/>
                    <a:p>
                      <a:pPr marL="0" marR="0" lvl="0" indent="0" algn="ctr" defTabSz="914400" rtl="0" eaLnBrk="1" fontAlgn="base" latinLnBrk="0" hangingPunct="1">
                        <a:spcBef>
                          <a:spcPct val="20000"/>
                        </a:spcBef>
                        <a:spcAft>
                          <a:spcPct val="0"/>
                        </a:spcAft>
                        <a:buClrTx/>
                        <a:buSzTx/>
                        <a:buFontTx/>
                        <a:buNone/>
                      </a:pPr>
                      <a:r>
                        <a:rPr kumimoji="1" lang="en-US" altLang="zh-CN" sz="1600" b="1" i="0" u="none" strike="noStrike" cap="none" normalizeH="0" baseline="0" smtClean="0">
                          <a:ln>
                            <a:noFill/>
                          </a:ln>
                          <a:solidFill>
                            <a:schemeClr val="tx1"/>
                          </a:solidFill>
                          <a:effectLst/>
                          <a:latin typeface="Tahoma" pitchFamily="34" charset="0"/>
                          <a:ea typeface="宋体" pitchFamily="2" charset="-122"/>
                        </a:rPr>
                        <a:t>F0H</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2750">
                <a:tc>
                  <a:txBody>
                    <a:bodyPr/>
                    <a:lstStyle/>
                    <a:p>
                      <a:pPr marL="0" marR="0" lvl="0" indent="0" algn="ctr" defTabSz="914400" rtl="0" eaLnBrk="1" fontAlgn="base" latinLnBrk="0" hangingPunct="1">
                        <a:spcBef>
                          <a:spcPct val="20000"/>
                        </a:spcBef>
                        <a:spcAft>
                          <a:spcPct val="0"/>
                        </a:spcAft>
                        <a:buClrTx/>
                        <a:buSzTx/>
                        <a:buFontTx/>
                        <a:buNone/>
                      </a:pPr>
                      <a:r>
                        <a:rPr kumimoji="1" lang="en-US" altLang="zh-CN" sz="1600" b="1" i="0" u="none" strike="noStrike" cap="none" normalizeH="0" baseline="0" smtClean="0">
                          <a:ln>
                            <a:noFill/>
                          </a:ln>
                          <a:solidFill>
                            <a:schemeClr val="tx1"/>
                          </a:solidFill>
                          <a:effectLst/>
                          <a:latin typeface="Tahoma" pitchFamily="34" charset="0"/>
                          <a:ea typeface="宋体" pitchFamily="2" charset="-122"/>
                        </a:rPr>
                        <a:t>CCH</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1800">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4988">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1800">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61975">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5830" name="Text Box 54"/>
          <p:cNvSpPr txBox="1">
            <a:spLocks noChangeArrowheads="1"/>
          </p:cNvSpPr>
          <p:nvPr/>
        </p:nvSpPr>
        <p:spPr bwMode="auto">
          <a:xfrm>
            <a:off x="6154738" y="1485900"/>
            <a:ext cx="752475" cy="396875"/>
          </a:xfrm>
          <a:prstGeom prst="rect">
            <a:avLst/>
          </a:prstGeom>
          <a:noFill/>
          <a:ln w="9525">
            <a:noFill/>
            <a:miter lim="800000"/>
          </a:ln>
        </p:spPr>
        <p:txBody>
          <a:bodyPr>
            <a:spAutoFit/>
          </a:bodyPr>
          <a:lstStyle/>
          <a:p>
            <a:pPr>
              <a:spcBef>
                <a:spcPct val="50000"/>
              </a:spcBef>
            </a:pPr>
            <a:r>
              <a:rPr lang="en-US" altLang="zh-CN" b="1"/>
              <a:t>0H</a:t>
            </a:r>
          </a:p>
        </p:txBody>
      </p:sp>
      <p:sp>
        <p:nvSpPr>
          <p:cNvPr id="75831" name="Text Box 55"/>
          <p:cNvSpPr txBox="1">
            <a:spLocks noChangeArrowheads="1"/>
          </p:cNvSpPr>
          <p:nvPr/>
        </p:nvSpPr>
        <p:spPr bwMode="auto">
          <a:xfrm>
            <a:off x="3059113" y="1412875"/>
            <a:ext cx="865187" cy="336550"/>
          </a:xfrm>
          <a:prstGeom prst="rect">
            <a:avLst/>
          </a:prstGeom>
          <a:noFill/>
          <a:ln w="9525">
            <a:noFill/>
            <a:miter lim="800000"/>
          </a:ln>
        </p:spPr>
        <p:txBody>
          <a:bodyPr>
            <a:spAutoFit/>
          </a:bodyPr>
          <a:lstStyle/>
          <a:p>
            <a:pPr>
              <a:spcBef>
                <a:spcPct val="50000"/>
              </a:spcBef>
            </a:pPr>
            <a:r>
              <a:rPr lang="en-US" altLang="zh-CN" sz="1600" b="1"/>
              <a:t>0000B</a:t>
            </a:r>
          </a:p>
        </p:txBody>
      </p:sp>
      <p:sp>
        <p:nvSpPr>
          <p:cNvPr id="75832" name="Text Box 56"/>
          <p:cNvSpPr txBox="1">
            <a:spLocks noChangeArrowheads="1"/>
          </p:cNvSpPr>
          <p:nvPr/>
        </p:nvSpPr>
        <p:spPr bwMode="auto">
          <a:xfrm>
            <a:off x="3059113" y="1989138"/>
            <a:ext cx="865187" cy="336550"/>
          </a:xfrm>
          <a:prstGeom prst="rect">
            <a:avLst/>
          </a:prstGeom>
          <a:noFill/>
          <a:ln w="9525">
            <a:noFill/>
            <a:miter lim="800000"/>
          </a:ln>
        </p:spPr>
        <p:txBody>
          <a:bodyPr>
            <a:spAutoFit/>
          </a:bodyPr>
          <a:lstStyle/>
          <a:p>
            <a:pPr>
              <a:spcBef>
                <a:spcPct val="50000"/>
              </a:spcBef>
            </a:pPr>
            <a:r>
              <a:rPr lang="en-US" altLang="zh-CN" sz="1600" b="1"/>
              <a:t>0001B</a:t>
            </a:r>
          </a:p>
        </p:txBody>
      </p:sp>
      <p:sp>
        <p:nvSpPr>
          <p:cNvPr id="75833" name="Text Box 57"/>
          <p:cNvSpPr txBox="1">
            <a:spLocks noChangeArrowheads="1"/>
          </p:cNvSpPr>
          <p:nvPr/>
        </p:nvSpPr>
        <p:spPr bwMode="auto">
          <a:xfrm>
            <a:off x="3059113" y="2565400"/>
            <a:ext cx="865187" cy="336550"/>
          </a:xfrm>
          <a:prstGeom prst="rect">
            <a:avLst/>
          </a:prstGeom>
          <a:noFill/>
          <a:ln w="9525">
            <a:noFill/>
            <a:miter lim="800000"/>
          </a:ln>
        </p:spPr>
        <p:txBody>
          <a:bodyPr>
            <a:spAutoFit/>
          </a:bodyPr>
          <a:lstStyle/>
          <a:p>
            <a:pPr>
              <a:spcBef>
                <a:spcPct val="50000"/>
              </a:spcBef>
            </a:pPr>
            <a:r>
              <a:rPr lang="en-US" altLang="zh-CN" sz="1600" b="1"/>
              <a:t>0010B</a:t>
            </a:r>
          </a:p>
        </p:txBody>
      </p:sp>
      <p:sp>
        <p:nvSpPr>
          <p:cNvPr id="75834" name="Text Box 58"/>
          <p:cNvSpPr txBox="1">
            <a:spLocks noChangeArrowheads="1"/>
          </p:cNvSpPr>
          <p:nvPr/>
        </p:nvSpPr>
        <p:spPr bwMode="auto">
          <a:xfrm>
            <a:off x="3059113" y="3068638"/>
            <a:ext cx="865187" cy="336550"/>
          </a:xfrm>
          <a:prstGeom prst="rect">
            <a:avLst/>
          </a:prstGeom>
          <a:noFill/>
          <a:ln w="9525">
            <a:noFill/>
            <a:miter lim="800000"/>
          </a:ln>
        </p:spPr>
        <p:txBody>
          <a:bodyPr>
            <a:spAutoFit/>
          </a:bodyPr>
          <a:lstStyle/>
          <a:p>
            <a:pPr>
              <a:spcBef>
                <a:spcPct val="50000"/>
              </a:spcBef>
            </a:pPr>
            <a:r>
              <a:rPr lang="en-US" altLang="zh-CN" sz="1600" b="1"/>
              <a:t>0011B</a:t>
            </a:r>
          </a:p>
        </p:txBody>
      </p:sp>
      <p:sp>
        <p:nvSpPr>
          <p:cNvPr id="75835" name="Text Box 59"/>
          <p:cNvSpPr txBox="1">
            <a:spLocks noChangeArrowheads="1"/>
          </p:cNvSpPr>
          <p:nvPr/>
        </p:nvSpPr>
        <p:spPr bwMode="auto">
          <a:xfrm>
            <a:off x="3059113" y="3573463"/>
            <a:ext cx="865187" cy="336550"/>
          </a:xfrm>
          <a:prstGeom prst="rect">
            <a:avLst/>
          </a:prstGeom>
          <a:noFill/>
          <a:ln w="9525">
            <a:noFill/>
            <a:miter lim="800000"/>
          </a:ln>
        </p:spPr>
        <p:txBody>
          <a:bodyPr>
            <a:spAutoFit/>
          </a:bodyPr>
          <a:lstStyle/>
          <a:p>
            <a:pPr>
              <a:spcBef>
                <a:spcPct val="50000"/>
              </a:spcBef>
            </a:pPr>
            <a:r>
              <a:rPr lang="en-US" altLang="zh-CN" sz="1600" b="1"/>
              <a:t>0100B</a:t>
            </a:r>
          </a:p>
        </p:txBody>
      </p:sp>
      <p:sp>
        <p:nvSpPr>
          <p:cNvPr id="75836" name="Text Box 60"/>
          <p:cNvSpPr txBox="1">
            <a:spLocks noChangeArrowheads="1"/>
          </p:cNvSpPr>
          <p:nvPr/>
        </p:nvSpPr>
        <p:spPr bwMode="auto">
          <a:xfrm>
            <a:off x="3059113" y="4076700"/>
            <a:ext cx="865187" cy="336550"/>
          </a:xfrm>
          <a:prstGeom prst="rect">
            <a:avLst/>
          </a:prstGeom>
          <a:noFill/>
          <a:ln w="9525">
            <a:noFill/>
            <a:miter lim="800000"/>
          </a:ln>
        </p:spPr>
        <p:txBody>
          <a:bodyPr>
            <a:spAutoFit/>
          </a:bodyPr>
          <a:lstStyle/>
          <a:p>
            <a:pPr>
              <a:spcBef>
                <a:spcPct val="50000"/>
              </a:spcBef>
            </a:pPr>
            <a:r>
              <a:rPr lang="en-US" altLang="zh-CN" sz="1600" b="1"/>
              <a:t>0101B</a:t>
            </a:r>
          </a:p>
        </p:txBody>
      </p:sp>
      <p:sp>
        <p:nvSpPr>
          <p:cNvPr id="75837" name="Text Box 61"/>
          <p:cNvSpPr txBox="1">
            <a:spLocks noChangeArrowheads="1"/>
          </p:cNvSpPr>
          <p:nvPr/>
        </p:nvSpPr>
        <p:spPr bwMode="auto">
          <a:xfrm>
            <a:off x="6156325" y="1916113"/>
            <a:ext cx="752475" cy="396875"/>
          </a:xfrm>
          <a:prstGeom prst="rect">
            <a:avLst/>
          </a:prstGeom>
          <a:noFill/>
          <a:ln w="9525">
            <a:noFill/>
            <a:miter lim="800000"/>
          </a:ln>
        </p:spPr>
        <p:txBody>
          <a:bodyPr>
            <a:spAutoFit/>
          </a:bodyPr>
          <a:lstStyle/>
          <a:p>
            <a:pPr>
              <a:spcBef>
                <a:spcPct val="50000"/>
              </a:spcBef>
            </a:pPr>
            <a:r>
              <a:rPr lang="en-US" altLang="zh-CN" b="1"/>
              <a:t>1H</a:t>
            </a:r>
          </a:p>
        </p:txBody>
      </p:sp>
      <p:sp>
        <p:nvSpPr>
          <p:cNvPr id="75838" name="Text Box 62"/>
          <p:cNvSpPr txBox="1">
            <a:spLocks noChangeArrowheads="1"/>
          </p:cNvSpPr>
          <p:nvPr/>
        </p:nvSpPr>
        <p:spPr bwMode="auto">
          <a:xfrm>
            <a:off x="6156325" y="2420938"/>
            <a:ext cx="752475" cy="396875"/>
          </a:xfrm>
          <a:prstGeom prst="rect">
            <a:avLst/>
          </a:prstGeom>
          <a:noFill/>
          <a:ln w="9525">
            <a:noFill/>
            <a:miter lim="800000"/>
          </a:ln>
        </p:spPr>
        <p:txBody>
          <a:bodyPr>
            <a:spAutoFit/>
          </a:bodyPr>
          <a:lstStyle/>
          <a:p>
            <a:pPr>
              <a:spcBef>
                <a:spcPct val="50000"/>
              </a:spcBef>
            </a:pPr>
            <a:r>
              <a:rPr lang="en-US" altLang="zh-CN" b="1"/>
              <a:t>2H</a:t>
            </a:r>
          </a:p>
        </p:txBody>
      </p:sp>
      <p:sp>
        <p:nvSpPr>
          <p:cNvPr id="75839" name="Text Box 63"/>
          <p:cNvSpPr txBox="1">
            <a:spLocks noChangeArrowheads="1"/>
          </p:cNvSpPr>
          <p:nvPr/>
        </p:nvSpPr>
        <p:spPr bwMode="auto">
          <a:xfrm>
            <a:off x="6156325" y="2924175"/>
            <a:ext cx="752475" cy="396875"/>
          </a:xfrm>
          <a:prstGeom prst="rect">
            <a:avLst/>
          </a:prstGeom>
          <a:noFill/>
          <a:ln w="9525">
            <a:noFill/>
            <a:miter lim="800000"/>
          </a:ln>
        </p:spPr>
        <p:txBody>
          <a:bodyPr>
            <a:spAutoFit/>
          </a:bodyPr>
          <a:lstStyle/>
          <a:p>
            <a:pPr>
              <a:spcBef>
                <a:spcPct val="50000"/>
              </a:spcBef>
            </a:pPr>
            <a:r>
              <a:rPr lang="en-US" altLang="zh-CN" b="1"/>
              <a:t>3H</a:t>
            </a:r>
          </a:p>
        </p:txBody>
      </p:sp>
      <p:sp>
        <p:nvSpPr>
          <p:cNvPr id="75840" name="Text Box 64"/>
          <p:cNvSpPr txBox="1">
            <a:spLocks noChangeArrowheads="1"/>
          </p:cNvSpPr>
          <p:nvPr/>
        </p:nvSpPr>
        <p:spPr bwMode="auto">
          <a:xfrm>
            <a:off x="6156325" y="3429000"/>
            <a:ext cx="752475" cy="396875"/>
          </a:xfrm>
          <a:prstGeom prst="rect">
            <a:avLst/>
          </a:prstGeom>
          <a:noFill/>
          <a:ln w="9525">
            <a:noFill/>
            <a:miter lim="800000"/>
          </a:ln>
        </p:spPr>
        <p:txBody>
          <a:bodyPr>
            <a:spAutoFit/>
          </a:bodyPr>
          <a:lstStyle/>
          <a:p>
            <a:pPr>
              <a:spcBef>
                <a:spcPct val="50000"/>
              </a:spcBef>
            </a:pPr>
            <a:r>
              <a:rPr lang="en-US" altLang="zh-CN" b="1"/>
              <a:t>4H</a:t>
            </a:r>
          </a:p>
        </p:txBody>
      </p:sp>
      <p:sp>
        <p:nvSpPr>
          <p:cNvPr id="75841" name="Text Box 65"/>
          <p:cNvSpPr txBox="1">
            <a:spLocks noChangeArrowheads="1"/>
          </p:cNvSpPr>
          <p:nvPr/>
        </p:nvSpPr>
        <p:spPr bwMode="auto">
          <a:xfrm>
            <a:off x="6156325" y="3933825"/>
            <a:ext cx="752475" cy="396875"/>
          </a:xfrm>
          <a:prstGeom prst="rect">
            <a:avLst/>
          </a:prstGeom>
          <a:noFill/>
          <a:ln w="9525">
            <a:noFill/>
            <a:miter lim="800000"/>
          </a:ln>
        </p:spPr>
        <p:txBody>
          <a:bodyPr>
            <a:spAutoFit/>
          </a:bodyPr>
          <a:lstStyle/>
          <a:p>
            <a:pPr>
              <a:spcBef>
                <a:spcPct val="50000"/>
              </a:spcBef>
            </a:pPr>
            <a:r>
              <a:rPr lang="en-US" altLang="zh-CN" b="1"/>
              <a:t>5H</a:t>
            </a:r>
          </a:p>
        </p:txBody>
      </p:sp>
      <p:sp>
        <p:nvSpPr>
          <p:cNvPr id="75842" name="Text Box 66"/>
          <p:cNvSpPr txBox="1">
            <a:spLocks noChangeArrowheads="1"/>
          </p:cNvSpPr>
          <p:nvPr/>
        </p:nvSpPr>
        <p:spPr bwMode="auto">
          <a:xfrm>
            <a:off x="395288" y="4868863"/>
            <a:ext cx="2952750" cy="1004887"/>
          </a:xfrm>
          <a:prstGeom prst="rect">
            <a:avLst/>
          </a:prstGeom>
          <a:noFill/>
          <a:ln w="9525">
            <a:noFill/>
            <a:miter lim="800000"/>
          </a:ln>
        </p:spPr>
        <p:txBody>
          <a:bodyPr>
            <a:spAutoFit/>
          </a:bodyPr>
          <a:lstStyle/>
          <a:p>
            <a:pPr>
              <a:spcBef>
                <a:spcPct val="50000"/>
              </a:spcBef>
            </a:pPr>
            <a:r>
              <a:rPr lang="zh-CN" altLang="en-US" sz="2400" b="1"/>
              <a:t>地址的位数（长度）</a:t>
            </a:r>
          </a:p>
          <a:p>
            <a:pPr>
              <a:spcBef>
                <a:spcPct val="50000"/>
              </a:spcBef>
            </a:pPr>
            <a:r>
              <a:rPr lang="zh-CN" altLang="en-US" sz="2400" b="1"/>
              <a:t>决定了内存的容量</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灯片编号占位符 5"/>
          <p:cNvSpPr>
            <a:spLocks noGrp="1"/>
          </p:cNvSpPr>
          <p:nvPr>
            <p:ph type="sldNum" sz="quarter" idx="12"/>
          </p:nvPr>
        </p:nvSpPr>
        <p:spPr>
          <a:noFill/>
        </p:spPr>
        <p:txBody>
          <a:bodyPr/>
          <a:lstStyle/>
          <a:p>
            <a:fld id="{76E73BDF-D0C8-4AAD-B0AA-81BD431105FD}" type="slidenum">
              <a:rPr lang="en-US" altLang="zh-CN" smtClean="0">
                <a:ea typeface="宋体" charset="-122"/>
              </a:rPr>
              <a:t>64</a:t>
            </a:fld>
            <a:endParaRPr lang="en-US" altLang="zh-CN" smtClean="0">
              <a:ea typeface="宋体" charset="-122"/>
            </a:endParaRPr>
          </a:p>
        </p:txBody>
      </p:sp>
      <p:sp>
        <p:nvSpPr>
          <p:cNvPr id="76802" name="Rectangle 2"/>
          <p:cNvSpPr>
            <a:spLocks noGrp="1" noChangeArrowheads="1"/>
          </p:cNvSpPr>
          <p:nvPr>
            <p:ph type="body" idx="1"/>
          </p:nvPr>
        </p:nvSpPr>
        <p:spPr>
          <a:xfrm>
            <a:off x="685800" y="1371600"/>
            <a:ext cx="7947025" cy="4752975"/>
          </a:xfrm>
        </p:spPr>
        <p:txBody>
          <a:bodyPr/>
          <a:lstStyle/>
          <a:p>
            <a:pPr lvl="1" eaLnBrk="1" hangingPunct="1">
              <a:buFont typeface="Arial" charset="0"/>
              <a:buChar char="•"/>
            </a:pPr>
            <a:r>
              <a:rPr lang="en-US" altLang="zh-CN" u="sng" smtClean="0">
                <a:latin typeface="Arial" charset="0"/>
              </a:rPr>
              <a:t>Bit	</a:t>
            </a:r>
            <a:r>
              <a:rPr lang="zh-CN" altLang="en-US" u="sng" smtClean="0">
                <a:latin typeface="Arial" charset="0"/>
              </a:rPr>
              <a:t>：</a:t>
            </a:r>
            <a:r>
              <a:rPr lang="zh-CN" altLang="en-US" smtClean="0">
                <a:latin typeface="Arial" charset="0"/>
              </a:rPr>
              <a:t>  二进制位</a:t>
            </a:r>
          </a:p>
          <a:p>
            <a:pPr lvl="1" eaLnBrk="1" hangingPunct="1">
              <a:buFont typeface="Arial" charset="0"/>
              <a:buChar char="•"/>
            </a:pPr>
            <a:r>
              <a:rPr lang="en-US" altLang="zh-CN" u="sng" smtClean="0">
                <a:latin typeface="Arial" charset="0"/>
              </a:rPr>
              <a:t>Byte :  </a:t>
            </a:r>
            <a:r>
              <a:rPr lang="zh-CN" altLang="en-US" smtClean="0">
                <a:latin typeface="Arial" charset="0"/>
              </a:rPr>
              <a:t>字节，</a:t>
            </a:r>
            <a:r>
              <a:rPr lang="en-US" altLang="zh-CN" smtClean="0">
                <a:latin typeface="Arial" charset="0"/>
              </a:rPr>
              <a:t>1 Byte=8bits</a:t>
            </a:r>
          </a:p>
          <a:p>
            <a:pPr lvl="1" eaLnBrk="1" hangingPunct="1">
              <a:buFont typeface="Arial" charset="0"/>
              <a:buChar char="•"/>
            </a:pPr>
            <a:r>
              <a:rPr lang="en-US" altLang="zh-CN" b="1" u="sng" smtClean="0">
                <a:latin typeface="Arial" charset="0"/>
              </a:rPr>
              <a:t>word</a:t>
            </a:r>
            <a:r>
              <a:rPr lang="zh-CN" altLang="en-US" u="sng" smtClean="0">
                <a:latin typeface="Arial" charset="0"/>
              </a:rPr>
              <a:t>：</a:t>
            </a:r>
            <a:r>
              <a:rPr lang="zh-CN" altLang="en-US" smtClean="0">
                <a:latin typeface="Arial" charset="0"/>
              </a:rPr>
              <a:t>字长，</a:t>
            </a:r>
            <a:r>
              <a:rPr lang="en-US" altLang="zh-CN" smtClean="0">
                <a:latin typeface="Arial" charset="0"/>
              </a:rPr>
              <a:t>1word=16bits=2Bytes</a:t>
            </a:r>
          </a:p>
          <a:p>
            <a:pPr lvl="1" eaLnBrk="1" hangingPunct="1">
              <a:buFont typeface="Arial" charset="0"/>
              <a:buChar char="•"/>
            </a:pPr>
            <a:r>
              <a:rPr lang="zh-CN" altLang="en-US" smtClean="0">
                <a:latin typeface="Arial" charset="0"/>
              </a:rPr>
              <a:t>数量级</a:t>
            </a:r>
          </a:p>
          <a:p>
            <a:pPr lvl="1" eaLnBrk="1" hangingPunct="1">
              <a:buFontTx/>
              <a:buNone/>
            </a:pPr>
            <a:r>
              <a:rPr lang="zh-CN" altLang="en-US" smtClean="0">
                <a:latin typeface="Arial" charset="0"/>
              </a:rPr>
              <a:t>	</a:t>
            </a:r>
            <a:r>
              <a:rPr lang="en-US" altLang="zh-CN" smtClean="0">
                <a:latin typeface="Arial" charset="0"/>
              </a:rPr>
              <a:t>1K= 2</a:t>
            </a:r>
            <a:r>
              <a:rPr lang="en-US" altLang="zh-CN" baseline="30000" smtClean="0">
                <a:latin typeface="Arial" charset="0"/>
              </a:rPr>
              <a:t>10</a:t>
            </a:r>
            <a:r>
              <a:rPr lang="en-US" altLang="zh-CN" smtClean="0">
                <a:latin typeface="Arial" charset="0"/>
              </a:rPr>
              <a:t> =1024</a:t>
            </a:r>
          </a:p>
          <a:p>
            <a:pPr lvl="1" eaLnBrk="1" hangingPunct="1">
              <a:buFontTx/>
              <a:buNone/>
            </a:pPr>
            <a:r>
              <a:rPr lang="en-US" altLang="zh-CN" smtClean="0">
                <a:latin typeface="Arial" charset="0"/>
              </a:rPr>
              <a:t>	1M= 2</a:t>
            </a:r>
            <a:r>
              <a:rPr lang="en-US" altLang="zh-CN" baseline="30000" smtClean="0">
                <a:latin typeface="Arial" charset="0"/>
              </a:rPr>
              <a:t>20</a:t>
            </a:r>
            <a:r>
              <a:rPr lang="en-US" altLang="zh-CN" smtClean="0">
                <a:latin typeface="Arial" charset="0"/>
              </a:rPr>
              <a:t> =1K*1K</a:t>
            </a:r>
          </a:p>
          <a:p>
            <a:pPr lvl="1" eaLnBrk="1" hangingPunct="1">
              <a:buFontTx/>
              <a:buNone/>
            </a:pPr>
            <a:r>
              <a:rPr lang="en-US" altLang="zh-CN" smtClean="0">
                <a:latin typeface="Arial" charset="0"/>
              </a:rPr>
              <a:t>	1G=2</a:t>
            </a:r>
            <a:r>
              <a:rPr lang="en-US" altLang="zh-CN" baseline="30000" smtClean="0">
                <a:latin typeface="Arial" charset="0"/>
              </a:rPr>
              <a:t>30</a:t>
            </a:r>
            <a:r>
              <a:rPr lang="en-US" altLang="zh-CN" smtClean="0">
                <a:latin typeface="Arial" charset="0"/>
              </a:rPr>
              <a:t>=1K*1M</a:t>
            </a:r>
          </a:p>
          <a:p>
            <a:pPr lvl="1" eaLnBrk="1" hangingPunct="1">
              <a:buFontTx/>
              <a:buNone/>
            </a:pPr>
            <a:r>
              <a:rPr lang="en-US" altLang="zh-CN" smtClean="0">
                <a:latin typeface="Arial" charset="0"/>
              </a:rPr>
              <a:t>	1T=2</a:t>
            </a:r>
            <a:r>
              <a:rPr lang="en-US" altLang="zh-CN" baseline="30000" smtClean="0">
                <a:latin typeface="Arial" charset="0"/>
              </a:rPr>
              <a:t>40</a:t>
            </a:r>
            <a:r>
              <a:rPr lang="en-US" altLang="zh-CN" smtClean="0">
                <a:latin typeface="Arial" charset="0"/>
              </a:rPr>
              <a:t>=1K*1G</a:t>
            </a:r>
          </a:p>
          <a:p>
            <a:pPr eaLnBrk="1" hangingPunct="1"/>
            <a:endParaRPr lang="en-US" altLang="zh-CN" smtClean="0"/>
          </a:p>
          <a:p>
            <a:pPr eaLnBrk="1" hangingPunct="1"/>
            <a:endParaRPr lang="en-US" altLang="zh-CN" smtClean="0"/>
          </a:p>
        </p:txBody>
      </p:sp>
      <p:sp>
        <p:nvSpPr>
          <p:cNvPr id="250883" name="Rectangle 3"/>
          <p:cNvSpPr>
            <a:spLocks noChangeArrowheads="1"/>
          </p:cNvSpPr>
          <p:nvPr/>
        </p:nvSpPr>
        <p:spPr bwMode="auto">
          <a:xfrm>
            <a:off x="2157413" y="217488"/>
            <a:ext cx="4772025" cy="641350"/>
          </a:xfrm>
          <a:prstGeom prst="rect">
            <a:avLst/>
          </a:prstGeom>
          <a:noFill/>
          <a:ln w="9525">
            <a:noFill/>
            <a:miter lim="800000"/>
          </a:ln>
          <a:effectLst/>
        </p:spPr>
        <p:txBody>
          <a:bodyPr wrap="none">
            <a:spAutoFit/>
          </a:bodyPr>
          <a:lstStyle/>
          <a:p>
            <a:pPr>
              <a:defRPr/>
            </a:pPr>
            <a:r>
              <a:rPr lang="zh-CN" altLang="en-US" sz="3600" b="1">
                <a:effectLst>
                  <a:outerShdw blurRad="38100" dist="38100" dir="2700000" algn="tl">
                    <a:srgbClr val="C0C0C0"/>
                  </a:outerShdw>
                </a:effectLst>
                <a:latin typeface="Arial" pitchFamily="34" charset="0"/>
                <a:ea typeface="宋体" pitchFamily="2" charset="-122"/>
              </a:rPr>
              <a:t>与内存有关的常用术语</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灯片编号占位符 5"/>
          <p:cNvSpPr>
            <a:spLocks noGrp="1"/>
          </p:cNvSpPr>
          <p:nvPr>
            <p:ph type="sldNum" sz="quarter" idx="12"/>
          </p:nvPr>
        </p:nvSpPr>
        <p:spPr>
          <a:noFill/>
        </p:spPr>
        <p:txBody>
          <a:bodyPr/>
          <a:lstStyle/>
          <a:p>
            <a:fld id="{2AEABE65-6E38-401C-892D-BCBBE1A6E079}" type="slidenum">
              <a:rPr lang="en-US" altLang="zh-CN" smtClean="0">
                <a:ea typeface="宋体" charset="-122"/>
              </a:rPr>
              <a:t>65</a:t>
            </a:fld>
            <a:endParaRPr lang="en-US" altLang="zh-CN" smtClean="0">
              <a:ea typeface="宋体" charset="-122"/>
            </a:endParaRPr>
          </a:p>
        </p:txBody>
      </p:sp>
      <p:sp>
        <p:nvSpPr>
          <p:cNvPr id="77826" name="Rectangle 2"/>
          <p:cNvSpPr>
            <a:spLocks noGrp="1" noChangeArrowheads="1"/>
          </p:cNvSpPr>
          <p:nvPr>
            <p:ph type="title"/>
          </p:nvPr>
        </p:nvSpPr>
        <p:spPr>
          <a:xfrm>
            <a:off x="1371600" y="301625"/>
            <a:ext cx="7116763" cy="614363"/>
          </a:xfrm>
        </p:spPr>
        <p:txBody>
          <a:bodyPr/>
          <a:lstStyle/>
          <a:p>
            <a:pPr algn="ctr" eaLnBrk="1" hangingPunct="1"/>
            <a:r>
              <a:rPr lang="zh-CN" altLang="en-US" sz="4000" b="1" i="0" smtClean="0">
                <a:solidFill>
                  <a:schemeClr val="tx1"/>
                </a:solidFill>
              </a:rPr>
              <a:t>内存的种类</a:t>
            </a:r>
          </a:p>
        </p:txBody>
      </p:sp>
      <p:sp>
        <p:nvSpPr>
          <p:cNvPr id="77827" name="Rectangle 3"/>
          <p:cNvSpPr>
            <a:spLocks noGrp="1" noChangeArrowheads="1"/>
          </p:cNvSpPr>
          <p:nvPr>
            <p:ph type="body" idx="1"/>
          </p:nvPr>
        </p:nvSpPr>
        <p:spPr/>
        <p:txBody>
          <a:bodyPr/>
          <a:lstStyle/>
          <a:p>
            <a:pPr eaLnBrk="1" hangingPunct="1">
              <a:buFontTx/>
              <a:buNone/>
            </a:pPr>
            <a:r>
              <a:rPr lang="en-US" altLang="zh-CN" smtClean="0">
                <a:latin typeface="Wingdings" pitchFamily="2" charset="2"/>
              </a:rPr>
              <a:t>l </a:t>
            </a:r>
            <a:r>
              <a:rPr lang="en-US" altLang="zh-CN" b="1" smtClean="0"/>
              <a:t>ROM    Read Only Memory</a:t>
            </a:r>
          </a:p>
          <a:p>
            <a:pPr eaLnBrk="1" hangingPunct="1">
              <a:buFontTx/>
              <a:buNone/>
            </a:pPr>
            <a:r>
              <a:rPr lang="en-US" altLang="zh-CN" smtClean="0"/>
              <a:t>			  </a:t>
            </a:r>
            <a:r>
              <a:rPr lang="zh-CN" altLang="en-US" b="1" smtClean="0"/>
              <a:t>非易失性存储器件</a:t>
            </a:r>
            <a:r>
              <a:rPr lang="zh-CN" altLang="en-US" smtClean="0"/>
              <a:t>	</a:t>
            </a:r>
          </a:p>
          <a:p>
            <a:pPr eaLnBrk="1" hangingPunct="1">
              <a:buFontTx/>
              <a:buNone/>
            </a:pPr>
            <a:r>
              <a:rPr lang="en-US" altLang="zh-CN" smtClean="0">
                <a:latin typeface="Wingdings" pitchFamily="2" charset="2"/>
              </a:rPr>
              <a:t>l </a:t>
            </a:r>
            <a:r>
              <a:rPr lang="en-US" altLang="zh-CN" b="1" smtClean="0"/>
              <a:t>RAM   Random Access Memory</a:t>
            </a:r>
            <a:endParaRPr lang="en-US" altLang="zh-CN" smtClean="0"/>
          </a:p>
          <a:p>
            <a:pPr eaLnBrk="1" hangingPunct="1">
              <a:buFontTx/>
              <a:buNone/>
            </a:pPr>
            <a:r>
              <a:rPr lang="en-US" altLang="zh-CN" b="1" smtClean="0"/>
              <a:t>			 </a:t>
            </a:r>
            <a:r>
              <a:rPr lang="zh-CN" altLang="en-US" b="1" smtClean="0"/>
              <a:t>易失性存储器件</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灯片编号占位符 5"/>
          <p:cNvSpPr>
            <a:spLocks noGrp="1"/>
          </p:cNvSpPr>
          <p:nvPr>
            <p:ph type="sldNum" sz="quarter" idx="12"/>
          </p:nvPr>
        </p:nvSpPr>
        <p:spPr>
          <a:noFill/>
        </p:spPr>
        <p:txBody>
          <a:bodyPr/>
          <a:lstStyle/>
          <a:p>
            <a:fld id="{A79DC717-3469-488A-9213-7476D524F69B}" type="slidenum">
              <a:rPr lang="en-US" altLang="zh-CN" smtClean="0">
                <a:ea typeface="宋体" charset="-122"/>
              </a:rPr>
              <a:t>66</a:t>
            </a:fld>
            <a:endParaRPr lang="en-US" altLang="zh-CN" smtClean="0">
              <a:ea typeface="宋体" charset="-122"/>
            </a:endParaRPr>
          </a:p>
        </p:txBody>
      </p:sp>
      <p:sp>
        <p:nvSpPr>
          <p:cNvPr id="78850" name="Rectangle 2"/>
          <p:cNvSpPr>
            <a:spLocks noGrp="1" noChangeArrowheads="1"/>
          </p:cNvSpPr>
          <p:nvPr>
            <p:ph type="title"/>
          </p:nvPr>
        </p:nvSpPr>
        <p:spPr>
          <a:xfrm>
            <a:off x="1371600" y="0"/>
            <a:ext cx="7772400" cy="930275"/>
          </a:xfrm>
        </p:spPr>
        <p:txBody>
          <a:bodyPr/>
          <a:lstStyle/>
          <a:p>
            <a:pPr algn="ctr" eaLnBrk="1" hangingPunct="1"/>
            <a:r>
              <a:rPr lang="zh-CN" altLang="en-US" sz="3600" b="1" i="0" smtClean="0">
                <a:solidFill>
                  <a:schemeClr val="tx1"/>
                </a:solidFill>
              </a:rPr>
              <a:t>存储器与</a:t>
            </a:r>
            <a:r>
              <a:rPr lang="en-US" altLang="zh-CN" sz="3600" b="1" i="0" smtClean="0">
                <a:solidFill>
                  <a:schemeClr val="tx1"/>
                </a:solidFill>
              </a:rPr>
              <a:t>CPU</a:t>
            </a:r>
            <a:r>
              <a:rPr lang="zh-CN" altLang="en-US" sz="3600" b="1" i="0" smtClean="0">
                <a:solidFill>
                  <a:schemeClr val="tx1"/>
                </a:solidFill>
              </a:rPr>
              <a:t>的连接</a:t>
            </a:r>
          </a:p>
        </p:txBody>
      </p:sp>
      <p:pic>
        <p:nvPicPr>
          <p:cNvPr id="78851" name="Picture 4"/>
          <p:cNvPicPr>
            <a:picLocks noChangeAspect="1" noChangeArrowheads="1"/>
          </p:cNvPicPr>
          <p:nvPr/>
        </p:nvPicPr>
        <p:blipFill>
          <a:blip r:embed="rId2"/>
          <a:srcRect/>
          <a:stretch>
            <a:fillRect/>
          </a:stretch>
        </p:blipFill>
        <p:spPr bwMode="auto">
          <a:xfrm>
            <a:off x="1038225" y="1609725"/>
            <a:ext cx="7478713" cy="4676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灯片编号占位符 5"/>
          <p:cNvSpPr>
            <a:spLocks noGrp="1"/>
          </p:cNvSpPr>
          <p:nvPr>
            <p:ph type="sldNum" sz="quarter" idx="12"/>
          </p:nvPr>
        </p:nvSpPr>
        <p:spPr>
          <a:noFill/>
        </p:spPr>
        <p:txBody>
          <a:bodyPr/>
          <a:lstStyle/>
          <a:p>
            <a:fld id="{04806EDD-252D-4944-A4DA-71E739B0447E}" type="slidenum">
              <a:rPr lang="en-US" altLang="zh-CN" smtClean="0">
                <a:ea typeface="宋体" charset="-122"/>
              </a:rPr>
              <a:t>67</a:t>
            </a:fld>
            <a:endParaRPr lang="en-US" altLang="zh-CN" smtClean="0">
              <a:ea typeface="宋体" charset="-122"/>
            </a:endParaRPr>
          </a:p>
        </p:txBody>
      </p:sp>
      <p:sp>
        <p:nvSpPr>
          <p:cNvPr id="79874" name="Rectangle 2"/>
          <p:cNvSpPr>
            <a:spLocks noGrp="1" noChangeArrowheads="1"/>
          </p:cNvSpPr>
          <p:nvPr>
            <p:ph type="title"/>
          </p:nvPr>
        </p:nvSpPr>
        <p:spPr>
          <a:xfrm>
            <a:off x="490538" y="0"/>
            <a:ext cx="7772400" cy="990600"/>
          </a:xfrm>
        </p:spPr>
        <p:txBody>
          <a:bodyPr/>
          <a:lstStyle/>
          <a:p>
            <a:pPr algn="ctr" eaLnBrk="1" hangingPunct="1"/>
            <a:r>
              <a:rPr lang="zh-CN" altLang="en-US" sz="4000" i="0" smtClean="0">
                <a:solidFill>
                  <a:schemeClr val="tx1"/>
                </a:solidFill>
              </a:rPr>
              <a:t>内存操作</a:t>
            </a:r>
          </a:p>
        </p:txBody>
      </p:sp>
      <p:sp>
        <p:nvSpPr>
          <p:cNvPr id="79875" name="Rectangle 3"/>
          <p:cNvSpPr>
            <a:spLocks noGrp="1" noChangeArrowheads="1"/>
          </p:cNvSpPr>
          <p:nvPr>
            <p:ph type="body" idx="1"/>
          </p:nvPr>
        </p:nvSpPr>
        <p:spPr>
          <a:xfrm>
            <a:off x="214313" y="1219200"/>
            <a:ext cx="8929687" cy="5197475"/>
          </a:xfrm>
        </p:spPr>
        <p:txBody>
          <a:bodyPr/>
          <a:lstStyle/>
          <a:p>
            <a:pPr eaLnBrk="1" hangingPunct="1"/>
            <a:r>
              <a:rPr lang="zh-CN" altLang="en-US" sz="2800" smtClean="0">
                <a:latin typeface="宋体" charset="-122"/>
              </a:rPr>
              <a:t>读：将内存单元的内容取入</a:t>
            </a:r>
            <a:r>
              <a:rPr lang="en-US" altLang="zh-CN" sz="2800" smtClean="0">
                <a:latin typeface="宋体" charset="-122"/>
              </a:rPr>
              <a:t>CPU</a:t>
            </a:r>
            <a:r>
              <a:rPr lang="zh-CN" altLang="en-US" sz="2800" smtClean="0">
                <a:latin typeface="宋体" charset="-122"/>
              </a:rPr>
              <a:t>，原单元内容不改变；</a:t>
            </a:r>
          </a:p>
          <a:p>
            <a:pPr eaLnBrk="1" hangingPunct="1"/>
            <a:r>
              <a:rPr lang="zh-CN" altLang="en-US" sz="2800" smtClean="0">
                <a:latin typeface="宋体" charset="-122"/>
              </a:rPr>
              <a:t>写：</a:t>
            </a:r>
            <a:r>
              <a:rPr lang="en-US" altLang="zh-CN" sz="2800" smtClean="0">
                <a:latin typeface="宋体" charset="-122"/>
              </a:rPr>
              <a:t>CPU</a:t>
            </a:r>
            <a:r>
              <a:rPr lang="zh-CN" altLang="en-US" sz="2800" smtClean="0">
                <a:latin typeface="宋体" charset="-122"/>
              </a:rPr>
              <a:t>将信息放入内存单元，单元中原内容被覆盖；</a:t>
            </a:r>
          </a:p>
          <a:p>
            <a:pPr eaLnBrk="1" hangingPunct="1"/>
            <a:r>
              <a:rPr lang="zh-CN" altLang="en-US" sz="2800" smtClean="0"/>
              <a:t>内存的读写的步骤为：</a:t>
            </a:r>
          </a:p>
          <a:p>
            <a:pPr lvl="1" eaLnBrk="1" hangingPunct="1"/>
            <a:r>
              <a:rPr lang="en-US" altLang="zh-CN" sz="2400" smtClean="0"/>
              <a:t>CPU</a:t>
            </a:r>
            <a:r>
              <a:rPr lang="zh-CN" altLang="en-US" sz="2400" smtClean="0"/>
              <a:t>把要读写的内存单元的地址放到</a:t>
            </a:r>
            <a:r>
              <a:rPr lang="en-US" altLang="zh-CN" sz="2400" smtClean="0"/>
              <a:t>AB</a:t>
            </a:r>
            <a:r>
              <a:rPr lang="zh-CN" altLang="en-US" sz="2400" smtClean="0"/>
              <a:t>上</a:t>
            </a:r>
          </a:p>
          <a:p>
            <a:pPr lvl="1" eaLnBrk="1" hangingPunct="1"/>
            <a:r>
              <a:rPr lang="zh-CN" altLang="en-US" sz="2400" smtClean="0"/>
              <a:t>若是写操作， </a:t>
            </a:r>
            <a:r>
              <a:rPr lang="en-US" altLang="zh-CN" sz="2400" smtClean="0"/>
              <a:t>CPU</a:t>
            </a:r>
            <a:r>
              <a:rPr lang="zh-CN" altLang="en-US" sz="2400" smtClean="0"/>
              <a:t>紧接着把要写入的数据放到</a:t>
            </a:r>
            <a:r>
              <a:rPr lang="en-US" altLang="zh-CN" sz="2400" smtClean="0"/>
              <a:t>DB</a:t>
            </a:r>
            <a:r>
              <a:rPr lang="zh-CN" altLang="en-US" sz="2400" smtClean="0"/>
              <a:t>上</a:t>
            </a:r>
          </a:p>
          <a:p>
            <a:pPr lvl="1" eaLnBrk="1" hangingPunct="1"/>
            <a:r>
              <a:rPr kumimoji="0" lang="en-US" altLang="zh-CN" sz="2400" smtClean="0"/>
              <a:t>CPU</a:t>
            </a:r>
            <a:r>
              <a:rPr kumimoji="0" lang="zh-CN" altLang="en-US" sz="2400" smtClean="0"/>
              <a:t>发出读写命令</a:t>
            </a:r>
          </a:p>
          <a:p>
            <a:pPr lvl="1" eaLnBrk="1" hangingPunct="1"/>
            <a:r>
              <a:rPr kumimoji="0" lang="zh-CN" altLang="en-US" sz="2400" smtClean="0"/>
              <a:t>数据被写入指定的单元或从指定的单元读出到</a:t>
            </a:r>
            <a:r>
              <a:rPr kumimoji="0" lang="en-US" altLang="zh-CN" sz="2400" smtClean="0"/>
              <a:t>DB</a:t>
            </a:r>
          </a:p>
          <a:p>
            <a:pPr lvl="1" eaLnBrk="1" hangingPunct="1"/>
            <a:r>
              <a:rPr kumimoji="0" lang="zh-CN" altLang="en-US" sz="2400" smtClean="0"/>
              <a:t>若是读</a:t>
            </a:r>
            <a:r>
              <a:rPr lang="zh-CN" altLang="en-US" sz="2400" smtClean="0"/>
              <a:t>操作， </a:t>
            </a:r>
            <a:r>
              <a:rPr lang="en-US" altLang="zh-CN" sz="2400" smtClean="0"/>
              <a:t>CPU</a:t>
            </a:r>
            <a:r>
              <a:rPr lang="zh-CN" altLang="en-US" sz="2400" smtClean="0"/>
              <a:t>紧接着从</a:t>
            </a:r>
            <a:r>
              <a:rPr lang="en-US" altLang="zh-CN" sz="2400" smtClean="0"/>
              <a:t>DB</a:t>
            </a:r>
            <a:r>
              <a:rPr lang="zh-CN" altLang="en-US" sz="2400" smtClean="0"/>
              <a:t>上取回数据</a:t>
            </a:r>
          </a:p>
          <a:p>
            <a:pPr eaLnBrk="1" hangingPunct="1">
              <a:buFontTx/>
              <a:buNone/>
            </a:pPr>
            <a:endParaRPr lang="zh-CN" altLang="en-US" sz="2800" smtClean="0">
              <a:ea typeface="隶书" charset="-122"/>
            </a:endParaRPr>
          </a:p>
          <a:p>
            <a:pPr eaLnBrk="1" hangingPunct="1"/>
            <a:r>
              <a:rPr lang="zh-CN" altLang="en-US" sz="2800" smtClean="0">
                <a:latin typeface="宋体" charset="-122"/>
              </a:rPr>
              <a:t>刷新：对</a:t>
            </a:r>
            <a:r>
              <a:rPr lang="en-US" altLang="zh-CN" sz="2800" smtClean="0">
                <a:latin typeface="宋体" charset="-122"/>
              </a:rPr>
              <a:t>CPU</a:t>
            </a:r>
            <a:r>
              <a:rPr lang="zh-CN" altLang="en-US" sz="2800" smtClean="0">
                <a:latin typeface="宋体" charset="-122"/>
              </a:rPr>
              <a:t>透明，仅动态存储器有此操作</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灯片编号占位符 5"/>
          <p:cNvSpPr>
            <a:spLocks noGrp="1"/>
          </p:cNvSpPr>
          <p:nvPr>
            <p:ph type="sldNum" sz="quarter" idx="12"/>
          </p:nvPr>
        </p:nvSpPr>
        <p:spPr>
          <a:noFill/>
        </p:spPr>
        <p:txBody>
          <a:bodyPr/>
          <a:lstStyle/>
          <a:p>
            <a:fld id="{7A58DEA7-E473-43E1-9758-16A658AB9195}" type="slidenum">
              <a:rPr lang="en-US" altLang="zh-CN" smtClean="0">
                <a:ea typeface="宋体" charset="-122"/>
              </a:rPr>
              <a:t>68</a:t>
            </a:fld>
            <a:endParaRPr lang="en-US" altLang="zh-CN" smtClean="0">
              <a:ea typeface="宋体" charset="-122"/>
            </a:endParaRPr>
          </a:p>
        </p:txBody>
      </p:sp>
      <p:sp>
        <p:nvSpPr>
          <p:cNvPr id="80898" name="Rectangle 2"/>
          <p:cNvSpPr>
            <a:spLocks noGrp="1" noChangeArrowheads="1"/>
          </p:cNvSpPr>
          <p:nvPr>
            <p:ph type="title"/>
          </p:nvPr>
        </p:nvSpPr>
        <p:spPr>
          <a:xfrm>
            <a:off x="611188" y="188913"/>
            <a:ext cx="7772400" cy="771525"/>
          </a:xfrm>
        </p:spPr>
        <p:txBody>
          <a:bodyPr/>
          <a:lstStyle/>
          <a:p>
            <a:pPr algn="ctr" eaLnBrk="1" hangingPunct="1"/>
            <a:r>
              <a:rPr lang="en-US" altLang="zh-CN" sz="3200" b="1" smtClean="0"/>
              <a:t> </a:t>
            </a:r>
            <a:r>
              <a:rPr lang="zh-CN" altLang="en-US" sz="3200" b="1" i="0" smtClean="0">
                <a:solidFill>
                  <a:schemeClr val="tx1"/>
                </a:solidFill>
              </a:rPr>
              <a:t>内存与外存的区别</a:t>
            </a:r>
          </a:p>
        </p:txBody>
      </p:sp>
      <p:graphicFrame>
        <p:nvGraphicFramePr>
          <p:cNvPr id="296998" name="Group 38"/>
          <p:cNvGraphicFramePr>
            <a:graphicFrameLocks noGrp="1"/>
          </p:cNvGraphicFramePr>
          <p:nvPr>
            <p:ph idx="1"/>
          </p:nvPr>
        </p:nvGraphicFramePr>
        <p:xfrm>
          <a:off x="76200" y="1325563"/>
          <a:ext cx="8820150" cy="5171440"/>
        </p:xfrm>
        <a:graphic>
          <a:graphicData uri="http://schemas.openxmlformats.org/drawingml/2006/table">
            <a:tbl>
              <a:tblPr/>
              <a:tblGrid>
                <a:gridCol w="2889250">
                  <a:extLst>
                    <a:ext uri="{9D8B030D-6E8A-4147-A177-3AD203B41FA5}">
                      <a16:colId xmlns:a16="http://schemas.microsoft.com/office/drawing/2014/main" val="20000"/>
                    </a:ext>
                  </a:extLst>
                </a:gridCol>
                <a:gridCol w="2965450">
                  <a:extLst>
                    <a:ext uri="{9D8B030D-6E8A-4147-A177-3AD203B41FA5}">
                      <a16:colId xmlns:a16="http://schemas.microsoft.com/office/drawing/2014/main" val="20001"/>
                    </a:ext>
                  </a:extLst>
                </a:gridCol>
                <a:gridCol w="2965450">
                  <a:extLst>
                    <a:ext uri="{9D8B030D-6E8A-4147-A177-3AD203B41FA5}">
                      <a16:colId xmlns:a16="http://schemas.microsoft.com/office/drawing/2014/main" val="20002"/>
                    </a:ext>
                  </a:extLst>
                </a:gridCol>
              </a:tblGrid>
              <a:tr h="508000">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1" i="0" u="none" strike="noStrike" cap="none" normalizeH="0" baseline="0" smtClean="0">
                        <a:ln>
                          <a:noFill/>
                        </a:ln>
                        <a:solidFill>
                          <a:schemeClr val="tx1"/>
                        </a:solidFill>
                        <a:effectLst/>
                        <a:latin typeface="宋体" pitchFamily="2" charset="-122"/>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folHlink"/>
                          </a:solidFill>
                          <a:effectLst/>
                          <a:latin typeface="宋体" pitchFamily="2" charset="-122"/>
                          <a:ea typeface="宋体" pitchFamily="2" charset="-122"/>
                        </a:rPr>
                        <a:t>内存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folHlink"/>
                          </a:solidFill>
                          <a:effectLst/>
                          <a:latin typeface="宋体" pitchFamily="2" charset="-122"/>
                          <a:ea typeface="宋体" pitchFamily="2" charset="-122"/>
                        </a:rPr>
                        <a:t>外存（软盘，硬盘，光盘等）</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000">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能否被 </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CPU</a:t>
                      </a:r>
                      <a:r>
                        <a:rPr kumimoji="1" lang="zh-CN" altLang="en-US" sz="2000" b="1" i="0" u="none" strike="noStrike" cap="none" normalizeH="0" baseline="0" smtClean="0">
                          <a:ln>
                            <a:noFill/>
                          </a:ln>
                          <a:solidFill>
                            <a:schemeClr val="tx1"/>
                          </a:solidFill>
                          <a:effectLst/>
                          <a:latin typeface="宋体" pitchFamily="2" charset="-122"/>
                          <a:ea typeface="宋体" pitchFamily="2" charset="-122"/>
                        </a:rPr>
                        <a:t>直接访问</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能</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不能；</a:t>
                      </a:r>
                    </a:p>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必须配置专门的驱动设备</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000">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存取速度</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快</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慢</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000">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容量</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受地址总线位数的限制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不受限制，海量存储器</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8000">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易失性</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易失性或非易失性</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非易失性</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41388">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存储内容</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经常使用的程序和数据：系统软件，参数；</a:t>
                      </a:r>
                    </a:p>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当前运行的应用软件和数据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r>
                        <a:rPr kumimoji="1" lang="zh-CN" altLang="en-US" sz="2000" b="1" i="0" u="none" strike="noStrike" cap="none" normalizeH="0" baseline="0" smtClean="0">
                          <a:ln>
                            <a:noFill/>
                          </a:ln>
                          <a:solidFill>
                            <a:schemeClr val="tx1"/>
                          </a:solidFill>
                          <a:effectLst/>
                          <a:latin typeface="宋体" pitchFamily="2" charset="-122"/>
                          <a:ea typeface="宋体" pitchFamily="2" charset="-122"/>
                        </a:rPr>
                        <a:t>使用前必须先调到内存，才能被</a:t>
                      </a:r>
                      <a:r>
                        <a:rPr kumimoji="1" lang="en-US" altLang="zh-CN" sz="2000" b="1" i="0" u="none" strike="noStrike" cap="none" normalizeH="0" baseline="0" smtClean="0">
                          <a:ln>
                            <a:noFill/>
                          </a:ln>
                          <a:solidFill>
                            <a:schemeClr val="tx1"/>
                          </a:solidFill>
                          <a:effectLst/>
                          <a:latin typeface="宋体" pitchFamily="2" charset="-122"/>
                          <a:ea typeface="宋体" pitchFamily="2" charset="-122"/>
                        </a:rPr>
                        <a:t>CPU</a:t>
                      </a:r>
                      <a:r>
                        <a:rPr kumimoji="1" lang="zh-CN" altLang="en-US" sz="2000" b="1" i="0" u="none" strike="noStrike" cap="none" normalizeH="0" baseline="0" smtClean="0">
                          <a:ln>
                            <a:noFill/>
                          </a:ln>
                          <a:solidFill>
                            <a:schemeClr val="tx1"/>
                          </a:solidFill>
                          <a:effectLst/>
                          <a:latin typeface="宋体" pitchFamily="2" charset="-122"/>
                          <a:ea typeface="宋体" pitchFamily="2" charset="-122"/>
                        </a:rPr>
                        <a:t>访问</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8000">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灯片编号占位符 5"/>
          <p:cNvSpPr>
            <a:spLocks noGrp="1"/>
          </p:cNvSpPr>
          <p:nvPr>
            <p:ph type="sldNum" sz="quarter" idx="12"/>
          </p:nvPr>
        </p:nvSpPr>
        <p:spPr>
          <a:noFill/>
        </p:spPr>
        <p:txBody>
          <a:bodyPr/>
          <a:lstStyle/>
          <a:p>
            <a:fld id="{D2DE8605-7B8A-44A7-B3BA-AD2F8B0AB80C}" type="slidenum">
              <a:rPr lang="en-US" altLang="zh-CN" smtClean="0">
                <a:ea typeface="宋体" charset="-122"/>
              </a:rPr>
              <a:t>69</a:t>
            </a:fld>
            <a:endParaRPr lang="en-US" altLang="zh-CN" smtClean="0">
              <a:ea typeface="宋体" charset="-122"/>
            </a:endParaRPr>
          </a:p>
        </p:txBody>
      </p:sp>
      <p:sp>
        <p:nvSpPr>
          <p:cNvPr id="81922" name="Rectangle 2"/>
          <p:cNvSpPr>
            <a:spLocks noGrp="1" noChangeArrowheads="1"/>
          </p:cNvSpPr>
          <p:nvPr>
            <p:ph type="title"/>
          </p:nvPr>
        </p:nvSpPr>
        <p:spPr>
          <a:xfrm>
            <a:off x="1036638" y="188913"/>
            <a:ext cx="7162800" cy="671512"/>
          </a:xfrm>
        </p:spPr>
        <p:txBody>
          <a:bodyPr/>
          <a:lstStyle/>
          <a:p>
            <a:pPr algn="ctr" eaLnBrk="1" hangingPunct="1"/>
            <a:r>
              <a:rPr lang="zh-CN" altLang="en-US" sz="4000" b="1" i="0" smtClean="0">
                <a:solidFill>
                  <a:schemeClr val="tx1"/>
                </a:solidFill>
              </a:rPr>
              <a:t>总线</a:t>
            </a:r>
          </a:p>
        </p:txBody>
      </p:sp>
      <p:sp>
        <p:nvSpPr>
          <p:cNvPr id="81923" name="Rectangle 3"/>
          <p:cNvSpPr>
            <a:spLocks noGrp="1" noChangeArrowheads="1"/>
          </p:cNvSpPr>
          <p:nvPr>
            <p:ph type="body" idx="1"/>
          </p:nvPr>
        </p:nvSpPr>
        <p:spPr>
          <a:xfrm>
            <a:off x="228600" y="1138238"/>
            <a:ext cx="8596313" cy="5257800"/>
          </a:xfrm>
        </p:spPr>
        <p:txBody>
          <a:bodyPr/>
          <a:lstStyle/>
          <a:p>
            <a:pPr eaLnBrk="1" hangingPunct="1">
              <a:lnSpc>
                <a:spcPct val="120000"/>
              </a:lnSpc>
              <a:spcBef>
                <a:spcPct val="0"/>
              </a:spcBef>
              <a:buFont typeface="Wingdings" pitchFamily="2" charset="2"/>
              <a:buChar char="Ø"/>
            </a:pPr>
            <a:r>
              <a:rPr lang="zh-CN" altLang="en-US" sz="2800" smtClean="0">
                <a:latin typeface="楷体_GB2312" pitchFamily="49" charset="-122"/>
                <a:ea typeface="楷体_GB2312" pitchFamily="49" charset="-122"/>
              </a:rPr>
              <a:t>功能</a:t>
            </a:r>
          </a:p>
          <a:p>
            <a:pPr eaLnBrk="1" hangingPunct="1">
              <a:lnSpc>
                <a:spcPct val="120000"/>
              </a:lnSpc>
              <a:spcBef>
                <a:spcPct val="0"/>
              </a:spcBef>
              <a:buFontTx/>
              <a:buNone/>
            </a:pPr>
            <a:r>
              <a:rPr lang="zh-CN" altLang="en-US" sz="2800" smtClean="0">
                <a:latin typeface="楷体_GB2312" pitchFamily="49" charset="-122"/>
                <a:ea typeface="楷体_GB2312" pitchFamily="49" charset="-122"/>
              </a:rPr>
              <a:t>   是</a:t>
            </a:r>
            <a:r>
              <a:rPr lang="en-US" altLang="zh-CN" sz="2800" smtClean="0">
                <a:latin typeface="楷体_GB2312" pitchFamily="49" charset="-122"/>
                <a:ea typeface="楷体_GB2312" pitchFamily="49" charset="-122"/>
              </a:rPr>
              <a:t>CPU</a:t>
            </a:r>
            <a:r>
              <a:rPr lang="zh-CN" altLang="en-US" sz="2800" smtClean="0">
                <a:latin typeface="楷体_GB2312" pitchFamily="49" charset="-122"/>
                <a:ea typeface="楷体_GB2312" pitchFamily="49" charset="-122"/>
              </a:rPr>
              <a:t>和其他部件之间的信息传输通道</a:t>
            </a:r>
          </a:p>
          <a:p>
            <a:pPr eaLnBrk="1" hangingPunct="1">
              <a:lnSpc>
                <a:spcPct val="120000"/>
              </a:lnSpc>
              <a:spcBef>
                <a:spcPct val="0"/>
              </a:spcBef>
              <a:buFontTx/>
              <a:buNone/>
            </a:pPr>
            <a:r>
              <a:rPr lang="zh-CN" altLang="en-US" sz="2800" smtClean="0">
                <a:solidFill>
                  <a:srgbClr val="000000"/>
                </a:solidFill>
                <a:latin typeface="楷体_GB2312" pitchFamily="49" charset="-122"/>
                <a:ea typeface="楷体_GB2312" pitchFamily="49" charset="-122"/>
              </a:rPr>
              <a:t>  是计算机中各类公共信号线的集合</a:t>
            </a:r>
          </a:p>
          <a:p>
            <a:pPr eaLnBrk="1" hangingPunct="1">
              <a:lnSpc>
                <a:spcPct val="120000"/>
              </a:lnSpc>
              <a:spcBef>
                <a:spcPct val="0"/>
              </a:spcBef>
              <a:buFont typeface="Wingdings" pitchFamily="2" charset="2"/>
              <a:buChar char="Ø"/>
            </a:pPr>
            <a:r>
              <a:rPr lang="zh-CN" altLang="en-US" sz="2800" smtClean="0">
                <a:solidFill>
                  <a:srgbClr val="000000"/>
                </a:solidFill>
                <a:latin typeface="楷体_GB2312" pitchFamily="49" charset="-122"/>
                <a:ea typeface="楷体_GB2312" pitchFamily="49" charset="-122"/>
              </a:rPr>
              <a:t>分类</a:t>
            </a:r>
            <a:r>
              <a:rPr lang="en-US" altLang="zh-CN" sz="2800" smtClean="0">
                <a:solidFill>
                  <a:srgbClr val="000000"/>
                </a:solidFill>
                <a:latin typeface="楷体_GB2312" pitchFamily="49" charset="-122"/>
                <a:ea typeface="楷体_GB2312" pitchFamily="49" charset="-122"/>
              </a:rPr>
              <a:t>--</a:t>
            </a:r>
            <a:r>
              <a:rPr lang="zh-CN" altLang="en-US" sz="2800" smtClean="0">
                <a:solidFill>
                  <a:srgbClr val="000000"/>
                </a:solidFill>
                <a:latin typeface="楷体_GB2312" pitchFamily="49" charset="-122"/>
                <a:ea typeface="楷体_GB2312" pitchFamily="49" charset="-122"/>
              </a:rPr>
              <a:t>按传输信息类型</a:t>
            </a:r>
          </a:p>
          <a:p>
            <a:pPr eaLnBrk="1" hangingPunct="1">
              <a:lnSpc>
                <a:spcPct val="120000"/>
              </a:lnSpc>
              <a:spcBef>
                <a:spcPct val="0"/>
              </a:spcBef>
              <a:buFontTx/>
              <a:buNone/>
            </a:pPr>
            <a:r>
              <a:rPr lang="zh-CN" altLang="en-US" sz="2800" smtClean="0">
                <a:solidFill>
                  <a:srgbClr val="000000"/>
                </a:solidFill>
                <a:latin typeface="楷体_GB2312" pitchFamily="49" charset="-122"/>
                <a:ea typeface="楷体_GB2312" pitchFamily="49" charset="-122"/>
              </a:rPr>
              <a:t>地址总线</a:t>
            </a:r>
            <a:r>
              <a:rPr lang="en-US" altLang="zh-CN" sz="2800" smtClean="0">
                <a:solidFill>
                  <a:srgbClr val="000000"/>
                </a:solidFill>
                <a:latin typeface="楷体_GB2312" pitchFamily="49" charset="-122"/>
                <a:ea typeface="楷体_GB2312" pitchFamily="49" charset="-122"/>
              </a:rPr>
              <a:t>AB</a:t>
            </a:r>
            <a:r>
              <a:rPr lang="zh-CN" altLang="en-US" sz="2800" smtClean="0">
                <a:solidFill>
                  <a:srgbClr val="000000"/>
                </a:solidFill>
                <a:latin typeface="楷体_GB2312" pitchFamily="49" charset="-122"/>
                <a:ea typeface="楷体_GB2312" pitchFamily="49" charset="-122"/>
              </a:rPr>
              <a:t>、数据总线</a:t>
            </a:r>
            <a:r>
              <a:rPr lang="en-US" altLang="zh-CN" sz="2800" smtClean="0">
                <a:solidFill>
                  <a:srgbClr val="000000"/>
                </a:solidFill>
                <a:latin typeface="楷体_GB2312" pitchFamily="49" charset="-122"/>
                <a:ea typeface="楷体_GB2312" pitchFamily="49" charset="-122"/>
              </a:rPr>
              <a:t>DB</a:t>
            </a:r>
            <a:r>
              <a:rPr lang="zh-CN" altLang="en-US" sz="2800" smtClean="0">
                <a:solidFill>
                  <a:srgbClr val="000000"/>
                </a:solidFill>
                <a:latin typeface="楷体_GB2312" pitchFamily="49" charset="-122"/>
                <a:ea typeface="楷体_GB2312" pitchFamily="49" charset="-122"/>
              </a:rPr>
              <a:t>和控制总线</a:t>
            </a:r>
            <a:r>
              <a:rPr lang="en-US" altLang="zh-CN" sz="2800" smtClean="0">
                <a:solidFill>
                  <a:srgbClr val="000000"/>
                </a:solidFill>
                <a:latin typeface="楷体_GB2312" pitchFamily="49" charset="-122"/>
                <a:ea typeface="楷体_GB2312" pitchFamily="49" charset="-122"/>
              </a:rPr>
              <a:t>CB</a:t>
            </a:r>
          </a:p>
        </p:txBody>
      </p:sp>
      <p:grpSp>
        <p:nvGrpSpPr>
          <p:cNvPr id="81924" name="Group 4"/>
          <p:cNvGrpSpPr/>
          <p:nvPr/>
        </p:nvGrpSpPr>
        <p:grpSpPr bwMode="auto">
          <a:xfrm>
            <a:off x="574675" y="4154488"/>
            <a:ext cx="7650163" cy="2209800"/>
            <a:chOff x="720" y="912"/>
            <a:chExt cx="4819" cy="1392"/>
          </a:xfrm>
        </p:grpSpPr>
        <p:sp>
          <p:nvSpPr>
            <p:cNvPr id="81925" name="Rectangle 5"/>
            <p:cNvSpPr>
              <a:spLocks noChangeArrowheads="1"/>
            </p:cNvSpPr>
            <p:nvPr/>
          </p:nvSpPr>
          <p:spPr bwMode="auto">
            <a:xfrm>
              <a:off x="720" y="912"/>
              <a:ext cx="384" cy="768"/>
            </a:xfrm>
            <a:prstGeom prst="rect">
              <a:avLst/>
            </a:prstGeom>
            <a:solidFill>
              <a:srgbClr val="66FF99"/>
            </a:solidFill>
            <a:ln w="12700">
              <a:solidFill>
                <a:srgbClr val="FFFF00"/>
              </a:solidFill>
              <a:miter lim="800000"/>
            </a:ln>
          </p:spPr>
          <p:txBody>
            <a:bodyPr wrap="none" anchor="ctr"/>
            <a:lstStyle/>
            <a:p>
              <a:pPr algn="ctr"/>
              <a:r>
                <a:rPr lang="en-US" altLang="zh-CN" sz="1800" b="1">
                  <a:solidFill>
                    <a:srgbClr val="000000"/>
                  </a:solidFill>
                  <a:latin typeface="Arial Narrow" pitchFamily="34" charset="0"/>
                </a:rPr>
                <a:t>MPU</a:t>
              </a:r>
            </a:p>
          </p:txBody>
        </p:sp>
        <p:sp>
          <p:nvSpPr>
            <p:cNvPr id="81926" name="AutoShape 6"/>
            <p:cNvSpPr>
              <a:spLocks noChangeArrowheads="1"/>
            </p:cNvSpPr>
            <p:nvPr/>
          </p:nvSpPr>
          <p:spPr bwMode="auto">
            <a:xfrm>
              <a:off x="1104" y="1008"/>
              <a:ext cx="4032" cy="144"/>
            </a:xfrm>
            <a:prstGeom prst="rightArrow">
              <a:avLst>
                <a:gd name="adj1" fmla="val 60417"/>
                <a:gd name="adj2" fmla="val 155037"/>
              </a:avLst>
            </a:prstGeom>
            <a:solidFill>
              <a:srgbClr val="99CC00"/>
            </a:solidFill>
            <a:ln w="9525">
              <a:noFill/>
              <a:miter lim="800000"/>
            </a:ln>
          </p:spPr>
          <p:txBody>
            <a:bodyPr wrap="none" anchor="ctr"/>
            <a:lstStyle/>
            <a:p>
              <a:pPr algn="ctr"/>
              <a:endParaRPr lang="zh-CN" altLang="en-US"/>
            </a:p>
          </p:txBody>
        </p:sp>
        <p:sp>
          <p:nvSpPr>
            <p:cNvPr id="81927" name="AutoShape 7"/>
            <p:cNvSpPr>
              <a:spLocks noChangeArrowheads="1"/>
            </p:cNvSpPr>
            <p:nvPr/>
          </p:nvSpPr>
          <p:spPr bwMode="auto">
            <a:xfrm>
              <a:off x="1344" y="1248"/>
              <a:ext cx="3792" cy="144"/>
            </a:xfrm>
            <a:prstGeom prst="rightArrow">
              <a:avLst>
                <a:gd name="adj1" fmla="val 60417"/>
                <a:gd name="adj2" fmla="val 145809"/>
              </a:avLst>
            </a:prstGeom>
            <a:solidFill>
              <a:srgbClr val="FF6600"/>
            </a:solidFill>
            <a:ln w="9525">
              <a:noFill/>
              <a:miter lim="800000"/>
            </a:ln>
          </p:spPr>
          <p:txBody>
            <a:bodyPr wrap="none" anchor="ctr"/>
            <a:lstStyle/>
            <a:p>
              <a:pPr algn="ctr"/>
              <a:endParaRPr lang="zh-CN" altLang="en-US"/>
            </a:p>
          </p:txBody>
        </p:sp>
        <p:sp>
          <p:nvSpPr>
            <p:cNvPr id="81928" name="AutoShape 8"/>
            <p:cNvSpPr>
              <a:spLocks noChangeArrowheads="1"/>
            </p:cNvSpPr>
            <p:nvPr/>
          </p:nvSpPr>
          <p:spPr bwMode="auto">
            <a:xfrm>
              <a:off x="1344" y="1440"/>
              <a:ext cx="3792" cy="144"/>
            </a:xfrm>
            <a:prstGeom prst="rightArrow">
              <a:avLst>
                <a:gd name="adj1" fmla="val 60417"/>
                <a:gd name="adj2" fmla="val 145809"/>
              </a:avLst>
            </a:prstGeom>
            <a:solidFill>
              <a:srgbClr val="3366FF"/>
            </a:solidFill>
            <a:ln w="9525">
              <a:noFill/>
              <a:miter lim="800000"/>
            </a:ln>
          </p:spPr>
          <p:txBody>
            <a:bodyPr wrap="none" anchor="ctr"/>
            <a:lstStyle/>
            <a:p>
              <a:pPr algn="ctr"/>
              <a:endParaRPr lang="zh-CN" altLang="en-US"/>
            </a:p>
          </p:txBody>
        </p:sp>
        <p:sp>
          <p:nvSpPr>
            <p:cNvPr id="81929" name="AutoShape 9"/>
            <p:cNvSpPr>
              <a:spLocks noChangeArrowheads="1"/>
            </p:cNvSpPr>
            <p:nvPr/>
          </p:nvSpPr>
          <p:spPr bwMode="auto">
            <a:xfrm>
              <a:off x="1104" y="1440"/>
              <a:ext cx="288" cy="144"/>
            </a:xfrm>
            <a:prstGeom prst="leftArrow">
              <a:avLst>
                <a:gd name="adj1" fmla="val 14944"/>
                <a:gd name="adj2" fmla="val 169444"/>
              </a:avLst>
            </a:prstGeom>
            <a:solidFill>
              <a:srgbClr val="3366FF"/>
            </a:solidFill>
            <a:ln w="9525">
              <a:noFill/>
              <a:miter lim="800000"/>
            </a:ln>
          </p:spPr>
          <p:txBody>
            <a:bodyPr wrap="none" anchor="ctr"/>
            <a:lstStyle/>
            <a:p>
              <a:pPr algn="ctr"/>
              <a:endParaRPr lang="zh-CN" altLang="en-US"/>
            </a:p>
          </p:txBody>
        </p:sp>
        <p:sp>
          <p:nvSpPr>
            <p:cNvPr id="81930" name="AutoShape 10"/>
            <p:cNvSpPr>
              <a:spLocks noChangeArrowheads="1"/>
            </p:cNvSpPr>
            <p:nvPr/>
          </p:nvSpPr>
          <p:spPr bwMode="auto">
            <a:xfrm>
              <a:off x="1104" y="1248"/>
              <a:ext cx="288" cy="144"/>
            </a:xfrm>
            <a:prstGeom prst="leftArrow">
              <a:avLst>
                <a:gd name="adj1" fmla="val 14944"/>
                <a:gd name="adj2" fmla="val 169444"/>
              </a:avLst>
            </a:prstGeom>
            <a:solidFill>
              <a:srgbClr val="FF6600"/>
            </a:solidFill>
            <a:ln w="9525">
              <a:noFill/>
              <a:miter lim="800000"/>
            </a:ln>
          </p:spPr>
          <p:txBody>
            <a:bodyPr wrap="none" anchor="ctr"/>
            <a:lstStyle/>
            <a:p>
              <a:pPr algn="ctr"/>
              <a:endParaRPr lang="zh-CN" altLang="en-US"/>
            </a:p>
          </p:txBody>
        </p:sp>
        <p:sp>
          <p:nvSpPr>
            <p:cNvPr id="81931" name="Rectangle 11"/>
            <p:cNvSpPr>
              <a:spLocks noChangeArrowheads="1"/>
            </p:cNvSpPr>
            <p:nvPr/>
          </p:nvSpPr>
          <p:spPr bwMode="auto">
            <a:xfrm>
              <a:off x="1632" y="2016"/>
              <a:ext cx="576" cy="288"/>
            </a:xfrm>
            <a:prstGeom prst="rect">
              <a:avLst/>
            </a:prstGeom>
            <a:solidFill>
              <a:srgbClr val="FF9900"/>
            </a:solidFill>
            <a:ln w="12700">
              <a:solidFill>
                <a:srgbClr val="FFFF00"/>
              </a:solidFill>
              <a:miter lim="800000"/>
            </a:ln>
          </p:spPr>
          <p:txBody>
            <a:bodyPr wrap="none" anchor="ctr"/>
            <a:lstStyle/>
            <a:p>
              <a:pPr algn="ctr"/>
              <a:r>
                <a:rPr lang="en-US" altLang="zh-CN" sz="1800" b="1">
                  <a:solidFill>
                    <a:srgbClr val="000000"/>
                  </a:solidFill>
                  <a:latin typeface="Arial Narrow" pitchFamily="34" charset="0"/>
                </a:rPr>
                <a:t>RAM</a:t>
              </a:r>
            </a:p>
          </p:txBody>
        </p:sp>
        <p:sp>
          <p:nvSpPr>
            <p:cNvPr id="81932" name="Rectangle 12"/>
            <p:cNvSpPr>
              <a:spLocks noChangeArrowheads="1"/>
            </p:cNvSpPr>
            <p:nvPr/>
          </p:nvSpPr>
          <p:spPr bwMode="auto">
            <a:xfrm>
              <a:off x="2352" y="2016"/>
              <a:ext cx="576" cy="288"/>
            </a:xfrm>
            <a:prstGeom prst="rect">
              <a:avLst/>
            </a:prstGeom>
            <a:solidFill>
              <a:srgbClr val="FF9900"/>
            </a:solidFill>
            <a:ln w="12700">
              <a:solidFill>
                <a:srgbClr val="FFFF00"/>
              </a:solidFill>
              <a:miter lim="800000"/>
            </a:ln>
          </p:spPr>
          <p:txBody>
            <a:bodyPr wrap="none" anchor="ctr"/>
            <a:lstStyle/>
            <a:p>
              <a:pPr algn="ctr"/>
              <a:r>
                <a:rPr lang="en-US" altLang="zh-CN" sz="1800" b="1">
                  <a:solidFill>
                    <a:srgbClr val="000000"/>
                  </a:solidFill>
                  <a:latin typeface="Arial Narrow" pitchFamily="34" charset="0"/>
                </a:rPr>
                <a:t>ROM</a:t>
              </a:r>
            </a:p>
          </p:txBody>
        </p:sp>
        <p:sp>
          <p:nvSpPr>
            <p:cNvPr id="81933" name="Rectangle 13"/>
            <p:cNvSpPr>
              <a:spLocks noChangeArrowheads="1"/>
            </p:cNvSpPr>
            <p:nvPr/>
          </p:nvSpPr>
          <p:spPr bwMode="auto">
            <a:xfrm>
              <a:off x="3120" y="2016"/>
              <a:ext cx="576" cy="288"/>
            </a:xfrm>
            <a:prstGeom prst="rect">
              <a:avLst/>
            </a:prstGeom>
            <a:solidFill>
              <a:srgbClr val="CC99FF"/>
            </a:solidFill>
            <a:ln w="12700">
              <a:noFill/>
              <a:miter lim="800000"/>
            </a:ln>
          </p:spPr>
          <p:txBody>
            <a:bodyPr wrap="none" anchor="ctr"/>
            <a:lstStyle/>
            <a:p>
              <a:pPr algn="ctr"/>
              <a:r>
                <a:rPr lang="en-US" altLang="zh-CN" sz="1800" b="1">
                  <a:solidFill>
                    <a:srgbClr val="000000"/>
                  </a:solidFill>
                  <a:latin typeface="黑体" pitchFamily="2" charset="-122"/>
                  <a:ea typeface="黑体" pitchFamily="2" charset="-122"/>
                </a:rPr>
                <a:t>I/O</a:t>
              </a:r>
              <a:r>
                <a:rPr lang="zh-CN" altLang="en-US" sz="1800" b="1">
                  <a:solidFill>
                    <a:srgbClr val="000000"/>
                  </a:solidFill>
                  <a:latin typeface="黑体" pitchFamily="2" charset="-122"/>
                  <a:ea typeface="黑体" pitchFamily="2" charset="-122"/>
                </a:rPr>
                <a:t>接口</a:t>
              </a:r>
            </a:p>
          </p:txBody>
        </p:sp>
        <p:sp>
          <p:nvSpPr>
            <p:cNvPr id="81934" name="Rectangle 14"/>
            <p:cNvSpPr>
              <a:spLocks noChangeArrowheads="1"/>
            </p:cNvSpPr>
            <p:nvPr/>
          </p:nvSpPr>
          <p:spPr bwMode="auto">
            <a:xfrm>
              <a:off x="4224" y="2016"/>
              <a:ext cx="576" cy="288"/>
            </a:xfrm>
            <a:prstGeom prst="rect">
              <a:avLst/>
            </a:prstGeom>
            <a:solidFill>
              <a:srgbClr val="CC99FF"/>
            </a:solidFill>
            <a:ln w="12700">
              <a:noFill/>
              <a:miter lim="800000"/>
            </a:ln>
          </p:spPr>
          <p:txBody>
            <a:bodyPr wrap="none" anchor="ctr"/>
            <a:lstStyle/>
            <a:p>
              <a:pPr algn="ctr"/>
              <a:r>
                <a:rPr lang="zh-CN" altLang="en-US" sz="1800" b="1">
                  <a:solidFill>
                    <a:srgbClr val="000000"/>
                  </a:solidFill>
                  <a:latin typeface="Arial Narrow" pitchFamily="34" charset="0"/>
                  <a:ea typeface="黑体" pitchFamily="2" charset="-122"/>
                </a:rPr>
                <a:t>外设</a:t>
              </a:r>
            </a:p>
          </p:txBody>
        </p:sp>
        <p:sp>
          <p:nvSpPr>
            <p:cNvPr id="81935" name="AutoShape 15"/>
            <p:cNvSpPr>
              <a:spLocks noChangeArrowheads="1"/>
            </p:cNvSpPr>
            <p:nvPr/>
          </p:nvSpPr>
          <p:spPr bwMode="auto">
            <a:xfrm>
              <a:off x="1808" y="1104"/>
              <a:ext cx="137" cy="936"/>
            </a:xfrm>
            <a:prstGeom prst="downArrow">
              <a:avLst>
                <a:gd name="adj1" fmla="val 66463"/>
                <a:gd name="adj2" fmla="val 133574"/>
              </a:avLst>
            </a:prstGeom>
            <a:solidFill>
              <a:srgbClr val="99CC00"/>
            </a:solidFill>
            <a:ln w="9525">
              <a:noFill/>
              <a:miter lim="800000"/>
            </a:ln>
          </p:spPr>
          <p:txBody>
            <a:bodyPr wrap="none" anchor="ctr"/>
            <a:lstStyle/>
            <a:p>
              <a:pPr algn="ctr"/>
              <a:endParaRPr lang="zh-CN" altLang="en-US"/>
            </a:p>
          </p:txBody>
        </p:sp>
        <p:sp>
          <p:nvSpPr>
            <p:cNvPr id="81936" name="AutoShape 16"/>
            <p:cNvSpPr>
              <a:spLocks noChangeArrowheads="1"/>
            </p:cNvSpPr>
            <p:nvPr/>
          </p:nvSpPr>
          <p:spPr bwMode="auto">
            <a:xfrm>
              <a:off x="2544" y="1104"/>
              <a:ext cx="137" cy="936"/>
            </a:xfrm>
            <a:prstGeom prst="downArrow">
              <a:avLst>
                <a:gd name="adj1" fmla="val 66463"/>
                <a:gd name="adj2" fmla="val 133574"/>
              </a:avLst>
            </a:prstGeom>
            <a:solidFill>
              <a:srgbClr val="99CC00"/>
            </a:solidFill>
            <a:ln w="9525">
              <a:noFill/>
              <a:miter lim="800000"/>
            </a:ln>
          </p:spPr>
          <p:txBody>
            <a:bodyPr wrap="none" anchor="ctr"/>
            <a:lstStyle/>
            <a:p>
              <a:pPr algn="ctr"/>
              <a:endParaRPr lang="zh-CN" altLang="en-US"/>
            </a:p>
          </p:txBody>
        </p:sp>
        <p:sp>
          <p:nvSpPr>
            <p:cNvPr id="81937" name="AutoShape 17"/>
            <p:cNvSpPr>
              <a:spLocks noChangeArrowheads="1"/>
            </p:cNvSpPr>
            <p:nvPr/>
          </p:nvSpPr>
          <p:spPr bwMode="auto">
            <a:xfrm>
              <a:off x="3312" y="1104"/>
              <a:ext cx="137" cy="936"/>
            </a:xfrm>
            <a:prstGeom prst="downArrow">
              <a:avLst>
                <a:gd name="adj1" fmla="val 66463"/>
                <a:gd name="adj2" fmla="val 133574"/>
              </a:avLst>
            </a:prstGeom>
            <a:solidFill>
              <a:srgbClr val="99CC00"/>
            </a:solidFill>
            <a:ln w="9525">
              <a:noFill/>
              <a:miter lim="800000"/>
            </a:ln>
          </p:spPr>
          <p:txBody>
            <a:bodyPr wrap="none" anchor="ctr"/>
            <a:lstStyle/>
            <a:p>
              <a:pPr algn="ctr"/>
              <a:endParaRPr lang="zh-CN" altLang="en-US"/>
            </a:p>
          </p:txBody>
        </p:sp>
        <p:sp>
          <p:nvSpPr>
            <p:cNvPr id="81938" name="AutoShape 18"/>
            <p:cNvSpPr>
              <a:spLocks noChangeArrowheads="1"/>
            </p:cNvSpPr>
            <p:nvPr/>
          </p:nvSpPr>
          <p:spPr bwMode="auto">
            <a:xfrm>
              <a:off x="1632" y="1536"/>
              <a:ext cx="144" cy="480"/>
            </a:xfrm>
            <a:prstGeom prst="upDownArrow">
              <a:avLst>
                <a:gd name="adj1" fmla="val 50000"/>
                <a:gd name="adj2" fmla="val 66667"/>
              </a:avLst>
            </a:prstGeom>
            <a:solidFill>
              <a:srgbClr val="3366FF"/>
            </a:solidFill>
            <a:ln w="9525">
              <a:noFill/>
              <a:miter lim="800000"/>
            </a:ln>
          </p:spPr>
          <p:txBody>
            <a:bodyPr wrap="none" anchor="ctr"/>
            <a:lstStyle/>
            <a:p>
              <a:pPr algn="ctr"/>
              <a:endParaRPr lang="zh-CN" altLang="en-US"/>
            </a:p>
          </p:txBody>
        </p:sp>
        <p:sp>
          <p:nvSpPr>
            <p:cNvPr id="81939" name="AutoShape 19"/>
            <p:cNvSpPr>
              <a:spLocks noChangeArrowheads="1"/>
            </p:cNvSpPr>
            <p:nvPr/>
          </p:nvSpPr>
          <p:spPr bwMode="auto">
            <a:xfrm>
              <a:off x="2352" y="1536"/>
              <a:ext cx="144" cy="480"/>
            </a:xfrm>
            <a:prstGeom prst="upDownArrow">
              <a:avLst>
                <a:gd name="adj1" fmla="val 50000"/>
                <a:gd name="adj2" fmla="val 66667"/>
              </a:avLst>
            </a:prstGeom>
            <a:solidFill>
              <a:srgbClr val="3366FF"/>
            </a:solidFill>
            <a:ln w="9525">
              <a:noFill/>
              <a:miter lim="800000"/>
            </a:ln>
          </p:spPr>
          <p:txBody>
            <a:bodyPr wrap="none" anchor="ctr"/>
            <a:lstStyle/>
            <a:p>
              <a:pPr algn="ctr"/>
              <a:endParaRPr lang="zh-CN" altLang="en-US"/>
            </a:p>
          </p:txBody>
        </p:sp>
        <p:sp>
          <p:nvSpPr>
            <p:cNvPr id="81940" name="AutoShape 20"/>
            <p:cNvSpPr>
              <a:spLocks noChangeArrowheads="1"/>
            </p:cNvSpPr>
            <p:nvPr/>
          </p:nvSpPr>
          <p:spPr bwMode="auto">
            <a:xfrm>
              <a:off x="3120" y="1536"/>
              <a:ext cx="144" cy="480"/>
            </a:xfrm>
            <a:prstGeom prst="upDownArrow">
              <a:avLst>
                <a:gd name="adj1" fmla="val 50000"/>
                <a:gd name="adj2" fmla="val 66667"/>
              </a:avLst>
            </a:prstGeom>
            <a:solidFill>
              <a:srgbClr val="3366FF"/>
            </a:solidFill>
            <a:ln w="9525">
              <a:noFill/>
              <a:miter lim="800000"/>
            </a:ln>
          </p:spPr>
          <p:txBody>
            <a:bodyPr wrap="none" anchor="ctr"/>
            <a:lstStyle/>
            <a:p>
              <a:pPr algn="ctr"/>
              <a:endParaRPr lang="zh-CN" altLang="en-US"/>
            </a:p>
          </p:txBody>
        </p:sp>
        <p:sp>
          <p:nvSpPr>
            <p:cNvPr id="81941" name="AutoShape 21"/>
            <p:cNvSpPr>
              <a:spLocks noChangeArrowheads="1"/>
            </p:cNvSpPr>
            <p:nvPr/>
          </p:nvSpPr>
          <p:spPr bwMode="auto">
            <a:xfrm>
              <a:off x="2008" y="1344"/>
              <a:ext cx="160" cy="664"/>
            </a:xfrm>
            <a:prstGeom prst="upDownArrow">
              <a:avLst>
                <a:gd name="adj1" fmla="val 59722"/>
                <a:gd name="adj2" fmla="val 48686"/>
              </a:avLst>
            </a:prstGeom>
            <a:solidFill>
              <a:srgbClr val="FF6600"/>
            </a:solidFill>
            <a:ln w="9525">
              <a:noFill/>
              <a:miter lim="800000"/>
            </a:ln>
          </p:spPr>
          <p:txBody>
            <a:bodyPr wrap="none" anchor="ctr"/>
            <a:lstStyle/>
            <a:p>
              <a:pPr algn="ctr"/>
              <a:endParaRPr lang="zh-CN" altLang="en-US"/>
            </a:p>
          </p:txBody>
        </p:sp>
        <p:sp>
          <p:nvSpPr>
            <p:cNvPr id="81942" name="AutoShape 22"/>
            <p:cNvSpPr>
              <a:spLocks noChangeArrowheads="1"/>
            </p:cNvSpPr>
            <p:nvPr/>
          </p:nvSpPr>
          <p:spPr bwMode="auto">
            <a:xfrm>
              <a:off x="2736" y="1344"/>
              <a:ext cx="160" cy="664"/>
            </a:xfrm>
            <a:prstGeom prst="upDownArrow">
              <a:avLst>
                <a:gd name="adj1" fmla="val 59722"/>
                <a:gd name="adj2" fmla="val 48686"/>
              </a:avLst>
            </a:prstGeom>
            <a:solidFill>
              <a:srgbClr val="FF6600"/>
            </a:solidFill>
            <a:ln w="9525">
              <a:noFill/>
              <a:miter lim="800000"/>
            </a:ln>
          </p:spPr>
          <p:txBody>
            <a:bodyPr wrap="none" anchor="ctr"/>
            <a:lstStyle/>
            <a:p>
              <a:pPr algn="ctr"/>
              <a:endParaRPr lang="zh-CN" altLang="en-US"/>
            </a:p>
          </p:txBody>
        </p:sp>
        <p:sp>
          <p:nvSpPr>
            <p:cNvPr id="81943" name="AutoShape 23"/>
            <p:cNvSpPr>
              <a:spLocks noChangeArrowheads="1"/>
            </p:cNvSpPr>
            <p:nvPr/>
          </p:nvSpPr>
          <p:spPr bwMode="auto">
            <a:xfrm>
              <a:off x="3504" y="1344"/>
              <a:ext cx="160" cy="664"/>
            </a:xfrm>
            <a:prstGeom prst="upDownArrow">
              <a:avLst>
                <a:gd name="adj1" fmla="val 59722"/>
                <a:gd name="adj2" fmla="val 48686"/>
              </a:avLst>
            </a:prstGeom>
            <a:solidFill>
              <a:srgbClr val="FF6600"/>
            </a:solidFill>
            <a:ln w="9525">
              <a:noFill/>
              <a:miter lim="800000"/>
            </a:ln>
          </p:spPr>
          <p:txBody>
            <a:bodyPr wrap="none" anchor="ctr"/>
            <a:lstStyle/>
            <a:p>
              <a:pPr algn="ctr"/>
              <a:endParaRPr lang="zh-CN" altLang="en-US"/>
            </a:p>
          </p:txBody>
        </p:sp>
        <p:sp>
          <p:nvSpPr>
            <p:cNvPr id="81944" name="AutoShape 24"/>
            <p:cNvSpPr>
              <a:spLocks noChangeArrowheads="1"/>
            </p:cNvSpPr>
            <p:nvPr/>
          </p:nvSpPr>
          <p:spPr bwMode="auto">
            <a:xfrm>
              <a:off x="3696" y="2090"/>
              <a:ext cx="528" cy="144"/>
            </a:xfrm>
            <a:prstGeom prst="leftRightArrow">
              <a:avLst>
                <a:gd name="adj1" fmla="val 50000"/>
                <a:gd name="adj2" fmla="val 73333"/>
              </a:avLst>
            </a:prstGeom>
            <a:solidFill>
              <a:srgbClr val="CC99FF"/>
            </a:solidFill>
            <a:ln w="9525">
              <a:noFill/>
              <a:miter lim="800000"/>
            </a:ln>
          </p:spPr>
          <p:txBody>
            <a:bodyPr wrap="none" anchor="ctr"/>
            <a:lstStyle/>
            <a:p>
              <a:pPr algn="ctr"/>
              <a:endParaRPr lang="zh-CN" altLang="en-US"/>
            </a:p>
          </p:txBody>
        </p:sp>
        <p:sp>
          <p:nvSpPr>
            <p:cNvPr id="81945" name="Text Box 25"/>
            <p:cNvSpPr txBox="1">
              <a:spLocks noChangeArrowheads="1"/>
            </p:cNvSpPr>
            <p:nvPr/>
          </p:nvSpPr>
          <p:spPr bwMode="auto">
            <a:xfrm>
              <a:off x="5088" y="974"/>
              <a:ext cx="432" cy="212"/>
            </a:xfrm>
            <a:prstGeom prst="rect">
              <a:avLst/>
            </a:prstGeom>
            <a:noFill/>
            <a:ln w="9525">
              <a:noFill/>
              <a:miter lim="800000"/>
            </a:ln>
          </p:spPr>
          <p:txBody>
            <a:bodyPr>
              <a:spAutoFit/>
            </a:bodyPr>
            <a:lstStyle/>
            <a:p>
              <a:pPr algn="ctr">
                <a:spcBef>
                  <a:spcPct val="50000"/>
                </a:spcBef>
              </a:pPr>
              <a:r>
                <a:rPr lang="en-US" altLang="zh-CN" sz="1600" b="1">
                  <a:solidFill>
                    <a:srgbClr val="000000"/>
                  </a:solidFill>
                  <a:latin typeface="Arial" charset="0"/>
                </a:rPr>
                <a:t>AB</a:t>
              </a:r>
            </a:p>
          </p:txBody>
        </p:sp>
        <p:sp>
          <p:nvSpPr>
            <p:cNvPr id="81946" name="Text Box 26"/>
            <p:cNvSpPr txBox="1">
              <a:spLocks noChangeArrowheads="1"/>
            </p:cNvSpPr>
            <p:nvPr/>
          </p:nvSpPr>
          <p:spPr bwMode="auto">
            <a:xfrm>
              <a:off x="5059" y="1422"/>
              <a:ext cx="480" cy="212"/>
            </a:xfrm>
            <a:prstGeom prst="rect">
              <a:avLst/>
            </a:prstGeom>
            <a:noFill/>
            <a:ln w="9525">
              <a:noFill/>
              <a:miter lim="800000"/>
            </a:ln>
          </p:spPr>
          <p:txBody>
            <a:bodyPr>
              <a:spAutoFit/>
            </a:bodyPr>
            <a:lstStyle/>
            <a:p>
              <a:pPr algn="ctr">
                <a:spcBef>
                  <a:spcPct val="50000"/>
                </a:spcBef>
              </a:pPr>
              <a:r>
                <a:rPr lang="en-US" altLang="zh-CN" sz="1600" b="1">
                  <a:solidFill>
                    <a:srgbClr val="000000"/>
                  </a:solidFill>
                  <a:latin typeface="Arial" charset="0"/>
                </a:rPr>
                <a:t>DB</a:t>
              </a:r>
            </a:p>
          </p:txBody>
        </p:sp>
        <p:sp>
          <p:nvSpPr>
            <p:cNvPr id="81947" name="Text Box 27"/>
            <p:cNvSpPr txBox="1">
              <a:spLocks noChangeArrowheads="1"/>
            </p:cNvSpPr>
            <p:nvPr/>
          </p:nvSpPr>
          <p:spPr bwMode="auto">
            <a:xfrm>
              <a:off x="5088" y="1224"/>
              <a:ext cx="432" cy="212"/>
            </a:xfrm>
            <a:prstGeom prst="rect">
              <a:avLst/>
            </a:prstGeom>
            <a:noFill/>
            <a:ln w="9525">
              <a:noFill/>
              <a:miter lim="800000"/>
            </a:ln>
          </p:spPr>
          <p:txBody>
            <a:bodyPr>
              <a:spAutoFit/>
            </a:bodyPr>
            <a:lstStyle/>
            <a:p>
              <a:pPr algn="ctr">
                <a:spcBef>
                  <a:spcPct val="50000"/>
                </a:spcBef>
              </a:pPr>
              <a:r>
                <a:rPr lang="en-US" altLang="zh-CN" sz="1600" b="1">
                  <a:solidFill>
                    <a:srgbClr val="000000"/>
                  </a:solidFill>
                  <a:latin typeface="Arial" charset="0"/>
                </a:rPr>
                <a:t>CB</a:t>
              </a: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4425" y="415290"/>
            <a:ext cx="8581390" cy="746760"/>
          </a:xfrm>
        </p:spPr>
        <p:txBody>
          <a:bodyPr/>
          <a:lstStyle/>
          <a:p>
            <a:r>
              <a:rPr lang="zh-CN" altLang="en-US" i="0">
                <a:solidFill>
                  <a:schemeClr val="tx1"/>
                </a:solidFill>
                <a:sym typeface="+mn-ea"/>
              </a:rPr>
              <a:t>我在这门课程当中能学到什么？</a:t>
            </a:r>
          </a:p>
          <a:p>
            <a:endParaRPr lang="zh-CN" altLang="en-US" i="0">
              <a:solidFill>
                <a:schemeClr val="tx1"/>
              </a:solidFill>
              <a:sym typeface="+mn-ea"/>
            </a:endParaRPr>
          </a:p>
        </p:txBody>
      </p:sp>
      <p:sp>
        <p:nvSpPr>
          <p:cNvPr id="4" name="灯片编号占位符 3"/>
          <p:cNvSpPr>
            <a:spLocks noGrp="1"/>
          </p:cNvSpPr>
          <p:nvPr>
            <p:ph type="sldNum" sz="quarter" idx="12"/>
          </p:nvPr>
        </p:nvSpPr>
        <p:spPr/>
        <p:txBody>
          <a:bodyPr/>
          <a:lstStyle/>
          <a:p>
            <a:pPr>
              <a:defRPr/>
            </a:pPr>
            <a:fld id="{402A6024-698E-4E53-8410-79FB5AAD454C}" type="slidenum">
              <a:rPr lang="en-US" altLang="zh-CN"/>
              <a:t>7</a:t>
            </a:fld>
            <a:endParaRPr lang="en-US" altLang="zh-CN"/>
          </a:p>
        </p:txBody>
      </p:sp>
      <p:pic>
        <p:nvPicPr>
          <p:cNvPr id="5" name="图片 4" descr="问号"/>
          <p:cNvPicPr>
            <a:picLocks noChangeAspect="1"/>
          </p:cNvPicPr>
          <p:nvPr/>
        </p:nvPicPr>
        <p:blipFill>
          <a:blip r:embed="rId2"/>
          <a:stretch>
            <a:fillRect/>
          </a:stretch>
        </p:blipFill>
        <p:spPr>
          <a:xfrm>
            <a:off x="502285" y="1254760"/>
            <a:ext cx="7997190" cy="4866640"/>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灯片编号占位符 5"/>
          <p:cNvSpPr>
            <a:spLocks noGrp="1"/>
          </p:cNvSpPr>
          <p:nvPr>
            <p:ph type="sldNum" sz="quarter" idx="12"/>
          </p:nvPr>
        </p:nvSpPr>
        <p:spPr>
          <a:noFill/>
        </p:spPr>
        <p:txBody>
          <a:bodyPr/>
          <a:lstStyle/>
          <a:p>
            <a:fld id="{D258FA30-CB9F-46E0-97BC-DC63D5547C11}" type="slidenum">
              <a:rPr lang="en-US" altLang="zh-CN" smtClean="0">
                <a:ea typeface="宋体" charset="-122"/>
              </a:rPr>
              <a:t>70</a:t>
            </a:fld>
            <a:endParaRPr lang="en-US" altLang="zh-CN" smtClean="0">
              <a:ea typeface="宋体" charset="-122"/>
            </a:endParaRPr>
          </a:p>
        </p:txBody>
      </p:sp>
      <p:sp>
        <p:nvSpPr>
          <p:cNvPr id="82946" name="Rectangle 2"/>
          <p:cNvSpPr>
            <a:spLocks noGrp="1" noChangeArrowheads="1"/>
          </p:cNvSpPr>
          <p:nvPr>
            <p:ph type="title"/>
          </p:nvPr>
        </p:nvSpPr>
        <p:spPr>
          <a:xfrm>
            <a:off x="719138" y="0"/>
            <a:ext cx="7772400" cy="822325"/>
          </a:xfrm>
        </p:spPr>
        <p:txBody>
          <a:bodyPr/>
          <a:lstStyle/>
          <a:p>
            <a:pPr algn="ctr" eaLnBrk="1" hangingPunct="1"/>
            <a:r>
              <a:rPr lang="zh-CN" altLang="en-US" sz="4000" b="1" i="0" smtClean="0">
                <a:solidFill>
                  <a:schemeClr val="tx1"/>
                </a:solidFill>
              </a:rPr>
              <a:t>总线性能指标</a:t>
            </a:r>
          </a:p>
        </p:txBody>
      </p:sp>
      <p:sp>
        <p:nvSpPr>
          <p:cNvPr id="82947" name="Rectangle 3"/>
          <p:cNvSpPr>
            <a:spLocks noGrp="1" noChangeArrowheads="1"/>
          </p:cNvSpPr>
          <p:nvPr>
            <p:ph type="body" idx="1"/>
          </p:nvPr>
        </p:nvSpPr>
        <p:spPr>
          <a:xfrm>
            <a:off x="287338" y="1447800"/>
            <a:ext cx="8610600" cy="4114800"/>
          </a:xfrm>
        </p:spPr>
        <p:txBody>
          <a:bodyPr/>
          <a:lstStyle/>
          <a:p>
            <a:pPr eaLnBrk="1" hangingPunct="1">
              <a:lnSpc>
                <a:spcPct val="120000"/>
              </a:lnSpc>
              <a:buFont typeface="Wingdings" pitchFamily="2" charset="2"/>
              <a:buChar char="Ø"/>
            </a:pPr>
            <a:r>
              <a:rPr lang="zh-CN" altLang="en-US" smtClean="0">
                <a:latin typeface="楷体_GB2312" pitchFamily="49" charset="-122"/>
                <a:ea typeface="楷体_GB2312" pitchFamily="49" charset="-122"/>
              </a:rPr>
              <a:t>宽度：一次可同时传输的数据位数（</a:t>
            </a:r>
            <a:r>
              <a:rPr lang="en-US" altLang="zh-CN" smtClean="0">
                <a:latin typeface="楷体_GB2312" pitchFamily="49" charset="-122"/>
                <a:ea typeface="楷体_GB2312" pitchFamily="49" charset="-122"/>
              </a:rPr>
              <a:t>Bits)</a:t>
            </a:r>
          </a:p>
          <a:p>
            <a:pPr eaLnBrk="1" hangingPunct="1">
              <a:lnSpc>
                <a:spcPct val="120000"/>
              </a:lnSpc>
              <a:buFont typeface="Wingdings" pitchFamily="2" charset="2"/>
              <a:buChar char="Ø"/>
            </a:pPr>
            <a:r>
              <a:rPr lang="zh-CN" altLang="en-US" smtClean="0">
                <a:latin typeface="楷体_GB2312" pitchFamily="49" charset="-122"/>
                <a:ea typeface="楷体_GB2312" pitchFamily="49" charset="-122"/>
              </a:rPr>
              <a:t>总线频率：每秒中传输数据的次数</a:t>
            </a:r>
          </a:p>
          <a:p>
            <a:pPr eaLnBrk="1" hangingPunct="1">
              <a:lnSpc>
                <a:spcPct val="120000"/>
              </a:lnSpc>
              <a:buFont typeface="Wingdings" pitchFamily="2" charset="2"/>
              <a:buChar char="Ø"/>
            </a:pPr>
            <a:r>
              <a:rPr lang="zh-CN" altLang="en-US" smtClean="0">
                <a:latin typeface="楷体_GB2312" pitchFamily="49" charset="-122"/>
                <a:ea typeface="楷体_GB2312" pitchFamily="49" charset="-122"/>
              </a:rPr>
              <a:t>传输率：每秒钟传输的字节数</a:t>
            </a:r>
          </a:p>
          <a:p>
            <a:pPr algn="just" eaLnBrk="1" hangingPunct="1">
              <a:lnSpc>
                <a:spcPct val="120000"/>
              </a:lnSpc>
              <a:buFont typeface="Wingdings" pitchFamily="2" charset="2"/>
              <a:buChar char="Ø"/>
            </a:pPr>
            <a:r>
              <a:rPr lang="zh-CN" altLang="en-US" smtClean="0">
                <a:latin typeface="楷体_GB2312" pitchFamily="49" charset="-122"/>
                <a:ea typeface="楷体_GB2312" pitchFamily="49" charset="-122"/>
              </a:rPr>
              <a:t>传输率＝（总线频率</a:t>
            </a:r>
            <a:r>
              <a:rPr lang="en-US" altLang="zh-CN" smtClean="0">
                <a:latin typeface="楷体_GB2312" pitchFamily="49" charset="-122"/>
                <a:ea typeface="楷体_GB2312" pitchFamily="49" charset="-122"/>
              </a:rPr>
              <a:t>×</a:t>
            </a:r>
            <a:r>
              <a:rPr lang="zh-CN" altLang="en-US" smtClean="0">
                <a:latin typeface="楷体_GB2312" pitchFamily="49" charset="-122"/>
                <a:ea typeface="楷体_GB2312" pitchFamily="49" charset="-122"/>
              </a:rPr>
              <a:t>数据位宽）</a:t>
            </a:r>
            <a:r>
              <a:rPr lang="en-US" altLang="zh-CN" smtClean="0">
                <a:latin typeface="楷体_GB2312" pitchFamily="49" charset="-122"/>
                <a:ea typeface="楷体_GB2312" pitchFamily="49" charset="-122"/>
              </a:rPr>
              <a:t>÷8</a:t>
            </a:r>
            <a:r>
              <a:rPr lang="zh-CN" altLang="en-US" smtClean="0">
                <a:latin typeface="楷体_GB2312" pitchFamily="49" charset="-122"/>
                <a:ea typeface="楷体_GB2312" pitchFamily="49" charset="-122"/>
              </a:rPr>
              <a:t>（</a:t>
            </a:r>
            <a:r>
              <a:rPr lang="en-US" altLang="zh-CN" smtClean="0">
                <a:latin typeface="楷体_GB2312" pitchFamily="49" charset="-122"/>
                <a:ea typeface="楷体_GB2312" pitchFamily="49" charset="-122"/>
              </a:rPr>
              <a:t>B/S)</a:t>
            </a:r>
          </a:p>
          <a:p>
            <a:pPr eaLnBrk="1" hangingPunct="1">
              <a:buFont typeface="Wingdings" pitchFamily="2" charset="2"/>
              <a:buNone/>
            </a:pPr>
            <a:endParaRPr lang="en-US" altLang="zh-CN" smtClean="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灯片编号占位符 5"/>
          <p:cNvSpPr>
            <a:spLocks noGrp="1"/>
          </p:cNvSpPr>
          <p:nvPr>
            <p:ph type="sldNum" sz="quarter" idx="12"/>
          </p:nvPr>
        </p:nvSpPr>
        <p:spPr>
          <a:noFill/>
        </p:spPr>
        <p:txBody>
          <a:bodyPr/>
          <a:lstStyle/>
          <a:p>
            <a:fld id="{83820E4A-4A59-4E58-9A31-9FFC75931DA9}" type="slidenum">
              <a:rPr lang="en-US" altLang="zh-CN" smtClean="0">
                <a:ea typeface="宋体" charset="-122"/>
              </a:rPr>
              <a:t>71</a:t>
            </a:fld>
            <a:endParaRPr lang="en-US" altLang="zh-CN" smtClean="0">
              <a:ea typeface="宋体" charset="-122"/>
            </a:endParaRPr>
          </a:p>
        </p:txBody>
      </p:sp>
      <p:sp>
        <p:nvSpPr>
          <p:cNvPr id="83970" name="Rectangle 2"/>
          <p:cNvSpPr>
            <a:spLocks noGrp="1" noChangeArrowheads="1"/>
          </p:cNvSpPr>
          <p:nvPr>
            <p:ph type="body" idx="1"/>
          </p:nvPr>
        </p:nvSpPr>
        <p:spPr>
          <a:xfrm>
            <a:off x="409575" y="1304925"/>
            <a:ext cx="8521700" cy="5040313"/>
          </a:xfrm>
        </p:spPr>
        <p:txBody>
          <a:bodyPr/>
          <a:lstStyle/>
          <a:p>
            <a:pPr algn="just" eaLnBrk="1" hangingPunct="1">
              <a:lnSpc>
                <a:spcPct val="110000"/>
              </a:lnSpc>
              <a:spcBef>
                <a:spcPct val="25000"/>
              </a:spcBef>
              <a:buFont typeface="Wingdings" pitchFamily="2" charset="2"/>
              <a:buChar char="Ø"/>
            </a:pPr>
            <a:r>
              <a:rPr lang="zh-CN" altLang="en-US" sz="2800" b="1" smtClean="0">
                <a:solidFill>
                  <a:schemeClr val="tx2"/>
                </a:solidFill>
                <a:latin typeface="楷体_GB2312" pitchFamily="49" charset="-122"/>
                <a:ea typeface="楷体_GB2312" pitchFamily="49" charset="-122"/>
              </a:rPr>
              <a:t>数据总</a:t>
            </a:r>
            <a:r>
              <a:rPr lang="zh-CN" altLang="en-US" sz="2800" smtClean="0">
                <a:solidFill>
                  <a:schemeClr val="tx2"/>
                </a:solidFill>
                <a:latin typeface="楷体_GB2312" pitchFamily="49" charset="-122"/>
                <a:ea typeface="楷体_GB2312" pitchFamily="49" charset="-122"/>
              </a:rPr>
              <a:t>线</a:t>
            </a:r>
            <a:r>
              <a:rPr lang="en-US" altLang="zh-CN" sz="2800" b="1" smtClean="0">
                <a:solidFill>
                  <a:schemeClr val="tx2"/>
                </a:solidFill>
                <a:latin typeface="楷体_GB2312" pitchFamily="49" charset="-122"/>
                <a:ea typeface="楷体_GB2312" pitchFamily="49" charset="-122"/>
              </a:rPr>
              <a:t>DB</a:t>
            </a:r>
            <a:r>
              <a:rPr lang="zh-CN" altLang="en-US" sz="2800" b="1" smtClean="0">
                <a:solidFill>
                  <a:schemeClr val="tx2"/>
                </a:solidFill>
                <a:latin typeface="楷体_GB2312" pitchFamily="49" charset="-122"/>
                <a:ea typeface="楷体_GB2312" pitchFamily="49" charset="-122"/>
              </a:rPr>
              <a:t>（</a:t>
            </a:r>
            <a:r>
              <a:rPr lang="en-US" altLang="zh-CN" sz="2800" b="1" smtClean="0">
                <a:solidFill>
                  <a:schemeClr val="tx2"/>
                </a:solidFill>
                <a:latin typeface="楷体_GB2312" pitchFamily="49" charset="-122"/>
                <a:ea typeface="楷体_GB2312" pitchFamily="49" charset="-122"/>
              </a:rPr>
              <a:t>Data Bus</a:t>
            </a:r>
            <a:r>
              <a:rPr lang="zh-CN" altLang="en-US" sz="2800" b="1" smtClean="0">
                <a:solidFill>
                  <a:schemeClr val="tx2"/>
                </a:solidFill>
                <a:latin typeface="楷体_GB2312" pitchFamily="49" charset="-122"/>
                <a:ea typeface="楷体_GB2312" pitchFamily="49" charset="-122"/>
              </a:rPr>
              <a:t>）</a:t>
            </a:r>
          </a:p>
          <a:p>
            <a:pPr algn="just" eaLnBrk="1" hangingPunct="1">
              <a:lnSpc>
                <a:spcPct val="110000"/>
              </a:lnSpc>
              <a:spcBef>
                <a:spcPct val="25000"/>
              </a:spcBef>
              <a:buFontTx/>
              <a:buNone/>
            </a:pPr>
            <a:r>
              <a:rPr lang="zh-CN" altLang="en-US" sz="2800" smtClean="0">
                <a:solidFill>
                  <a:srgbClr val="000000"/>
                </a:solidFill>
                <a:latin typeface="楷体_GB2312" pitchFamily="49" charset="-122"/>
                <a:ea typeface="楷体_GB2312" pitchFamily="49" charset="-122"/>
              </a:rPr>
              <a:t>作用：传输广义数据信息，</a:t>
            </a:r>
          </a:p>
          <a:p>
            <a:pPr algn="just" eaLnBrk="1" hangingPunct="1">
              <a:lnSpc>
                <a:spcPct val="110000"/>
              </a:lnSpc>
              <a:spcBef>
                <a:spcPct val="25000"/>
              </a:spcBef>
              <a:buFontTx/>
              <a:buNone/>
            </a:pPr>
            <a:r>
              <a:rPr lang="zh-CN" altLang="en-US" sz="2800" smtClean="0">
                <a:solidFill>
                  <a:srgbClr val="000000"/>
                </a:solidFill>
                <a:latin typeface="楷体_GB2312" pitchFamily="49" charset="-122"/>
                <a:ea typeface="楷体_GB2312" pitchFamily="49" charset="-122"/>
              </a:rPr>
              <a:t>方向：双向总线</a:t>
            </a:r>
          </a:p>
          <a:p>
            <a:pPr algn="just" eaLnBrk="1" hangingPunct="1">
              <a:lnSpc>
                <a:spcPct val="110000"/>
              </a:lnSpc>
              <a:spcBef>
                <a:spcPct val="25000"/>
              </a:spcBef>
              <a:buFontTx/>
              <a:buNone/>
            </a:pPr>
            <a:r>
              <a:rPr lang="zh-CN" altLang="en-US" sz="2400" smtClean="0">
                <a:solidFill>
                  <a:srgbClr val="000000"/>
                </a:solidFill>
                <a:latin typeface="楷体_GB2312" pitchFamily="49" charset="-122"/>
                <a:ea typeface="楷体_GB2312" pitchFamily="49" charset="-122"/>
              </a:rPr>
              <a:t>   入</a:t>
            </a:r>
            <a:r>
              <a:rPr lang="en-US" altLang="zh-CN" sz="2400" smtClean="0">
                <a:solidFill>
                  <a:srgbClr val="000000"/>
                </a:solidFill>
                <a:latin typeface="楷体_GB2312" pitchFamily="49" charset="-122"/>
                <a:ea typeface="楷体_GB2312" pitchFamily="49" charset="-122"/>
              </a:rPr>
              <a:t>CPU-CPU</a:t>
            </a:r>
            <a:r>
              <a:rPr lang="zh-CN" altLang="en-US" sz="2400" smtClean="0">
                <a:solidFill>
                  <a:srgbClr val="000000"/>
                </a:solidFill>
                <a:latin typeface="楷体_GB2312" pitchFamily="49" charset="-122"/>
                <a:ea typeface="楷体_GB2312" pitchFamily="49" charset="-122"/>
              </a:rPr>
              <a:t>可通过</a:t>
            </a:r>
            <a:r>
              <a:rPr lang="en-US" altLang="zh-CN" sz="2400" smtClean="0">
                <a:solidFill>
                  <a:srgbClr val="000000"/>
                </a:solidFill>
                <a:latin typeface="楷体_GB2312" pitchFamily="49" charset="-122"/>
                <a:ea typeface="楷体_GB2312" pitchFamily="49" charset="-122"/>
              </a:rPr>
              <a:t>DB</a:t>
            </a:r>
            <a:r>
              <a:rPr lang="zh-CN" altLang="en-US" sz="2400" smtClean="0">
                <a:solidFill>
                  <a:srgbClr val="000000"/>
                </a:solidFill>
                <a:latin typeface="楷体_GB2312" pitchFamily="49" charset="-122"/>
                <a:ea typeface="楷体_GB2312" pitchFamily="49" charset="-122"/>
              </a:rPr>
              <a:t>从内存或输入设备读入数据，</a:t>
            </a:r>
          </a:p>
          <a:p>
            <a:pPr algn="just" eaLnBrk="1" hangingPunct="1">
              <a:lnSpc>
                <a:spcPct val="110000"/>
              </a:lnSpc>
              <a:spcBef>
                <a:spcPct val="25000"/>
              </a:spcBef>
              <a:buFontTx/>
              <a:buNone/>
            </a:pPr>
            <a:r>
              <a:rPr kumimoji="0" lang="zh-CN" altLang="en-US" sz="2400" smtClean="0">
                <a:solidFill>
                  <a:srgbClr val="000000"/>
                </a:solidFill>
                <a:latin typeface="楷体_GB2312" pitchFamily="49" charset="-122"/>
                <a:ea typeface="楷体_GB2312" pitchFamily="49" charset="-122"/>
              </a:rPr>
              <a:t>   出</a:t>
            </a:r>
            <a:r>
              <a:rPr kumimoji="0" lang="en-US" altLang="zh-CN" sz="2400" smtClean="0">
                <a:solidFill>
                  <a:srgbClr val="000000"/>
                </a:solidFill>
                <a:latin typeface="楷体_GB2312" pitchFamily="49" charset="-122"/>
                <a:ea typeface="楷体_GB2312" pitchFamily="49" charset="-122"/>
              </a:rPr>
              <a:t>CPU-</a:t>
            </a:r>
            <a:r>
              <a:rPr lang="en-US" altLang="zh-CN" sz="2400" smtClean="0">
                <a:solidFill>
                  <a:srgbClr val="000000"/>
                </a:solidFill>
                <a:latin typeface="楷体_GB2312" pitchFamily="49" charset="-122"/>
                <a:ea typeface="楷体_GB2312" pitchFamily="49" charset="-122"/>
              </a:rPr>
              <a:t>CPU</a:t>
            </a:r>
            <a:r>
              <a:rPr lang="zh-CN" altLang="en-US" sz="2400" smtClean="0">
                <a:solidFill>
                  <a:srgbClr val="000000"/>
                </a:solidFill>
                <a:latin typeface="楷体_GB2312" pitchFamily="49" charset="-122"/>
                <a:ea typeface="楷体_GB2312" pitchFamily="49" charset="-122"/>
              </a:rPr>
              <a:t>可通过</a:t>
            </a:r>
            <a:r>
              <a:rPr lang="en-US" altLang="zh-CN" sz="2400" smtClean="0">
                <a:solidFill>
                  <a:srgbClr val="000000"/>
                </a:solidFill>
                <a:latin typeface="楷体_GB2312" pitchFamily="49" charset="-122"/>
                <a:ea typeface="楷体_GB2312" pitchFamily="49" charset="-122"/>
              </a:rPr>
              <a:t>DB</a:t>
            </a:r>
            <a:r>
              <a:rPr lang="zh-CN" altLang="en-US" sz="2400" smtClean="0">
                <a:solidFill>
                  <a:srgbClr val="000000"/>
                </a:solidFill>
                <a:latin typeface="楷体_GB2312" pitchFamily="49" charset="-122"/>
                <a:ea typeface="楷体_GB2312" pitchFamily="49" charset="-122"/>
              </a:rPr>
              <a:t>将内部数据送至内存或输出设备。</a:t>
            </a:r>
          </a:p>
          <a:p>
            <a:pPr algn="just" eaLnBrk="1" hangingPunct="1">
              <a:lnSpc>
                <a:spcPct val="110000"/>
              </a:lnSpc>
              <a:spcBef>
                <a:spcPct val="25000"/>
              </a:spcBef>
              <a:buFontTx/>
              <a:buNone/>
            </a:pPr>
            <a:r>
              <a:rPr lang="zh-CN" altLang="en-US" sz="2800" smtClean="0">
                <a:latin typeface="楷体_GB2312" pitchFamily="49" charset="-122"/>
                <a:ea typeface="楷体_GB2312" pitchFamily="49" charset="-122"/>
              </a:rPr>
              <a:t>宽度：</a:t>
            </a:r>
          </a:p>
          <a:p>
            <a:pPr algn="just" eaLnBrk="1" hangingPunct="1">
              <a:lnSpc>
                <a:spcPct val="110000"/>
              </a:lnSpc>
              <a:spcBef>
                <a:spcPct val="25000"/>
              </a:spcBef>
              <a:buFontTx/>
              <a:buNone/>
            </a:pPr>
            <a:r>
              <a:rPr lang="zh-CN" altLang="en-US" sz="2800" smtClean="0">
                <a:solidFill>
                  <a:srgbClr val="000000"/>
                </a:solidFill>
                <a:latin typeface="楷体_GB2312" pitchFamily="49" charset="-122"/>
                <a:ea typeface="楷体_GB2312" pitchFamily="49" charset="-122"/>
              </a:rPr>
              <a:t>数据总线的</a:t>
            </a:r>
            <a:r>
              <a:rPr lang="zh-CN" altLang="en-US" sz="2800" smtClean="0">
                <a:latin typeface="楷体_GB2312" pitchFamily="49" charset="-122"/>
                <a:ea typeface="楷体_GB2312" pitchFamily="49" charset="-122"/>
              </a:rPr>
              <a:t>宽度</a:t>
            </a:r>
            <a:r>
              <a:rPr lang="zh-CN" altLang="en-US" sz="2800" smtClean="0">
                <a:solidFill>
                  <a:srgbClr val="000000"/>
                </a:solidFill>
                <a:latin typeface="楷体_GB2312" pitchFamily="49" charset="-122"/>
                <a:ea typeface="楷体_GB2312" pitchFamily="49" charset="-122"/>
              </a:rPr>
              <a:t>决定</a:t>
            </a:r>
            <a:r>
              <a:rPr lang="en-US" altLang="zh-CN" sz="2800" smtClean="0">
                <a:solidFill>
                  <a:srgbClr val="000000"/>
                </a:solidFill>
                <a:latin typeface="楷体_GB2312" pitchFamily="49" charset="-122"/>
                <a:ea typeface="楷体_GB2312" pitchFamily="49" charset="-122"/>
              </a:rPr>
              <a:t>CPU</a:t>
            </a:r>
            <a:r>
              <a:rPr lang="zh-CN" altLang="en-US" sz="2800" smtClean="0">
                <a:solidFill>
                  <a:srgbClr val="000000"/>
                </a:solidFill>
                <a:latin typeface="楷体_GB2312" pitchFamily="49" charset="-122"/>
                <a:ea typeface="楷体_GB2312" pitchFamily="49" charset="-122"/>
              </a:rPr>
              <a:t>一次最多可以传送的数据宽度。</a:t>
            </a:r>
          </a:p>
          <a:p>
            <a:pPr eaLnBrk="1" hangingPunct="1">
              <a:lnSpc>
                <a:spcPct val="90000"/>
              </a:lnSpc>
              <a:buFontTx/>
              <a:buNone/>
            </a:pPr>
            <a:endParaRPr lang="en-US" altLang="zh-CN" sz="2000" smtClean="0">
              <a:solidFill>
                <a:srgbClr val="000000"/>
              </a:solidFill>
              <a:latin typeface="楷体_GB2312" pitchFamily="49" charset="-122"/>
              <a:ea typeface="楷体_GB2312" pitchFamily="49" charset="-122"/>
            </a:endParaRP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灯片编号占位符 5"/>
          <p:cNvSpPr>
            <a:spLocks noGrp="1"/>
          </p:cNvSpPr>
          <p:nvPr>
            <p:ph type="sldNum" sz="quarter" idx="12"/>
          </p:nvPr>
        </p:nvSpPr>
        <p:spPr>
          <a:noFill/>
        </p:spPr>
        <p:txBody>
          <a:bodyPr/>
          <a:lstStyle/>
          <a:p>
            <a:fld id="{5CC9C18D-BAE5-4FFA-AB72-087152EDDAF4}" type="slidenum">
              <a:rPr lang="en-US" altLang="zh-CN" smtClean="0">
                <a:ea typeface="宋体" charset="-122"/>
              </a:rPr>
              <a:t>72</a:t>
            </a:fld>
            <a:endParaRPr lang="en-US" altLang="zh-CN" smtClean="0">
              <a:ea typeface="宋体" charset="-122"/>
            </a:endParaRPr>
          </a:p>
        </p:txBody>
      </p:sp>
      <p:sp>
        <p:nvSpPr>
          <p:cNvPr id="267268" name="Rectangle 4"/>
          <p:cNvSpPr>
            <a:spLocks noGrp="1" noChangeArrowheads="1"/>
          </p:cNvSpPr>
          <p:nvPr>
            <p:ph type="body" idx="1"/>
          </p:nvPr>
        </p:nvSpPr>
        <p:spPr>
          <a:xfrm>
            <a:off x="485775" y="1147763"/>
            <a:ext cx="8658225" cy="5013325"/>
          </a:xfrm>
        </p:spPr>
        <p:txBody>
          <a:bodyPr/>
          <a:lstStyle/>
          <a:p>
            <a:pPr eaLnBrk="1" hangingPunct="1">
              <a:lnSpc>
                <a:spcPct val="125000"/>
              </a:lnSpc>
              <a:spcBef>
                <a:spcPct val="0"/>
              </a:spcBef>
              <a:buFont typeface="Wingdings" pitchFamily="2" charset="2"/>
              <a:buChar char="Ø"/>
              <a:defRPr/>
            </a:pPr>
            <a:r>
              <a:rPr kumimoji="0" lang="zh-CN" altLang="en-US" b="1" smtClean="0">
                <a:solidFill>
                  <a:schemeClr val="tx2"/>
                </a:solidFill>
                <a:effectLst>
                  <a:outerShdw blurRad="38100" dist="38100" dir="2700000" algn="tl">
                    <a:srgbClr val="C0C0C0"/>
                  </a:outerShdw>
                </a:effectLst>
                <a:latin typeface="宋体" pitchFamily="2" charset="-122"/>
              </a:rPr>
              <a:t>地址总线</a:t>
            </a:r>
            <a:r>
              <a:rPr kumimoji="0" lang="en-US" altLang="zh-CN" b="1" smtClean="0">
                <a:solidFill>
                  <a:schemeClr val="tx2"/>
                </a:solidFill>
                <a:effectLst>
                  <a:outerShdw blurRad="38100" dist="38100" dir="2700000" algn="tl">
                    <a:srgbClr val="C0C0C0"/>
                  </a:outerShdw>
                </a:effectLst>
                <a:latin typeface="宋体" pitchFamily="2" charset="-122"/>
              </a:rPr>
              <a:t>AB</a:t>
            </a:r>
            <a:r>
              <a:rPr kumimoji="0" lang="zh-CN" altLang="en-US" b="1" smtClean="0">
                <a:solidFill>
                  <a:schemeClr val="tx2"/>
                </a:solidFill>
                <a:effectLst>
                  <a:outerShdw blurRad="38100" dist="38100" dir="2700000" algn="tl">
                    <a:srgbClr val="C0C0C0"/>
                  </a:outerShdw>
                </a:effectLst>
                <a:latin typeface="宋体" pitchFamily="2" charset="-122"/>
              </a:rPr>
              <a:t>（</a:t>
            </a:r>
            <a:r>
              <a:rPr kumimoji="0" lang="en-US" altLang="zh-CN" b="1" smtClean="0">
                <a:solidFill>
                  <a:schemeClr val="tx2"/>
                </a:solidFill>
                <a:effectLst>
                  <a:outerShdw blurRad="38100" dist="38100" dir="2700000" algn="tl">
                    <a:srgbClr val="C0C0C0"/>
                  </a:outerShdw>
                </a:effectLst>
                <a:latin typeface="宋体" pitchFamily="2" charset="-122"/>
              </a:rPr>
              <a:t>Address Bus</a:t>
            </a:r>
            <a:r>
              <a:rPr kumimoji="0" lang="zh-CN" altLang="en-US" b="1" smtClean="0">
                <a:solidFill>
                  <a:schemeClr val="tx2"/>
                </a:solidFill>
                <a:effectLst>
                  <a:outerShdw blurRad="38100" dist="38100" dir="2700000" algn="tl">
                    <a:srgbClr val="C0C0C0"/>
                  </a:outerShdw>
                </a:effectLst>
                <a:latin typeface="宋体" pitchFamily="2" charset="-122"/>
              </a:rPr>
              <a:t>）</a:t>
            </a:r>
          </a:p>
          <a:p>
            <a:pPr eaLnBrk="1" hangingPunct="1">
              <a:lnSpc>
                <a:spcPct val="125000"/>
              </a:lnSpc>
              <a:spcBef>
                <a:spcPct val="0"/>
              </a:spcBef>
              <a:buFontTx/>
              <a:buNone/>
              <a:defRPr/>
            </a:pPr>
            <a:r>
              <a:rPr kumimoji="0" lang="zh-CN" altLang="en-US" smtClean="0">
                <a:solidFill>
                  <a:srgbClr val="000000"/>
                </a:solidFill>
                <a:effectLst>
                  <a:outerShdw blurRad="38100" dist="38100" dir="2700000" algn="tl">
                    <a:srgbClr val="C0C0C0"/>
                  </a:outerShdw>
                </a:effectLst>
                <a:latin typeface="宋体" pitchFamily="2" charset="-122"/>
              </a:rPr>
              <a:t>作用：传送</a:t>
            </a:r>
            <a:r>
              <a:rPr kumimoji="0" lang="en-US" altLang="zh-CN" smtClean="0">
                <a:solidFill>
                  <a:srgbClr val="000000"/>
                </a:solidFill>
                <a:effectLst>
                  <a:outerShdw blurRad="38100" dist="38100" dir="2700000" algn="tl">
                    <a:srgbClr val="C0C0C0"/>
                  </a:outerShdw>
                </a:effectLst>
                <a:latin typeface="宋体" pitchFamily="2" charset="-122"/>
              </a:rPr>
              <a:t>CPU</a:t>
            </a:r>
            <a:r>
              <a:rPr kumimoji="0" lang="zh-CN" altLang="en-US" smtClean="0">
                <a:solidFill>
                  <a:srgbClr val="000000"/>
                </a:solidFill>
                <a:effectLst>
                  <a:outerShdw blurRad="38100" dist="38100" dir="2700000" algn="tl">
                    <a:srgbClr val="C0C0C0"/>
                  </a:outerShdw>
                </a:effectLst>
                <a:latin typeface="宋体" pitchFamily="2" charset="-122"/>
              </a:rPr>
              <a:t>发出的地址信息</a:t>
            </a:r>
          </a:p>
          <a:p>
            <a:pPr eaLnBrk="1" hangingPunct="1">
              <a:lnSpc>
                <a:spcPct val="125000"/>
              </a:lnSpc>
              <a:spcBef>
                <a:spcPct val="0"/>
              </a:spcBef>
              <a:buFontTx/>
              <a:buNone/>
              <a:defRPr/>
            </a:pPr>
            <a:r>
              <a:rPr kumimoji="0" lang="zh-CN" altLang="en-US" smtClean="0">
                <a:solidFill>
                  <a:srgbClr val="000000"/>
                </a:solidFill>
                <a:effectLst>
                  <a:outerShdw blurRad="38100" dist="38100" dir="2700000" algn="tl">
                    <a:srgbClr val="C0C0C0"/>
                  </a:outerShdw>
                </a:effectLst>
                <a:latin typeface="宋体" pitchFamily="2" charset="-122"/>
              </a:rPr>
              <a:t>方向：单向总线</a:t>
            </a:r>
          </a:p>
          <a:p>
            <a:pPr eaLnBrk="1" hangingPunct="1">
              <a:lnSpc>
                <a:spcPct val="125000"/>
              </a:lnSpc>
              <a:spcBef>
                <a:spcPct val="0"/>
              </a:spcBef>
              <a:buFontTx/>
              <a:buNone/>
              <a:defRPr/>
            </a:pPr>
            <a:r>
              <a:rPr kumimoji="0" lang="zh-CN" altLang="en-US" smtClean="0">
                <a:solidFill>
                  <a:srgbClr val="000000"/>
                </a:solidFill>
                <a:effectLst>
                  <a:outerShdw blurRad="38100" dist="38100" dir="2700000" algn="tl">
                    <a:srgbClr val="C0C0C0"/>
                  </a:outerShdw>
                </a:effectLst>
                <a:latin typeface="宋体" pitchFamily="2" charset="-122"/>
              </a:rPr>
              <a:t>出</a:t>
            </a:r>
            <a:r>
              <a:rPr kumimoji="0" lang="en-US" altLang="zh-CN" smtClean="0">
                <a:solidFill>
                  <a:srgbClr val="000000"/>
                </a:solidFill>
                <a:effectLst>
                  <a:outerShdw blurRad="38100" dist="38100" dir="2700000" algn="tl">
                    <a:srgbClr val="C0C0C0"/>
                  </a:outerShdw>
                </a:effectLst>
                <a:latin typeface="宋体" pitchFamily="2" charset="-122"/>
              </a:rPr>
              <a:t>CPU</a:t>
            </a:r>
            <a:r>
              <a:rPr kumimoji="0" lang="zh-CN" altLang="en-US" smtClean="0">
                <a:solidFill>
                  <a:srgbClr val="000000"/>
                </a:solidFill>
                <a:effectLst>
                  <a:outerShdw blurRad="38100" dist="38100" dir="2700000" algn="tl">
                    <a:srgbClr val="C0C0C0"/>
                  </a:outerShdw>
                </a:effectLst>
                <a:latin typeface="宋体" pitchFamily="2" charset="-122"/>
              </a:rPr>
              <a:t>，实现</a:t>
            </a:r>
            <a:r>
              <a:rPr kumimoji="0" lang="en-US" altLang="zh-CN" smtClean="0">
                <a:solidFill>
                  <a:srgbClr val="000000"/>
                </a:solidFill>
                <a:effectLst>
                  <a:outerShdw blurRad="38100" dist="38100" dir="2700000" algn="tl">
                    <a:srgbClr val="C0C0C0"/>
                  </a:outerShdw>
                </a:effectLst>
                <a:latin typeface="宋体" pitchFamily="2" charset="-122"/>
              </a:rPr>
              <a:t>CPU</a:t>
            </a:r>
            <a:r>
              <a:rPr kumimoji="0" lang="zh-CN" altLang="en-US" smtClean="0">
                <a:solidFill>
                  <a:srgbClr val="000000"/>
                </a:solidFill>
                <a:effectLst>
                  <a:outerShdw blurRad="38100" dist="38100" dir="2700000" algn="tl">
                    <a:srgbClr val="C0C0C0"/>
                  </a:outerShdw>
                </a:effectLst>
                <a:latin typeface="宋体" pitchFamily="2" charset="-122"/>
              </a:rPr>
              <a:t>对内存单元或</a:t>
            </a:r>
            <a:r>
              <a:rPr kumimoji="0" lang="en-US" altLang="zh-CN" smtClean="0">
                <a:solidFill>
                  <a:srgbClr val="000000"/>
                </a:solidFill>
                <a:effectLst>
                  <a:outerShdw blurRad="38100" dist="38100" dir="2700000" algn="tl">
                    <a:srgbClr val="C0C0C0"/>
                  </a:outerShdw>
                </a:effectLst>
                <a:latin typeface="宋体" pitchFamily="2" charset="-122"/>
              </a:rPr>
              <a:t>I/O</a:t>
            </a:r>
            <a:r>
              <a:rPr kumimoji="0" lang="zh-CN" altLang="en-US" smtClean="0">
                <a:solidFill>
                  <a:srgbClr val="000000"/>
                </a:solidFill>
                <a:effectLst>
                  <a:outerShdw blurRad="38100" dist="38100" dir="2700000" algn="tl">
                    <a:srgbClr val="C0C0C0"/>
                  </a:outerShdw>
                </a:effectLst>
                <a:latin typeface="宋体" pitchFamily="2" charset="-122"/>
              </a:rPr>
              <a:t>设备的寻址。</a:t>
            </a:r>
          </a:p>
          <a:p>
            <a:pPr eaLnBrk="1" hangingPunct="1">
              <a:lnSpc>
                <a:spcPct val="125000"/>
              </a:lnSpc>
              <a:spcBef>
                <a:spcPct val="0"/>
              </a:spcBef>
              <a:buFontTx/>
              <a:buNone/>
              <a:defRPr/>
            </a:pPr>
            <a:r>
              <a:rPr lang="zh-CN" altLang="en-US" smtClean="0">
                <a:latin typeface="宋体" pitchFamily="2" charset="-122"/>
              </a:rPr>
              <a:t>宽度：决定了</a:t>
            </a:r>
            <a:r>
              <a:rPr lang="en-US" altLang="zh-CN" smtClean="0">
                <a:latin typeface="宋体" pitchFamily="2" charset="-122"/>
              </a:rPr>
              <a:t>CPU</a:t>
            </a:r>
            <a:r>
              <a:rPr lang="zh-CN" altLang="en-US" smtClean="0">
                <a:latin typeface="宋体" pitchFamily="2" charset="-122"/>
              </a:rPr>
              <a:t>直接寻址的内存范围</a:t>
            </a:r>
            <a:endParaRPr kumimoji="0" lang="zh-CN" altLang="en-US" smtClean="0">
              <a:solidFill>
                <a:srgbClr val="000000"/>
              </a:solidFill>
              <a:effectLst>
                <a:outerShdw blurRad="38100" dist="38100" dir="2700000" algn="tl">
                  <a:srgbClr val="C0C0C0"/>
                </a:outerShdw>
              </a:effectLst>
              <a:latin typeface="宋体" pitchFamily="2" charset="-122"/>
            </a:endParaRPr>
          </a:p>
          <a:p>
            <a:pPr lvl="1" eaLnBrk="1" hangingPunct="1">
              <a:spcBef>
                <a:spcPct val="10000"/>
              </a:spcBef>
              <a:buFontTx/>
              <a:buNone/>
              <a:defRPr/>
            </a:pPr>
            <a:r>
              <a:rPr lang="en-US" altLang="zh-CN" smtClean="0">
                <a:latin typeface="宋体" pitchFamily="2" charset="-122"/>
              </a:rPr>
              <a:t>CPU</a:t>
            </a:r>
            <a:r>
              <a:rPr lang="zh-CN" altLang="en-US" smtClean="0">
                <a:latin typeface="宋体" pitchFamily="2" charset="-122"/>
              </a:rPr>
              <a:t>的寻址范围 </a:t>
            </a:r>
            <a:r>
              <a:rPr lang="en-US" altLang="zh-CN" smtClean="0">
                <a:latin typeface="宋体" pitchFamily="2" charset="-122"/>
              </a:rPr>
              <a:t>= 2</a:t>
            </a:r>
            <a:r>
              <a:rPr lang="en-US" altLang="zh-CN" baseline="40000" smtClean="0">
                <a:latin typeface="宋体" pitchFamily="2" charset="-122"/>
              </a:rPr>
              <a:t>n</a:t>
            </a:r>
            <a:r>
              <a:rPr lang="zh-CN" altLang="en-US" smtClean="0">
                <a:latin typeface="宋体" pitchFamily="2" charset="-122"/>
              </a:rPr>
              <a:t>，  </a:t>
            </a:r>
            <a:r>
              <a:rPr lang="en-US" altLang="zh-CN" smtClean="0">
                <a:latin typeface="宋体" pitchFamily="2" charset="-122"/>
              </a:rPr>
              <a:t>n-</a:t>
            </a:r>
            <a:r>
              <a:rPr lang="zh-CN" altLang="en-US" smtClean="0">
                <a:latin typeface="宋体" pitchFamily="2" charset="-122"/>
              </a:rPr>
              <a:t>地址线根数</a:t>
            </a:r>
          </a:p>
          <a:p>
            <a:pPr eaLnBrk="1" hangingPunct="1">
              <a:buFontTx/>
              <a:buNone/>
              <a:defRPr/>
            </a:pPr>
            <a:endParaRPr lang="en-US" altLang="zh-CN" sz="2800" smtClean="0">
              <a:latin typeface="宋体" pitchFamily="2" charset="-122"/>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灯片编号占位符 5"/>
          <p:cNvSpPr>
            <a:spLocks noGrp="1"/>
          </p:cNvSpPr>
          <p:nvPr>
            <p:ph type="sldNum" sz="quarter" idx="12"/>
          </p:nvPr>
        </p:nvSpPr>
        <p:spPr>
          <a:noFill/>
        </p:spPr>
        <p:txBody>
          <a:bodyPr/>
          <a:lstStyle/>
          <a:p>
            <a:fld id="{F03B9F52-25CB-4006-8B6D-2974FB4C8D06}" type="slidenum">
              <a:rPr lang="en-US" altLang="zh-CN" smtClean="0">
                <a:ea typeface="宋体" charset="-122"/>
              </a:rPr>
              <a:t>73</a:t>
            </a:fld>
            <a:endParaRPr lang="en-US" altLang="zh-CN" smtClean="0">
              <a:ea typeface="宋体" charset="-122"/>
            </a:endParaRPr>
          </a:p>
        </p:txBody>
      </p:sp>
      <p:sp>
        <p:nvSpPr>
          <p:cNvPr id="266244" name="Text Box 4"/>
          <p:cNvSpPr txBox="1">
            <a:spLocks noChangeArrowheads="1"/>
          </p:cNvSpPr>
          <p:nvPr/>
        </p:nvSpPr>
        <p:spPr bwMode="auto">
          <a:xfrm>
            <a:off x="304800" y="1260475"/>
            <a:ext cx="8316913" cy="3246438"/>
          </a:xfrm>
          <a:prstGeom prst="rect">
            <a:avLst/>
          </a:prstGeom>
          <a:noFill/>
          <a:ln w="9525">
            <a:noFill/>
            <a:miter lim="800000"/>
          </a:ln>
          <a:effectLst/>
        </p:spPr>
        <p:txBody>
          <a:bodyPr lIns="90000" tIns="46800" rIns="90000" bIns="46800">
            <a:spAutoFit/>
          </a:bodyPr>
          <a:lstStyle/>
          <a:p>
            <a:pPr>
              <a:spcBef>
                <a:spcPct val="50000"/>
              </a:spcBef>
              <a:buFont typeface="Wingdings" pitchFamily="2" charset="2"/>
              <a:buChar char="Ø"/>
              <a:defRPr/>
            </a:pPr>
            <a:r>
              <a:rPr kumimoji="0" lang="zh-CN" altLang="en-US" sz="3200" b="1">
                <a:solidFill>
                  <a:schemeClr val="tx2"/>
                </a:solidFill>
                <a:effectLst>
                  <a:outerShdw blurRad="38100" dist="38100" dir="2700000" algn="tl">
                    <a:srgbClr val="C0C0C0"/>
                  </a:outerShdw>
                </a:effectLst>
                <a:latin typeface="楷体_GB2312" pitchFamily="49" charset="-122"/>
                <a:ea typeface="楷体_GB2312" pitchFamily="49" charset="-122"/>
              </a:rPr>
              <a:t>控制总线</a:t>
            </a:r>
            <a:r>
              <a:rPr kumimoji="0" lang="en-US" altLang="zh-CN" sz="3200" b="1">
                <a:solidFill>
                  <a:schemeClr val="tx2"/>
                </a:solidFill>
                <a:effectLst>
                  <a:outerShdw blurRad="38100" dist="38100" dir="2700000" algn="tl">
                    <a:srgbClr val="C0C0C0"/>
                  </a:outerShdw>
                </a:effectLst>
                <a:latin typeface="楷体_GB2312" pitchFamily="49" charset="-122"/>
                <a:ea typeface="楷体_GB2312" pitchFamily="49" charset="-122"/>
              </a:rPr>
              <a:t>CB</a:t>
            </a:r>
            <a:r>
              <a:rPr kumimoji="0" lang="zh-CN" altLang="en-US" sz="3200" b="1">
                <a:solidFill>
                  <a:schemeClr val="tx2"/>
                </a:solidFill>
                <a:effectLst>
                  <a:outerShdw blurRad="38100" dist="38100" dir="2700000" algn="tl">
                    <a:srgbClr val="C0C0C0"/>
                  </a:outerShdw>
                </a:effectLst>
                <a:latin typeface="楷体_GB2312" pitchFamily="49" charset="-122"/>
                <a:ea typeface="楷体_GB2312" pitchFamily="49" charset="-122"/>
              </a:rPr>
              <a:t>（</a:t>
            </a:r>
            <a:r>
              <a:rPr kumimoji="0" lang="en-US" altLang="zh-CN" sz="3200" b="1">
                <a:solidFill>
                  <a:schemeClr val="tx2"/>
                </a:solidFill>
                <a:effectLst>
                  <a:outerShdw blurRad="38100" dist="38100" dir="2700000" algn="tl">
                    <a:srgbClr val="C0C0C0"/>
                  </a:outerShdw>
                </a:effectLst>
                <a:latin typeface="楷体_GB2312" pitchFamily="49" charset="-122"/>
                <a:ea typeface="楷体_GB2312" pitchFamily="49" charset="-122"/>
              </a:rPr>
              <a:t>Control Bus</a:t>
            </a:r>
            <a:r>
              <a:rPr kumimoji="0" lang="zh-CN" altLang="en-US" sz="3200" b="1">
                <a:solidFill>
                  <a:schemeClr val="tx2"/>
                </a:solidFill>
                <a:effectLst>
                  <a:outerShdw blurRad="38100" dist="38100" dir="2700000" algn="tl">
                    <a:srgbClr val="C0C0C0"/>
                  </a:outerShdw>
                </a:effectLst>
                <a:latin typeface="楷体_GB2312" pitchFamily="49" charset="-122"/>
                <a:ea typeface="楷体_GB2312" pitchFamily="49" charset="-122"/>
              </a:rPr>
              <a:t>）</a:t>
            </a:r>
          </a:p>
          <a:p>
            <a:pPr>
              <a:lnSpc>
                <a:spcPct val="125000"/>
              </a:lnSpc>
              <a:defRPr/>
            </a:pPr>
            <a:r>
              <a:rPr kumimoji="0" lang="zh-CN" altLang="en-US" sz="2800">
                <a:solidFill>
                  <a:srgbClr val="000000"/>
                </a:solidFill>
                <a:effectLst>
                  <a:outerShdw blurRad="38100" dist="38100" dir="2700000" algn="tl">
                    <a:srgbClr val="C0C0C0"/>
                  </a:outerShdw>
                </a:effectLst>
                <a:latin typeface="楷体_GB2312" pitchFamily="49" charset="-122"/>
                <a:ea typeface="楷体_GB2312" pitchFamily="49" charset="-122"/>
              </a:rPr>
              <a:t>作用：</a:t>
            </a:r>
          </a:p>
          <a:p>
            <a:pPr>
              <a:lnSpc>
                <a:spcPct val="125000"/>
              </a:lnSpc>
              <a:defRPr/>
            </a:pPr>
            <a:r>
              <a:rPr kumimoji="0" lang="zh-CN" altLang="en-US" sz="2800">
                <a:solidFill>
                  <a:srgbClr val="000000"/>
                </a:solidFill>
                <a:effectLst>
                  <a:outerShdw blurRad="38100" dist="38100" dir="2700000" algn="tl">
                    <a:srgbClr val="C0C0C0"/>
                  </a:outerShdw>
                </a:effectLst>
                <a:latin typeface="楷体_GB2312" pitchFamily="49" charset="-122"/>
                <a:ea typeface="楷体_GB2312" pitchFamily="49" charset="-122"/>
              </a:rPr>
              <a:t>传送控制信号、时序信号和状态信号等。</a:t>
            </a:r>
          </a:p>
          <a:p>
            <a:pPr>
              <a:lnSpc>
                <a:spcPct val="125000"/>
              </a:lnSpc>
              <a:defRPr/>
            </a:pPr>
            <a:r>
              <a:rPr kumimoji="0" lang="zh-CN" altLang="en-US" sz="2800">
                <a:solidFill>
                  <a:srgbClr val="000000"/>
                </a:solidFill>
                <a:effectLst>
                  <a:outerShdw blurRad="38100" dist="38100" dir="2700000" algn="tl">
                    <a:srgbClr val="C0C0C0"/>
                  </a:outerShdw>
                </a:effectLst>
                <a:latin typeface="楷体_GB2312" pitchFamily="49" charset="-122"/>
                <a:ea typeface="楷体_GB2312" pitchFamily="49" charset="-122"/>
              </a:rPr>
              <a:t>方向：双向</a:t>
            </a:r>
          </a:p>
          <a:p>
            <a:pPr>
              <a:lnSpc>
                <a:spcPct val="125000"/>
              </a:lnSpc>
              <a:defRPr/>
            </a:pPr>
            <a:r>
              <a:rPr kumimoji="0" lang="zh-CN" altLang="en-US" sz="2800">
                <a:solidFill>
                  <a:srgbClr val="000000"/>
                </a:solidFill>
                <a:effectLst>
                  <a:outerShdw blurRad="38100" dist="38100" dir="2700000" algn="tl">
                    <a:srgbClr val="C0C0C0"/>
                  </a:outerShdw>
                </a:effectLst>
                <a:latin typeface="楷体_GB2312" pitchFamily="49" charset="-122"/>
                <a:ea typeface="楷体_GB2312" pitchFamily="49" charset="-122"/>
              </a:rPr>
              <a:t>控制信号：</a:t>
            </a:r>
            <a:r>
              <a:rPr kumimoji="0" lang="en-US" altLang="zh-CN" sz="2800">
                <a:solidFill>
                  <a:srgbClr val="000000"/>
                </a:solidFill>
                <a:effectLst>
                  <a:outerShdw blurRad="38100" dist="38100" dir="2700000" algn="tl">
                    <a:srgbClr val="C0C0C0"/>
                  </a:outerShdw>
                </a:effectLst>
                <a:latin typeface="楷体_GB2312" pitchFamily="49" charset="-122"/>
                <a:ea typeface="楷体_GB2312" pitchFamily="49" charset="-122"/>
              </a:rPr>
              <a:t>CPU</a:t>
            </a:r>
            <a:r>
              <a:rPr kumimoji="0" lang="zh-CN" altLang="en-US" sz="2800">
                <a:solidFill>
                  <a:srgbClr val="000000"/>
                </a:solidFill>
                <a:effectLst>
                  <a:outerShdw blurRad="38100" dist="38100" dir="2700000" algn="tl">
                    <a:srgbClr val="C0C0C0"/>
                  </a:outerShdw>
                </a:effectLst>
                <a:latin typeface="楷体_GB2312" pitchFamily="49" charset="-122"/>
                <a:ea typeface="楷体_GB2312" pitchFamily="49" charset="-122"/>
              </a:rPr>
              <a:t>向内存和外设发出的信号</a:t>
            </a:r>
          </a:p>
          <a:p>
            <a:pPr>
              <a:lnSpc>
                <a:spcPct val="125000"/>
              </a:lnSpc>
              <a:defRPr/>
            </a:pPr>
            <a:r>
              <a:rPr kumimoji="0" lang="zh-CN" altLang="en-US" sz="2800">
                <a:solidFill>
                  <a:srgbClr val="000000"/>
                </a:solidFill>
                <a:effectLst>
                  <a:outerShdw blurRad="38100" dist="38100" dir="2700000" algn="tl">
                    <a:srgbClr val="C0C0C0"/>
                  </a:outerShdw>
                </a:effectLst>
                <a:latin typeface="楷体_GB2312" pitchFamily="49" charset="-122"/>
                <a:ea typeface="楷体_GB2312" pitchFamily="49" charset="-122"/>
              </a:rPr>
              <a:t>状态信号：内存或外设向</a:t>
            </a:r>
            <a:r>
              <a:rPr kumimoji="0" lang="en-US" altLang="zh-CN" sz="2800">
                <a:solidFill>
                  <a:srgbClr val="000000"/>
                </a:solidFill>
                <a:effectLst>
                  <a:outerShdw blurRad="38100" dist="38100" dir="2700000" algn="tl">
                    <a:srgbClr val="C0C0C0"/>
                  </a:outerShdw>
                </a:effectLst>
                <a:latin typeface="楷体_GB2312" pitchFamily="49" charset="-122"/>
                <a:ea typeface="楷体_GB2312" pitchFamily="49" charset="-122"/>
              </a:rPr>
              <a:t>CPU</a:t>
            </a:r>
            <a:r>
              <a:rPr kumimoji="0" lang="zh-CN" altLang="en-US" sz="2800">
                <a:solidFill>
                  <a:srgbClr val="000000"/>
                </a:solidFill>
                <a:effectLst>
                  <a:outerShdw blurRad="38100" dist="38100" dir="2700000" algn="tl">
                    <a:srgbClr val="C0C0C0"/>
                  </a:outerShdw>
                </a:effectLst>
                <a:latin typeface="楷体_GB2312" pitchFamily="49" charset="-122"/>
                <a:ea typeface="楷体_GB2312" pitchFamily="49" charset="-122"/>
              </a:rPr>
              <a:t>发出的信号</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244"/>
                                        </p:tgtEl>
                                        <p:attrNameLst>
                                          <p:attrName>style.visibility</p:attrName>
                                        </p:attrNameLst>
                                      </p:cBhvr>
                                      <p:to>
                                        <p:strVal val="visible"/>
                                      </p:to>
                                    </p:set>
                                    <p:animEffect transition="in" filter="blinds(horizontal)">
                                      <p:cBhvr>
                                        <p:cTn id="7" dur="500"/>
                                        <p:tgtEl>
                                          <p:spTgt spid="266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灯片编号占位符 5"/>
          <p:cNvSpPr>
            <a:spLocks noGrp="1"/>
          </p:cNvSpPr>
          <p:nvPr>
            <p:ph type="sldNum" sz="quarter" idx="12"/>
          </p:nvPr>
        </p:nvSpPr>
        <p:spPr>
          <a:noFill/>
        </p:spPr>
        <p:txBody>
          <a:bodyPr/>
          <a:lstStyle/>
          <a:p>
            <a:fld id="{2C1267BA-BF4A-4C3E-BFBB-11FA96653DF6}" type="slidenum">
              <a:rPr lang="en-US" altLang="zh-CN" smtClean="0">
                <a:ea typeface="宋体" charset="-122"/>
              </a:rPr>
              <a:t>74</a:t>
            </a:fld>
            <a:endParaRPr lang="en-US" altLang="zh-CN" smtClean="0">
              <a:ea typeface="宋体" charset="-122"/>
            </a:endParaRPr>
          </a:p>
        </p:txBody>
      </p:sp>
      <p:sp>
        <p:nvSpPr>
          <p:cNvPr id="87042" name="Rectangle 2"/>
          <p:cNvSpPr>
            <a:spLocks noGrp="1" noChangeArrowheads="1"/>
          </p:cNvSpPr>
          <p:nvPr>
            <p:ph type="title"/>
          </p:nvPr>
        </p:nvSpPr>
        <p:spPr>
          <a:xfrm>
            <a:off x="809625" y="0"/>
            <a:ext cx="7772400" cy="854075"/>
          </a:xfrm>
        </p:spPr>
        <p:txBody>
          <a:bodyPr/>
          <a:lstStyle/>
          <a:p>
            <a:pPr algn="ctr" eaLnBrk="1" hangingPunct="1"/>
            <a:r>
              <a:rPr lang="zh-CN" altLang="en-US" sz="4000" b="1" i="0" smtClean="0">
                <a:solidFill>
                  <a:schemeClr val="tx1"/>
                </a:solidFill>
              </a:rPr>
              <a:t>总线</a:t>
            </a:r>
            <a:r>
              <a:rPr lang="en-US" altLang="zh-CN" sz="4000" b="1" i="0" smtClean="0">
                <a:solidFill>
                  <a:schemeClr val="tx1"/>
                </a:solidFill>
              </a:rPr>
              <a:t>--</a:t>
            </a:r>
            <a:r>
              <a:rPr lang="zh-CN" altLang="en-US" sz="4000" b="1" i="0" smtClean="0">
                <a:solidFill>
                  <a:schemeClr val="tx1"/>
                </a:solidFill>
              </a:rPr>
              <a:t>按结构层次分类</a:t>
            </a:r>
          </a:p>
        </p:txBody>
      </p:sp>
      <p:sp>
        <p:nvSpPr>
          <p:cNvPr id="87043" name="Rectangle 3"/>
          <p:cNvSpPr>
            <a:spLocks noGrp="1" noChangeArrowheads="1"/>
          </p:cNvSpPr>
          <p:nvPr>
            <p:ph type="body" idx="1"/>
          </p:nvPr>
        </p:nvSpPr>
        <p:spPr>
          <a:xfrm>
            <a:off x="366713" y="989013"/>
            <a:ext cx="8777287" cy="5608637"/>
          </a:xfrm>
        </p:spPr>
        <p:txBody>
          <a:bodyPr/>
          <a:lstStyle/>
          <a:p>
            <a:pPr eaLnBrk="1" hangingPunct="1">
              <a:lnSpc>
                <a:spcPct val="120000"/>
              </a:lnSpc>
              <a:spcBef>
                <a:spcPct val="0"/>
              </a:spcBef>
              <a:buFont typeface="Wingdings" pitchFamily="2" charset="2"/>
              <a:buNone/>
            </a:pPr>
            <a:r>
              <a:rPr lang="en-US" altLang="zh-CN" sz="2400" dirty="0" smtClean="0">
                <a:latin typeface="楷体_GB2312" pitchFamily="49" charset="-122"/>
                <a:ea typeface="楷体_GB2312" pitchFamily="49" charset="-122"/>
              </a:rPr>
              <a:t>1</a:t>
            </a:r>
            <a:r>
              <a:rPr lang="zh-CN" altLang="en-US" sz="2400" dirty="0" smtClean="0">
                <a:latin typeface="楷体_GB2312" pitchFamily="49" charset="-122"/>
                <a:ea typeface="楷体_GB2312" pitchFamily="49" charset="-122"/>
              </a:rPr>
              <a:t>）</a:t>
            </a:r>
            <a:r>
              <a:rPr lang="en-US" altLang="zh-CN" sz="2400" dirty="0" smtClean="0">
                <a:latin typeface="楷体_GB2312" pitchFamily="49" charset="-122"/>
                <a:ea typeface="楷体_GB2312" pitchFamily="49" charset="-122"/>
              </a:rPr>
              <a:t>CPU</a:t>
            </a:r>
            <a:r>
              <a:rPr lang="zh-CN" altLang="en-US" sz="2400" dirty="0" smtClean="0">
                <a:latin typeface="楷体_GB2312" pitchFamily="49" charset="-122"/>
                <a:ea typeface="楷体_GB2312" pitchFamily="49" charset="-122"/>
              </a:rPr>
              <a:t>片内总线</a:t>
            </a:r>
          </a:p>
          <a:p>
            <a:pPr eaLnBrk="1" hangingPunct="1">
              <a:lnSpc>
                <a:spcPct val="120000"/>
              </a:lnSpc>
              <a:spcBef>
                <a:spcPct val="0"/>
              </a:spcBef>
              <a:buFont typeface="Wingdings" pitchFamily="2" charset="2"/>
              <a:buNone/>
            </a:pPr>
            <a:r>
              <a:rPr lang="en-US" altLang="zh-CN" sz="2400" dirty="0" smtClean="0">
                <a:latin typeface="楷体_GB2312" pitchFamily="49" charset="-122"/>
                <a:ea typeface="楷体_GB2312" pitchFamily="49" charset="-122"/>
              </a:rPr>
              <a:t>2</a:t>
            </a:r>
            <a:r>
              <a:rPr lang="zh-CN" altLang="en-US" sz="2400" dirty="0" smtClean="0">
                <a:latin typeface="楷体_GB2312" pitchFamily="49" charset="-122"/>
                <a:ea typeface="楷体_GB2312" pitchFamily="49" charset="-122"/>
              </a:rPr>
              <a:t>）</a:t>
            </a:r>
            <a:r>
              <a:rPr lang="en-US" altLang="zh-CN" sz="2400" dirty="0" smtClean="0">
                <a:latin typeface="楷体_GB2312" pitchFamily="49" charset="-122"/>
                <a:ea typeface="楷体_GB2312" pitchFamily="49" charset="-122"/>
              </a:rPr>
              <a:t>CPU</a:t>
            </a:r>
            <a:r>
              <a:rPr lang="zh-CN" altLang="en-US" sz="2400" dirty="0" smtClean="0">
                <a:latin typeface="楷体_GB2312" pitchFamily="49" charset="-122"/>
                <a:ea typeface="楷体_GB2312" pitchFamily="49" charset="-122"/>
              </a:rPr>
              <a:t>总线</a:t>
            </a:r>
          </a:p>
          <a:p>
            <a:pPr eaLnBrk="1" hangingPunct="1">
              <a:lnSpc>
                <a:spcPct val="120000"/>
              </a:lnSpc>
              <a:spcBef>
                <a:spcPct val="0"/>
              </a:spcBef>
              <a:buFont typeface="Wingdings" pitchFamily="2" charset="2"/>
              <a:buNone/>
            </a:pPr>
            <a:r>
              <a:rPr lang="en-US" altLang="zh-CN" sz="2400" dirty="0" smtClean="0">
                <a:latin typeface="楷体_GB2312" pitchFamily="49" charset="-122"/>
                <a:ea typeface="楷体_GB2312" pitchFamily="49" charset="-122"/>
              </a:rPr>
              <a:t>3</a:t>
            </a:r>
            <a:r>
              <a:rPr lang="zh-CN" altLang="en-US" sz="2400" dirty="0" smtClean="0">
                <a:latin typeface="楷体_GB2312" pitchFamily="49" charset="-122"/>
                <a:ea typeface="楷体_GB2312" pitchFamily="49" charset="-122"/>
              </a:rPr>
              <a:t>）局部总线</a:t>
            </a:r>
          </a:p>
          <a:p>
            <a:pPr eaLnBrk="1" hangingPunct="1">
              <a:lnSpc>
                <a:spcPct val="120000"/>
              </a:lnSpc>
              <a:spcBef>
                <a:spcPct val="0"/>
              </a:spcBef>
              <a:buFont typeface="Wingdings" pitchFamily="2" charset="2"/>
              <a:buNone/>
            </a:pPr>
            <a:r>
              <a:rPr lang="en-US" altLang="zh-CN" sz="2400" dirty="0" smtClean="0">
                <a:latin typeface="楷体_GB2312" pitchFamily="49" charset="-122"/>
                <a:ea typeface="楷体_GB2312" pitchFamily="49" charset="-122"/>
              </a:rPr>
              <a:t>--</a:t>
            </a:r>
            <a:r>
              <a:rPr lang="zh-CN" altLang="en-US" sz="2400" dirty="0" smtClean="0">
                <a:latin typeface="楷体_GB2312" pitchFamily="49" charset="-122"/>
                <a:ea typeface="楷体_GB2312" pitchFamily="49" charset="-122"/>
              </a:rPr>
              <a:t>连接主机板上各主要部件，通过总线扩展槽连接各种适配器。</a:t>
            </a:r>
          </a:p>
          <a:p>
            <a:pPr eaLnBrk="1" hangingPunct="1">
              <a:lnSpc>
                <a:spcPct val="120000"/>
              </a:lnSpc>
              <a:spcBef>
                <a:spcPct val="0"/>
              </a:spcBef>
              <a:buFont typeface="Wingdings" pitchFamily="2" charset="2"/>
              <a:buNone/>
            </a:pPr>
            <a:r>
              <a:rPr lang="en-US" altLang="zh-CN" sz="2400" dirty="0" smtClean="0">
                <a:latin typeface="楷体_GB2312" pitchFamily="49" charset="-122"/>
                <a:ea typeface="楷体_GB2312" pitchFamily="49" charset="-122"/>
              </a:rPr>
              <a:t>--</a:t>
            </a:r>
            <a:r>
              <a:rPr lang="zh-CN" altLang="en-US" sz="2400" dirty="0" smtClean="0">
                <a:latin typeface="楷体_GB2312" pitchFamily="49" charset="-122"/>
                <a:ea typeface="楷体_GB2312" pitchFamily="49" charset="-122"/>
              </a:rPr>
              <a:t>典型局部总线：</a:t>
            </a:r>
          </a:p>
          <a:p>
            <a:pPr eaLnBrk="1" hangingPunct="1">
              <a:lnSpc>
                <a:spcPct val="120000"/>
              </a:lnSpc>
              <a:spcBef>
                <a:spcPct val="0"/>
              </a:spcBef>
              <a:buFont typeface="Wingdings" pitchFamily="2" charset="2"/>
              <a:buNone/>
            </a:pPr>
            <a:r>
              <a:rPr lang="zh-CN" altLang="en-US" sz="2400" dirty="0" smtClean="0">
                <a:latin typeface="楷体_GB2312" pitchFamily="49" charset="-122"/>
                <a:ea typeface="楷体_GB2312" pitchFamily="49" charset="-122"/>
              </a:rPr>
              <a:t> </a:t>
            </a:r>
            <a:r>
              <a:rPr lang="en-US" altLang="zh-CN" sz="2400" dirty="0" smtClean="0">
                <a:latin typeface="楷体_GB2312" pitchFamily="49" charset="-122"/>
                <a:ea typeface="楷体_GB2312" pitchFamily="49" charset="-122"/>
              </a:rPr>
              <a:t>PCI</a:t>
            </a:r>
            <a:r>
              <a:rPr lang="zh-CN" altLang="en-US" sz="2400" dirty="0" smtClean="0">
                <a:latin typeface="楷体_GB2312" pitchFamily="49" charset="-122"/>
                <a:ea typeface="楷体_GB2312" pitchFamily="49" charset="-122"/>
              </a:rPr>
              <a:t>总线，</a:t>
            </a:r>
            <a:r>
              <a:rPr lang="en-US" altLang="zh-CN" sz="2400" dirty="0" smtClean="0">
                <a:latin typeface="楷体_GB2312" pitchFamily="49" charset="-122"/>
                <a:ea typeface="楷体_GB2312" pitchFamily="49" charset="-122"/>
              </a:rPr>
              <a:t>ISA</a:t>
            </a:r>
            <a:r>
              <a:rPr lang="zh-CN" altLang="en-US" sz="2400" dirty="0" smtClean="0">
                <a:latin typeface="楷体_GB2312" pitchFamily="49" charset="-122"/>
                <a:ea typeface="楷体_GB2312" pitchFamily="49" charset="-122"/>
              </a:rPr>
              <a:t>总线</a:t>
            </a:r>
          </a:p>
          <a:p>
            <a:pPr eaLnBrk="1" hangingPunct="1">
              <a:lnSpc>
                <a:spcPct val="120000"/>
              </a:lnSpc>
              <a:spcBef>
                <a:spcPct val="0"/>
              </a:spcBef>
              <a:buFont typeface="Wingdings" pitchFamily="2" charset="2"/>
              <a:buNone/>
            </a:pPr>
            <a:r>
              <a:rPr lang="en-US" altLang="zh-CN" sz="2400" dirty="0" smtClean="0">
                <a:latin typeface="楷体_GB2312" pitchFamily="49" charset="-122"/>
                <a:ea typeface="楷体_GB2312" pitchFamily="49" charset="-122"/>
              </a:rPr>
              <a:t>4</a:t>
            </a:r>
            <a:r>
              <a:rPr lang="zh-CN" altLang="en-US" sz="2400" dirty="0" smtClean="0">
                <a:latin typeface="楷体_GB2312" pitchFamily="49" charset="-122"/>
                <a:ea typeface="楷体_GB2312" pitchFamily="49" charset="-122"/>
              </a:rPr>
              <a:t>）系统总线</a:t>
            </a:r>
          </a:p>
          <a:p>
            <a:pPr eaLnBrk="1" hangingPunct="1">
              <a:lnSpc>
                <a:spcPct val="120000"/>
              </a:lnSpc>
              <a:spcBef>
                <a:spcPct val="0"/>
              </a:spcBef>
              <a:buFont typeface="Wingdings" pitchFamily="2" charset="2"/>
              <a:buNone/>
            </a:pPr>
            <a:r>
              <a:rPr lang="en-US" altLang="zh-CN" sz="2400" dirty="0" smtClean="0">
                <a:latin typeface="楷体_GB2312" pitchFamily="49" charset="-122"/>
                <a:ea typeface="楷体_GB2312" pitchFamily="49" charset="-122"/>
              </a:rPr>
              <a:t>--</a:t>
            </a:r>
            <a:r>
              <a:rPr lang="zh-CN" altLang="en-US" sz="2400" dirty="0" smtClean="0">
                <a:latin typeface="楷体_GB2312" pitchFamily="49" charset="-122"/>
                <a:ea typeface="楷体_GB2312" pitchFamily="49" charset="-122"/>
              </a:rPr>
              <a:t>多处理器系统中连接各</a:t>
            </a:r>
            <a:r>
              <a:rPr lang="en-US" altLang="zh-CN" sz="2400" dirty="0" smtClean="0">
                <a:latin typeface="楷体_GB2312" pitchFamily="49" charset="-122"/>
                <a:ea typeface="楷体_GB2312" pitchFamily="49" charset="-122"/>
              </a:rPr>
              <a:t>CPU</a:t>
            </a:r>
            <a:r>
              <a:rPr lang="zh-CN" altLang="en-US" sz="2400" dirty="0" smtClean="0">
                <a:latin typeface="楷体_GB2312" pitchFamily="49" charset="-122"/>
                <a:ea typeface="楷体_GB2312" pitchFamily="49" charset="-122"/>
              </a:rPr>
              <a:t>插件板的信息通道</a:t>
            </a:r>
          </a:p>
          <a:p>
            <a:pPr eaLnBrk="1" hangingPunct="1">
              <a:lnSpc>
                <a:spcPct val="120000"/>
              </a:lnSpc>
              <a:spcBef>
                <a:spcPct val="0"/>
              </a:spcBef>
              <a:buFont typeface="Wingdings" pitchFamily="2" charset="2"/>
              <a:buNone/>
            </a:pPr>
            <a:r>
              <a:rPr lang="en-US" altLang="zh-CN" sz="2400" dirty="0" smtClean="0">
                <a:latin typeface="楷体_GB2312" pitchFamily="49" charset="-122"/>
                <a:ea typeface="楷体_GB2312" pitchFamily="49" charset="-122"/>
              </a:rPr>
              <a:t>5</a:t>
            </a:r>
            <a:r>
              <a:rPr lang="zh-CN" altLang="en-US" sz="2400" dirty="0" smtClean="0">
                <a:latin typeface="楷体_GB2312" pitchFamily="49" charset="-122"/>
                <a:ea typeface="楷体_GB2312" pitchFamily="49" charset="-122"/>
              </a:rPr>
              <a:t>）外部总线</a:t>
            </a:r>
          </a:p>
          <a:p>
            <a:pPr eaLnBrk="1" hangingPunct="1">
              <a:lnSpc>
                <a:spcPct val="120000"/>
              </a:lnSpc>
              <a:spcBef>
                <a:spcPct val="0"/>
              </a:spcBef>
              <a:buFont typeface="Wingdings" pitchFamily="2" charset="2"/>
              <a:buNone/>
            </a:pPr>
            <a:r>
              <a:rPr lang="en-US" altLang="zh-CN" sz="2400" dirty="0" smtClean="0">
                <a:latin typeface="楷体_GB2312" pitchFamily="49" charset="-122"/>
                <a:ea typeface="楷体_GB2312" pitchFamily="49" charset="-122"/>
              </a:rPr>
              <a:t>--</a:t>
            </a:r>
            <a:r>
              <a:rPr lang="zh-CN" altLang="en-US" sz="2400" dirty="0" smtClean="0">
                <a:latin typeface="楷体_GB2312" pitchFamily="49" charset="-122"/>
                <a:ea typeface="楷体_GB2312" pitchFamily="49" charset="-122"/>
              </a:rPr>
              <a:t>通信总线，连接主机和外设</a:t>
            </a:r>
            <a:r>
              <a:rPr lang="en-US" altLang="zh-CN" sz="2400" dirty="0" smtClean="0">
                <a:latin typeface="楷体_GB2312" pitchFamily="49" charset="-122"/>
                <a:ea typeface="楷体_GB2312" pitchFamily="49" charset="-122"/>
              </a:rPr>
              <a:t>(RS-2321-C, SCSI, USB</a:t>
            </a:r>
            <a:r>
              <a:rPr lang="zh-CN" altLang="en-US" sz="2400" dirty="0" smtClean="0">
                <a:latin typeface="楷体_GB2312" pitchFamily="49" charset="-122"/>
                <a:ea typeface="楷体_GB2312" pitchFamily="49" charset="-122"/>
              </a:rPr>
              <a:t>总线</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灯片编号占位符 5"/>
          <p:cNvSpPr>
            <a:spLocks noGrp="1"/>
          </p:cNvSpPr>
          <p:nvPr>
            <p:ph type="sldNum" sz="quarter" idx="12"/>
          </p:nvPr>
        </p:nvSpPr>
        <p:spPr>
          <a:noFill/>
        </p:spPr>
        <p:txBody>
          <a:bodyPr/>
          <a:lstStyle/>
          <a:p>
            <a:fld id="{FA7DC249-527C-493C-9B19-B469D67F979D}" type="slidenum">
              <a:rPr lang="en-US" altLang="zh-CN" smtClean="0">
                <a:ea typeface="宋体" charset="-122"/>
              </a:rPr>
              <a:t>75</a:t>
            </a:fld>
            <a:endParaRPr lang="en-US" altLang="zh-CN" smtClean="0">
              <a:ea typeface="宋体" charset="-122"/>
            </a:endParaRPr>
          </a:p>
        </p:txBody>
      </p:sp>
      <p:sp>
        <p:nvSpPr>
          <p:cNvPr id="88066" name="Rectangle 2"/>
          <p:cNvSpPr>
            <a:spLocks noGrp="1" noChangeArrowheads="1"/>
          </p:cNvSpPr>
          <p:nvPr>
            <p:ph type="title"/>
          </p:nvPr>
        </p:nvSpPr>
        <p:spPr>
          <a:xfrm>
            <a:off x="657225" y="0"/>
            <a:ext cx="7772400" cy="900113"/>
          </a:xfrm>
        </p:spPr>
        <p:txBody>
          <a:bodyPr/>
          <a:lstStyle/>
          <a:p>
            <a:pPr algn="ctr" eaLnBrk="1" hangingPunct="1"/>
            <a:r>
              <a:rPr lang="zh-CN" altLang="en-US" sz="4000" b="1" i="0" smtClean="0">
                <a:solidFill>
                  <a:schemeClr val="tx1"/>
                </a:solidFill>
              </a:rPr>
              <a:t>输入</a:t>
            </a:r>
            <a:r>
              <a:rPr lang="en-US" altLang="zh-CN" sz="4000" b="1" i="0" smtClean="0">
                <a:solidFill>
                  <a:schemeClr val="tx1"/>
                </a:solidFill>
              </a:rPr>
              <a:t>/</a:t>
            </a:r>
            <a:r>
              <a:rPr lang="zh-CN" altLang="en-US" sz="4000" b="1" i="0" smtClean="0">
                <a:solidFill>
                  <a:schemeClr val="tx1"/>
                </a:solidFill>
              </a:rPr>
              <a:t>输出接口</a:t>
            </a:r>
          </a:p>
        </p:txBody>
      </p:sp>
      <p:sp>
        <p:nvSpPr>
          <p:cNvPr id="313347" name="Rectangle 3"/>
          <p:cNvSpPr>
            <a:spLocks noGrp="1" noChangeArrowheads="1"/>
          </p:cNvSpPr>
          <p:nvPr>
            <p:ph type="body" idx="1"/>
          </p:nvPr>
        </p:nvSpPr>
        <p:spPr>
          <a:xfrm>
            <a:off x="396875" y="1417638"/>
            <a:ext cx="8747125" cy="1303337"/>
          </a:xfrm>
        </p:spPr>
        <p:txBody>
          <a:bodyPr/>
          <a:lstStyle/>
          <a:p>
            <a:pPr eaLnBrk="1" hangingPunct="1">
              <a:buFont typeface="Wingdings" pitchFamily="2" charset="2"/>
              <a:buChar char="Ø"/>
            </a:pPr>
            <a:r>
              <a:rPr lang="zh-CN" altLang="en-US" sz="2800" smtClean="0">
                <a:latin typeface="楷体_GB2312" pitchFamily="49" charset="-122"/>
                <a:ea typeface="楷体_GB2312" pitchFamily="49" charset="-122"/>
              </a:rPr>
              <a:t>功能：连接主机和外设，实现信息的输入</a:t>
            </a:r>
            <a:r>
              <a:rPr lang="en-US" altLang="zh-CN" sz="2800" smtClean="0">
                <a:latin typeface="楷体_GB2312" pitchFamily="49" charset="-122"/>
                <a:ea typeface="楷体_GB2312" pitchFamily="49" charset="-122"/>
              </a:rPr>
              <a:t>/</a:t>
            </a:r>
            <a:r>
              <a:rPr lang="zh-CN" altLang="en-US" sz="2800" smtClean="0">
                <a:latin typeface="楷体_GB2312" pitchFamily="49" charset="-122"/>
                <a:ea typeface="楷体_GB2312" pitchFamily="49" charset="-122"/>
              </a:rPr>
              <a:t>输出</a:t>
            </a:r>
          </a:p>
          <a:p>
            <a:pPr eaLnBrk="1" hangingPunct="1">
              <a:buFont typeface="Wingdings" pitchFamily="2" charset="2"/>
              <a:buChar char="Ø"/>
            </a:pPr>
            <a:r>
              <a:rPr lang="zh-CN" altLang="en-US" sz="2800" smtClean="0">
                <a:latin typeface="楷体_GB2312" pitchFamily="49" charset="-122"/>
                <a:ea typeface="楷体_GB2312" pitchFamily="49" charset="-122"/>
              </a:rPr>
              <a:t>为什么外设不能直接挂在总线上？</a:t>
            </a:r>
          </a:p>
          <a:p>
            <a:pPr eaLnBrk="1" hangingPunct="1">
              <a:buFont typeface="Wingdings" pitchFamily="2" charset="2"/>
              <a:buChar char="Ø"/>
            </a:pPr>
            <a:endParaRPr lang="en-US" altLang="zh-CN" sz="2800" smtClean="0">
              <a:latin typeface="楷体_GB2312" pitchFamily="49" charset="-122"/>
              <a:ea typeface="楷体_GB2312" pitchFamily="49" charset="-122"/>
            </a:endParaRPr>
          </a:p>
        </p:txBody>
      </p:sp>
      <p:sp>
        <p:nvSpPr>
          <p:cNvPr id="313348" name="Text Box 4"/>
          <p:cNvSpPr txBox="1">
            <a:spLocks noChangeArrowheads="1"/>
          </p:cNvSpPr>
          <p:nvPr/>
        </p:nvSpPr>
        <p:spPr bwMode="auto">
          <a:xfrm>
            <a:off x="498475" y="2873375"/>
            <a:ext cx="7991475" cy="2759075"/>
          </a:xfrm>
          <a:prstGeom prst="rect">
            <a:avLst/>
          </a:prstGeom>
          <a:noFill/>
          <a:ln w="9525" algn="ctr">
            <a:noFill/>
            <a:miter lim="800000"/>
          </a:ln>
        </p:spPr>
        <p:txBody>
          <a:bodyPr>
            <a:spAutoFit/>
          </a:bodyPr>
          <a:lstStyle/>
          <a:p>
            <a:pPr algn="just">
              <a:lnSpc>
                <a:spcPct val="125000"/>
              </a:lnSpc>
            </a:pPr>
            <a:r>
              <a:rPr kumimoji="0" lang="zh-CN" altLang="en-US" sz="2800">
                <a:latin typeface="楷体_GB2312" pitchFamily="49" charset="-122"/>
                <a:ea typeface="楷体_GB2312" pitchFamily="49" charset="-122"/>
              </a:rPr>
              <a:t>外部设备特点</a:t>
            </a:r>
          </a:p>
          <a:p>
            <a:pPr algn="just">
              <a:lnSpc>
                <a:spcPct val="125000"/>
              </a:lnSpc>
            </a:pPr>
            <a:r>
              <a:rPr kumimoji="0" lang="zh-CN" altLang="en-US" sz="2800">
                <a:latin typeface="楷体_GB2312" pitchFamily="49" charset="-122"/>
                <a:ea typeface="楷体_GB2312" pitchFamily="49" charset="-122"/>
              </a:rPr>
              <a:t>（</a:t>
            </a:r>
            <a:r>
              <a:rPr kumimoji="0" lang="en-US" altLang="zh-CN" sz="2800">
                <a:latin typeface="楷体_GB2312" pitchFamily="49" charset="-122"/>
                <a:ea typeface="楷体_GB2312" pitchFamily="49" charset="-122"/>
              </a:rPr>
              <a:t>1</a:t>
            </a:r>
            <a:r>
              <a:rPr kumimoji="0" lang="zh-CN" altLang="en-US" sz="2800">
                <a:latin typeface="楷体_GB2312" pitchFamily="49" charset="-122"/>
                <a:ea typeface="楷体_GB2312" pitchFamily="49" charset="-122"/>
              </a:rPr>
              <a:t>）种类繁多、工作原理各异。</a:t>
            </a:r>
          </a:p>
          <a:p>
            <a:pPr algn="just">
              <a:lnSpc>
                <a:spcPct val="125000"/>
              </a:lnSpc>
            </a:pPr>
            <a:r>
              <a:rPr kumimoji="0" lang="zh-CN" altLang="en-US" sz="2800">
                <a:latin typeface="楷体_GB2312" pitchFamily="49" charset="-122"/>
                <a:ea typeface="楷体_GB2312" pitchFamily="49" charset="-122"/>
              </a:rPr>
              <a:t>（</a:t>
            </a:r>
            <a:r>
              <a:rPr kumimoji="0" lang="en-US" altLang="zh-CN" sz="2800">
                <a:latin typeface="楷体_GB2312" pitchFamily="49" charset="-122"/>
                <a:ea typeface="楷体_GB2312" pitchFamily="49" charset="-122"/>
              </a:rPr>
              <a:t>2</a:t>
            </a:r>
            <a:r>
              <a:rPr kumimoji="0" lang="zh-CN" altLang="en-US" sz="2800">
                <a:latin typeface="楷体_GB2312" pitchFamily="49" charset="-122"/>
                <a:ea typeface="楷体_GB2312" pitchFamily="49" charset="-122"/>
              </a:rPr>
              <a:t>）工作速度一般比</a:t>
            </a:r>
            <a:r>
              <a:rPr kumimoji="0" lang="en-US" altLang="zh-CN" sz="2800">
                <a:latin typeface="楷体_GB2312" pitchFamily="49" charset="-122"/>
                <a:ea typeface="楷体_GB2312" pitchFamily="49" charset="-122"/>
              </a:rPr>
              <a:t>CPU</a:t>
            </a:r>
            <a:r>
              <a:rPr kumimoji="0" lang="zh-CN" altLang="en-US" sz="2800">
                <a:latin typeface="楷体_GB2312" pitchFamily="49" charset="-122"/>
                <a:ea typeface="楷体_GB2312" pitchFamily="49" charset="-122"/>
              </a:rPr>
              <a:t>慢，且速度的分布也相当宽。</a:t>
            </a:r>
          </a:p>
          <a:p>
            <a:pPr algn="just">
              <a:lnSpc>
                <a:spcPct val="125000"/>
              </a:lnSpc>
            </a:pPr>
            <a:r>
              <a:rPr kumimoji="0" lang="zh-CN" altLang="en-US" sz="2800">
                <a:latin typeface="楷体_GB2312" pitchFamily="49" charset="-122"/>
                <a:ea typeface="楷体_GB2312" pitchFamily="49" charset="-122"/>
              </a:rPr>
              <a:t>（</a:t>
            </a:r>
            <a:r>
              <a:rPr kumimoji="0" lang="en-US" altLang="zh-CN" sz="2800">
                <a:latin typeface="楷体_GB2312" pitchFamily="49" charset="-122"/>
                <a:ea typeface="楷体_GB2312" pitchFamily="49" charset="-122"/>
              </a:rPr>
              <a:t>3</a:t>
            </a:r>
            <a:r>
              <a:rPr kumimoji="0" lang="zh-CN" altLang="en-US" sz="2800">
                <a:latin typeface="楷体_GB2312" pitchFamily="49" charset="-122"/>
                <a:ea typeface="楷体_GB2312" pitchFamily="49" charset="-122"/>
              </a:rPr>
              <a:t>）信号类型与信息格式多样化。</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3347">
                                            <p:txEl>
                                              <p:pRg st="0" end="0"/>
                                            </p:txEl>
                                          </p:spTgt>
                                        </p:tgtEl>
                                        <p:attrNameLst>
                                          <p:attrName>style.visibility</p:attrName>
                                        </p:attrNameLst>
                                      </p:cBhvr>
                                      <p:to>
                                        <p:strVal val="visible"/>
                                      </p:to>
                                    </p:set>
                                    <p:anim calcmode="lin" valueType="num">
                                      <p:cBhvr additive="base">
                                        <p:cTn id="7" dur="500" fill="hold"/>
                                        <p:tgtEl>
                                          <p:spTgt spid="3133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133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13347">
                                            <p:txEl>
                                              <p:pRg st="1" end="1"/>
                                            </p:txEl>
                                          </p:spTgt>
                                        </p:tgtEl>
                                        <p:attrNameLst>
                                          <p:attrName>style.visibility</p:attrName>
                                        </p:attrNameLst>
                                      </p:cBhvr>
                                      <p:to>
                                        <p:strVal val="visible"/>
                                      </p:to>
                                    </p:set>
                                    <p:anim calcmode="lin" valueType="num">
                                      <p:cBhvr additive="base">
                                        <p:cTn id="13" dur="500" fill="hold"/>
                                        <p:tgtEl>
                                          <p:spTgt spid="3133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133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13348"/>
                                        </p:tgtEl>
                                        <p:attrNameLst>
                                          <p:attrName>style.visibility</p:attrName>
                                        </p:attrNameLst>
                                      </p:cBhvr>
                                      <p:to>
                                        <p:strVal val="visible"/>
                                      </p:to>
                                    </p:set>
                                    <p:anim calcmode="lin" valueType="num">
                                      <p:cBhvr additive="base">
                                        <p:cTn id="19" dur="500" fill="hold"/>
                                        <p:tgtEl>
                                          <p:spTgt spid="313348"/>
                                        </p:tgtEl>
                                        <p:attrNameLst>
                                          <p:attrName>ppt_x</p:attrName>
                                        </p:attrNameLst>
                                      </p:cBhvr>
                                      <p:tavLst>
                                        <p:tav tm="0">
                                          <p:val>
                                            <p:strVal val="0-#ppt_w/2"/>
                                          </p:val>
                                        </p:tav>
                                        <p:tav tm="100000">
                                          <p:val>
                                            <p:strVal val="#ppt_x"/>
                                          </p:val>
                                        </p:tav>
                                      </p:tavLst>
                                    </p:anim>
                                    <p:anim calcmode="lin" valueType="num">
                                      <p:cBhvr additive="base">
                                        <p:cTn id="20" dur="500" fill="hold"/>
                                        <p:tgtEl>
                                          <p:spTgt spid="3133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47" grpId="0" build="p"/>
      <p:bldP spid="31334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灯片编号占位符 5"/>
          <p:cNvSpPr>
            <a:spLocks noGrp="1"/>
          </p:cNvSpPr>
          <p:nvPr>
            <p:ph type="sldNum" sz="quarter" idx="12"/>
          </p:nvPr>
        </p:nvSpPr>
        <p:spPr>
          <a:noFill/>
        </p:spPr>
        <p:txBody>
          <a:bodyPr/>
          <a:lstStyle/>
          <a:p>
            <a:fld id="{93A8D006-E87F-42F7-B91B-019C75329A92}" type="slidenum">
              <a:rPr lang="en-US" altLang="zh-CN" smtClean="0">
                <a:ea typeface="宋体" charset="-122"/>
              </a:rPr>
              <a:t>76</a:t>
            </a:fld>
            <a:endParaRPr lang="en-US" altLang="zh-CN" smtClean="0">
              <a:ea typeface="宋体" charset="-122"/>
            </a:endParaRPr>
          </a:p>
        </p:txBody>
      </p:sp>
      <p:sp>
        <p:nvSpPr>
          <p:cNvPr id="89090" name="Rectangle 28"/>
          <p:cNvSpPr>
            <a:spLocks noChangeArrowheads="1"/>
          </p:cNvSpPr>
          <p:nvPr/>
        </p:nvSpPr>
        <p:spPr bwMode="auto">
          <a:xfrm>
            <a:off x="0" y="4700588"/>
            <a:ext cx="8839200" cy="1778000"/>
          </a:xfrm>
          <a:prstGeom prst="rect">
            <a:avLst/>
          </a:prstGeom>
          <a:noFill/>
          <a:ln w="9525">
            <a:noFill/>
            <a:miter lim="800000"/>
          </a:ln>
        </p:spPr>
        <p:txBody>
          <a:bodyPr>
            <a:spAutoFit/>
          </a:bodyPr>
          <a:lstStyle/>
          <a:p>
            <a:pPr>
              <a:lnSpc>
                <a:spcPct val="125000"/>
              </a:lnSpc>
              <a:spcAft>
                <a:spcPct val="20000"/>
              </a:spcAft>
            </a:pPr>
            <a:r>
              <a:rPr kumimoji="0" lang="en-US" altLang="zh-CN" sz="2800" b="1">
                <a:latin typeface="宋体" charset="-122"/>
              </a:rPr>
              <a:t>I/O</a:t>
            </a:r>
            <a:r>
              <a:rPr kumimoji="0" lang="zh-CN" altLang="en-US" sz="2800" b="1">
                <a:latin typeface="宋体" charset="-122"/>
              </a:rPr>
              <a:t>接口是一电子电路</a:t>
            </a:r>
            <a:r>
              <a:rPr kumimoji="0" lang="en-US" altLang="zh-CN" sz="2800" b="1">
                <a:latin typeface="宋体" charset="-122"/>
              </a:rPr>
              <a:t>(</a:t>
            </a:r>
            <a:r>
              <a:rPr kumimoji="0" lang="zh-CN" altLang="en-US" sz="2800" b="1">
                <a:latin typeface="宋体" charset="-122"/>
              </a:rPr>
              <a:t>以</a:t>
            </a:r>
            <a:r>
              <a:rPr kumimoji="0" lang="en-US" altLang="zh-CN" sz="2800" b="1">
                <a:latin typeface="宋体" charset="-122"/>
              </a:rPr>
              <a:t>IC</a:t>
            </a:r>
            <a:r>
              <a:rPr kumimoji="0" lang="zh-CN" altLang="en-US" sz="2800" b="1">
                <a:latin typeface="宋体" charset="-122"/>
              </a:rPr>
              <a:t>芯片或接口板形式出现 </a:t>
            </a:r>
            <a:r>
              <a:rPr kumimoji="0" lang="en-US" altLang="zh-CN" sz="2800" b="1">
                <a:latin typeface="宋体" charset="-122"/>
              </a:rPr>
              <a:t>)</a:t>
            </a:r>
            <a:r>
              <a:rPr kumimoji="0" lang="zh-CN" altLang="en-US" sz="2800" b="1">
                <a:latin typeface="宋体" charset="-122"/>
              </a:rPr>
              <a:t>，其内有若干专用寄存器和相应的控制逻辑电路构成。</a:t>
            </a:r>
          </a:p>
          <a:p>
            <a:pPr>
              <a:lnSpc>
                <a:spcPct val="125000"/>
              </a:lnSpc>
              <a:spcAft>
                <a:spcPct val="20000"/>
              </a:spcAft>
            </a:pPr>
            <a:r>
              <a:rPr kumimoji="0" lang="zh-CN" altLang="en-US" sz="2800" b="1">
                <a:latin typeface="宋体" charset="-122"/>
              </a:rPr>
              <a:t>它是</a:t>
            </a:r>
            <a:r>
              <a:rPr kumimoji="0" lang="en-US" altLang="zh-CN" sz="2800" b="1">
                <a:latin typeface="宋体" charset="-122"/>
              </a:rPr>
              <a:t>CPU</a:t>
            </a:r>
            <a:r>
              <a:rPr kumimoji="0" lang="zh-CN" altLang="en-US" sz="2800" b="1">
                <a:latin typeface="宋体" charset="-122"/>
              </a:rPr>
              <a:t>和</a:t>
            </a:r>
            <a:r>
              <a:rPr kumimoji="0" lang="en-US" altLang="zh-CN" sz="2800" b="1">
                <a:latin typeface="宋体" charset="-122"/>
              </a:rPr>
              <a:t>I/O</a:t>
            </a:r>
            <a:r>
              <a:rPr kumimoji="0" lang="zh-CN" altLang="en-US" sz="2800" b="1">
                <a:latin typeface="宋体" charset="-122"/>
              </a:rPr>
              <a:t>设备之间交换信息的媒介和桥梁。</a:t>
            </a:r>
          </a:p>
        </p:txBody>
      </p:sp>
      <p:pic>
        <p:nvPicPr>
          <p:cNvPr id="89091" name="Picture 29"/>
          <p:cNvPicPr>
            <a:picLocks noChangeAspect="1" noChangeArrowheads="1"/>
          </p:cNvPicPr>
          <p:nvPr/>
        </p:nvPicPr>
        <p:blipFill>
          <a:blip r:embed="rId2"/>
          <a:srcRect/>
          <a:stretch>
            <a:fillRect/>
          </a:stretch>
        </p:blipFill>
        <p:spPr bwMode="auto">
          <a:xfrm>
            <a:off x="1176338" y="1120775"/>
            <a:ext cx="6794500" cy="3330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灯片编号占位符 5"/>
          <p:cNvSpPr>
            <a:spLocks noGrp="1"/>
          </p:cNvSpPr>
          <p:nvPr>
            <p:ph type="sldNum" sz="quarter" idx="12"/>
          </p:nvPr>
        </p:nvSpPr>
        <p:spPr>
          <a:noFill/>
        </p:spPr>
        <p:txBody>
          <a:bodyPr/>
          <a:lstStyle/>
          <a:p>
            <a:fld id="{305AD7B5-E599-4012-8446-B31CCBCAE5D3}" type="slidenum">
              <a:rPr lang="en-US" altLang="zh-CN" smtClean="0">
                <a:ea typeface="宋体" charset="-122"/>
              </a:rPr>
              <a:t>77</a:t>
            </a:fld>
            <a:endParaRPr lang="en-US" altLang="zh-CN" smtClean="0">
              <a:ea typeface="宋体" charset="-122"/>
            </a:endParaRPr>
          </a:p>
        </p:txBody>
      </p:sp>
      <p:sp>
        <p:nvSpPr>
          <p:cNvPr id="90114" name="Rectangle 2"/>
          <p:cNvSpPr>
            <a:spLocks noGrp="1" noChangeArrowheads="1"/>
          </p:cNvSpPr>
          <p:nvPr>
            <p:ph type="title"/>
          </p:nvPr>
        </p:nvSpPr>
        <p:spPr>
          <a:xfrm>
            <a:off x="1068388" y="0"/>
            <a:ext cx="7772400" cy="1143000"/>
          </a:xfrm>
        </p:spPr>
        <p:txBody>
          <a:bodyPr/>
          <a:lstStyle/>
          <a:p>
            <a:pPr algn="ctr" eaLnBrk="1" hangingPunct="1"/>
            <a:r>
              <a:rPr lang="en-US" altLang="zh-CN" sz="4000" b="1" i="0" smtClean="0">
                <a:solidFill>
                  <a:schemeClr val="tx1"/>
                </a:solidFill>
                <a:ea typeface="隶书" charset="-122"/>
              </a:rPr>
              <a:t>I/O</a:t>
            </a:r>
            <a:r>
              <a:rPr lang="zh-CN" altLang="en-US" sz="4000" b="1" i="0" smtClean="0">
                <a:solidFill>
                  <a:schemeClr val="tx1"/>
                </a:solidFill>
              </a:rPr>
              <a:t>接口的功能</a:t>
            </a:r>
          </a:p>
        </p:txBody>
      </p:sp>
      <p:sp>
        <p:nvSpPr>
          <p:cNvPr id="90115" name="Rectangle 3"/>
          <p:cNvSpPr>
            <a:spLocks noGrp="1" noChangeArrowheads="1"/>
          </p:cNvSpPr>
          <p:nvPr>
            <p:ph type="body" idx="1"/>
          </p:nvPr>
        </p:nvSpPr>
        <p:spPr>
          <a:xfrm>
            <a:off x="396875" y="1341438"/>
            <a:ext cx="8747125" cy="5105400"/>
          </a:xfrm>
        </p:spPr>
        <p:txBody>
          <a:bodyPr/>
          <a:lstStyle/>
          <a:p>
            <a:pPr eaLnBrk="1" hangingPunct="1">
              <a:lnSpc>
                <a:spcPct val="125000"/>
              </a:lnSpc>
              <a:buClr>
                <a:srgbClr val="FFFF66"/>
              </a:buClr>
            </a:pPr>
            <a:r>
              <a:rPr lang="zh-CN" altLang="en-US" sz="2800" smtClean="0">
                <a:latin typeface="宋体" charset="-122"/>
              </a:rPr>
              <a:t>提供驱动外设的电压或电流；</a:t>
            </a:r>
          </a:p>
          <a:p>
            <a:pPr eaLnBrk="1" hangingPunct="1">
              <a:lnSpc>
                <a:spcPct val="125000"/>
              </a:lnSpc>
              <a:buClr>
                <a:srgbClr val="FFFF66"/>
              </a:buClr>
            </a:pPr>
            <a:r>
              <a:rPr lang="zh-CN" altLang="en-US" sz="2800" smtClean="0">
                <a:latin typeface="宋体" charset="-122"/>
              </a:rPr>
              <a:t>匹配计算机与外设之间的信号电平、速度、信号类型、数据格式等；</a:t>
            </a:r>
          </a:p>
          <a:p>
            <a:pPr eaLnBrk="1" hangingPunct="1">
              <a:lnSpc>
                <a:spcPct val="125000"/>
              </a:lnSpc>
              <a:buClr>
                <a:srgbClr val="FFFF66"/>
              </a:buClr>
            </a:pPr>
            <a:r>
              <a:rPr lang="zh-CN" altLang="en-US" sz="2800" smtClean="0">
                <a:latin typeface="宋体" charset="-122"/>
              </a:rPr>
              <a:t>缓存发给外设的数据、控制命令和外设提供的运行状态信息；</a:t>
            </a:r>
          </a:p>
          <a:p>
            <a:pPr eaLnBrk="1" hangingPunct="1">
              <a:lnSpc>
                <a:spcPct val="125000"/>
              </a:lnSpc>
              <a:buClr>
                <a:srgbClr val="FFFF66"/>
              </a:buClr>
            </a:pPr>
            <a:r>
              <a:rPr lang="en-US" altLang="zh-CN" sz="2800" smtClean="0">
                <a:latin typeface="宋体" charset="-122"/>
              </a:rPr>
              <a:t>DMA</a:t>
            </a:r>
            <a:r>
              <a:rPr lang="zh-CN" altLang="en-US" sz="2800" smtClean="0">
                <a:latin typeface="宋体" charset="-122"/>
              </a:rPr>
              <a:t>控制和中断控制。</a:t>
            </a: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灯片编号占位符 5"/>
          <p:cNvSpPr>
            <a:spLocks noGrp="1"/>
          </p:cNvSpPr>
          <p:nvPr>
            <p:ph type="sldNum" sz="quarter" idx="12"/>
          </p:nvPr>
        </p:nvSpPr>
        <p:spPr>
          <a:noFill/>
        </p:spPr>
        <p:txBody>
          <a:bodyPr/>
          <a:lstStyle/>
          <a:p>
            <a:fld id="{F9CA3C34-0D1B-4B38-B474-793474F37C1E}" type="slidenum">
              <a:rPr lang="en-US" altLang="zh-CN" smtClean="0">
                <a:ea typeface="宋体" charset="-122"/>
              </a:rPr>
              <a:t>78</a:t>
            </a:fld>
            <a:endParaRPr lang="en-US" altLang="zh-CN" smtClean="0">
              <a:ea typeface="宋体" charset="-122"/>
            </a:endParaRPr>
          </a:p>
        </p:txBody>
      </p:sp>
      <p:sp>
        <p:nvSpPr>
          <p:cNvPr id="91138" name="Rectangle 2"/>
          <p:cNvSpPr>
            <a:spLocks noGrp="1" noChangeArrowheads="1"/>
          </p:cNvSpPr>
          <p:nvPr>
            <p:ph type="body" idx="1"/>
          </p:nvPr>
        </p:nvSpPr>
        <p:spPr>
          <a:xfrm>
            <a:off x="468313" y="981075"/>
            <a:ext cx="8675687" cy="5472113"/>
          </a:xfrm>
        </p:spPr>
        <p:txBody>
          <a:bodyPr/>
          <a:lstStyle/>
          <a:p>
            <a:pPr eaLnBrk="1" hangingPunct="1">
              <a:lnSpc>
                <a:spcPct val="125000"/>
              </a:lnSpc>
              <a:buClr>
                <a:schemeClr val="folHlink"/>
              </a:buClr>
              <a:buSzPct val="90000"/>
              <a:buFont typeface="Wingdings" pitchFamily="2" charset="2"/>
              <a:buNone/>
            </a:pPr>
            <a:r>
              <a:rPr lang="en-US" altLang="zh-CN" b="1" smtClean="0">
                <a:latin typeface="宋体" charset="-122"/>
              </a:rPr>
              <a:t>1</a:t>
            </a:r>
            <a:r>
              <a:rPr lang="zh-CN" altLang="en-US" b="1" smtClean="0">
                <a:latin typeface="宋体" charset="-122"/>
              </a:rPr>
              <a:t>）</a:t>
            </a:r>
            <a:r>
              <a:rPr lang="zh-CN" altLang="en-US" sz="2800" b="1" smtClean="0">
                <a:latin typeface="宋体" charset="-122"/>
              </a:rPr>
              <a:t>主板上的</a:t>
            </a:r>
            <a:r>
              <a:rPr lang="en-US" altLang="zh-CN" sz="2800" b="1" smtClean="0">
                <a:latin typeface="宋体" charset="-122"/>
              </a:rPr>
              <a:t>I/O</a:t>
            </a:r>
            <a:r>
              <a:rPr lang="zh-CN" altLang="en-US" sz="2800" b="1" smtClean="0">
                <a:latin typeface="宋体" charset="-122"/>
              </a:rPr>
              <a:t>芯片</a:t>
            </a:r>
          </a:p>
          <a:p>
            <a:pPr eaLnBrk="1" hangingPunct="1">
              <a:lnSpc>
                <a:spcPct val="125000"/>
              </a:lnSpc>
              <a:buClr>
                <a:schemeClr val="folHlink"/>
              </a:buClr>
              <a:buSzPct val="90000"/>
              <a:buFont typeface="Wingdings" pitchFamily="2" charset="2"/>
              <a:buNone/>
            </a:pPr>
            <a:r>
              <a:rPr lang="zh-CN" altLang="en-US" sz="2800" b="1" smtClean="0">
                <a:latin typeface="宋体" charset="-122"/>
              </a:rPr>
              <a:t>   可编程的大规模集成电路，完成相应的接口操作。</a:t>
            </a:r>
          </a:p>
          <a:p>
            <a:pPr eaLnBrk="1" hangingPunct="1">
              <a:lnSpc>
                <a:spcPct val="125000"/>
              </a:lnSpc>
              <a:buClr>
                <a:schemeClr val="folHlink"/>
              </a:buClr>
              <a:buSzPct val="90000"/>
              <a:buFont typeface="Wingdings" pitchFamily="2" charset="2"/>
              <a:buNone/>
            </a:pPr>
            <a:r>
              <a:rPr lang="zh-CN" altLang="en-US" sz="2800" b="1" smtClean="0">
                <a:latin typeface="宋体" charset="-122"/>
              </a:rPr>
              <a:t>	如定时</a:t>
            </a:r>
            <a:r>
              <a:rPr lang="en-US" altLang="zh-CN" sz="2800" b="1" smtClean="0">
                <a:latin typeface="宋体" charset="-122"/>
              </a:rPr>
              <a:t>/</a:t>
            </a:r>
            <a:r>
              <a:rPr lang="zh-CN" altLang="en-US" sz="2800" b="1" smtClean="0">
                <a:latin typeface="宋体" charset="-122"/>
              </a:rPr>
              <a:t>计数器、中断控制器、</a:t>
            </a:r>
            <a:r>
              <a:rPr lang="en-US" altLang="zh-CN" sz="2800" b="1" smtClean="0">
                <a:latin typeface="宋体" charset="-122"/>
              </a:rPr>
              <a:t>DMA</a:t>
            </a:r>
            <a:r>
              <a:rPr lang="zh-CN" altLang="en-US" sz="2800" b="1" smtClean="0">
                <a:latin typeface="宋体" charset="-122"/>
              </a:rPr>
              <a:t>控制器、并行接口、键盘控制器等。</a:t>
            </a:r>
          </a:p>
          <a:p>
            <a:pPr eaLnBrk="1" hangingPunct="1">
              <a:lnSpc>
                <a:spcPct val="125000"/>
              </a:lnSpc>
              <a:buClr>
                <a:schemeClr val="folHlink"/>
              </a:buClr>
              <a:buSzPct val="90000"/>
              <a:buFont typeface="Wingdings" pitchFamily="2" charset="2"/>
              <a:buNone/>
            </a:pPr>
            <a:r>
              <a:rPr lang="en-US" altLang="zh-CN" sz="2800" b="1" smtClean="0">
                <a:latin typeface="宋体" charset="-122"/>
              </a:rPr>
              <a:t>2</a:t>
            </a:r>
            <a:r>
              <a:rPr lang="zh-CN" altLang="en-US" sz="2800" b="1" smtClean="0">
                <a:latin typeface="宋体" charset="-122"/>
              </a:rPr>
              <a:t>）</a:t>
            </a:r>
            <a:r>
              <a:rPr lang="en-US" altLang="zh-CN" sz="2800" b="1" smtClean="0">
                <a:latin typeface="宋体" charset="-122"/>
              </a:rPr>
              <a:t>I/O</a:t>
            </a:r>
            <a:r>
              <a:rPr lang="zh-CN" altLang="en-US" sz="2800" b="1" smtClean="0">
                <a:latin typeface="宋体" charset="-122"/>
              </a:rPr>
              <a:t>扩展槽上的接口控制卡</a:t>
            </a:r>
          </a:p>
          <a:p>
            <a:pPr eaLnBrk="1" hangingPunct="1">
              <a:lnSpc>
                <a:spcPct val="125000"/>
              </a:lnSpc>
              <a:buClr>
                <a:schemeClr val="folHlink"/>
              </a:buClr>
              <a:buSzPct val="90000"/>
              <a:buFont typeface="Wingdings" pitchFamily="2" charset="2"/>
              <a:buNone/>
            </a:pPr>
            <a:r>
              <a:rPr lang="zh-CN" altLang="en-US" sz="2800" b="1" smtClean="0">
                <a:latin typeface="宋体" charset="-122"/>
              </a:rPr>
              <a:t>   由若干个集成电路按一定的逻辑组成复杂的接口电路，如显卡、声卡、网卡等。</a:t>
            </a:r>
          </a:p>
        </p:txBody>
      </p:sp>
      <p:sp>
        <p:nvSpPr>
          <p:cNvPr id="91139" name="Rectangle 3"/>
          <p:cNvSpPr>
            <a:spLocks noChangeArrowheads="1"/>
          </p:cNvSpPr>
          <p:nvPr/>
        </p:nvSpPr>
        <p:spPr bwMode="auto">
          <a:xfrm>
            <a:off x="3360738" y="28575"/>
            <a:ext cx="2927350" cy="779463"/>
          </a:xfrm>
          <a:prstGeom prst="rect">
            <a:avLst/>
          </a:prstGeom>
          <a:noFill/>
          <a:ln w="9525">
            <a:noFill/>
            <a:miter lim="800000"/>
          </a:ln>
        </p:spPr>
        <p:txBody>
          <a:bodyPr wrap="none">
            <a:spAutoFit/>
          </a:bodyPr>
          <a:lstStyle/>
          <a:p>
            <a:pPr>
              <a:lnSpc>
                <a:spcPct val="125000"/>
              </a:lnSpc>
              <a:spcBef>
                <a:spcPct val="20000"/>
              </a:spcBef>
              <a:buClr>
                <a:schemeClr val="tx1"/>
              </a:buClr>
              <a:buFont typeface="Wingdings" pitchFamily="2" charset="2"/>
              <a:buNone/>
            </a:pPr>
            <a:r>
              <a:rPr lang="en-US" altLang="zh-CN" sz="3600">
                <a:latin typeface="楷体_GB2312" pitchFamily="49" charset="-122"/>
                <a:ea typeface="楷体_GB2312" pitchFamily="49" charset="-122"/>
              </a:rPr>
              <a:t>I/O </a:t>
            </a:r>
            <a:r>
              <a:rPr lang="zh-CN" altLang="en-US" sz="3600">
                <a:latin typeface="楷体_GB2312" pitchFamily="49" charset="-122"/>
                <a:ea typeface="楷体_GB2312" pitchFamily="49" charset="-122"/>
              </a:rPr>
              <a:t>接口分类</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灯片编号占位符 5"/>
          <p:cNvSpPr>
            <a:spLocks noGrp="1"/>
          </p:cNvSpPr>
          <p:nvPr>
            <p:ph type="sldNum" sz="quarter" idx="12"/>
          </p:nvPr>
        </p:nvSpPr>
        <p:spPr>
          <a:noFill/>
        </p:spPr>
        <p:txBody>
          <a:bodyPr/>
          <a:lstStyle/>
          <a:p>
            <a:fld id="{CA58D60B-2D32-403B-ABFE-3F9E626CC280}" type="slidenum">
              <a:rPr lang="en-US" altLang="zh-CN" smtClean="0">
                <a:ea typeface="宋体" charset="-122"/>
              </a:rPr>
              <a:t>79</a:t>
            </a:fld>
            <a:endParaRPr lang="en-US" altLang="zh-CN" smtClean="0">
              <a:ea typeface="宋体" charset="-122"/>
            </a:endParaRPr>
          </a:p>
        </p:txBody>
      </p:sp>
      <p:sp>
        <p:nvSpPr>
          <p:cNvPr id="92162" name="Rectangle 2"/>
          <p:cNvSpPr>
            <a:spLocks noGrp="1" noChangeArrowheads="1"/>
          </p:cNvSpPr>
          <p:nvPr>
            <p:ph type="title"/>
          </p:nvPr>
        </p:nvSpPr>
        <p:spPr>
          <a:xfrm>
            <a:off x="1127125" y="0"/>
            <a:ext cx="7772400" cy="914400"/>
          </a:xfrm>
        </p:spPr>
        <p:txBody>
          <a:bodyPr/>
          <a:lstStyle/>
          <a:p>
            <a:pPr algn="ctr" eaLnBrk="1" hangingPunct="1"/>
            <a:r>
              <a:rPr lang="en-US" altLang="zh-CN" sz="3600" i="0" smtClean="0">
                <a:solidFill>
                  <a:schemeClr val="tx1"/>
                </a:solidFill>
              </a:rPr>
              <a:t>INTEL 845GE </a:t>
            </a:r>
            <a:r>
              <a:rPr lang="zh-CN" altLang="en-US" sz="3600" i="0" smtClean="0">
                <a:solidFill>
                  <a:schemeClr val="tx1"/>
                </a:solidFill>
              </a:rPr>
              <a:t>主板</a:t>
            </a:r>
          </a:p>
        </p:txBody>
      </p:sp>
      <p:pic>
        <p:nvPicPr>
          <p:cNvPr id="92163" name="Picture 3" descr="MB"/>
          <p:cNvPicPr>
            <a:picLocks noGrp="1" noChangeAspect="1" noChangeArrowheads="1"/>
          </p:cNvPicPr>
          <p:nvPr>
            <p:ph idx="1"/>
          </p:nvPr>
        </p:nvPicPr>
        <p:blipFill>
          <a:blip r:embed="rId2"/>
          <a:srcRect/>
          <a:stretch>
            <a:fillRect/>
          </a:stretch>
        </p:blipFill>
        <p:spPr>
          <a:xfrm>
            <a:off x="762000" y="1676400"/>
            <a:ext cx="7777163" cy="4824413"/>
          </a:xfrm>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4425" y="415290"/>
            <a:ext cx="8581390" cy="746760"/>
          </a:xfrm>
        </p:spPr>
        <p:txBody>
          <a:bodyPr/>
          <a:lstStyle/>
          <a:p>
            <a:r>
              <a:rPr lang="zh-CN" altLang="en-US" i="0">
                <a:solidFill>
                  <a:schemeClr val="tx1"/>
                </a:solidFill>
                <a:sym typeface="+mn-ea"/>
              </a:rPr>
              <a:t>我在这门课程当中能学到什么？</a:t>
            </a:r>
          </a:p>
          <a:p>
            <a:endParaRPr lang="zh-CN" altLang="en-US" i="0">
              <a:solidFill>
                <a:schemeClr val="tx1"/>
              </a:solidFill>
              <a:sym typeface="+mn-ea"/>
            </a:endParaRPr>
          </a:p>
        </p:txBody>
      </p:sp>
      <p:sp>
        <p:nvSpPr>
          <p:cNvPr id="4" name="灯片编号占位符 3"/>
          <p:cNvSpPr>
            <a:spLocks noGrp="1"/>
          </p:cNvSpPr>
          <p:nvPr>
            <p:ph type="sldNum" sz="quarter" idx="12"/>
          </p:nvPr>
        </p:nvSpPr>
        <p:spPr/>
        <p:txBody>
          <a:bodyPr/>
          <a:lstStyle/>
          <a:p>
            <a:pPr>
              <a:defRPr/>
            </a:pPr>
            <a:fld id="{402A6024-698E-4E53-8410-79FB5AAD454C}" type="slidenum">
              <a:rPr lang="en-US" altLang="zh-CN"/>
              <a:t>8</a:t>
            </a:fld>
            <a:endParaRPr lang="en-US" altLang="zh-CN"/>
          </a:p>
        </p:txBody>
      </p:sp>
      <p:sp>
        <p:nvSpPr>
          <p:cNvPr id="3" name="矩形 2"/>
          <p:cNvSpPr/>
          <p:nvPr/>
        </p:nvSpPr>
        <p:spPr>
          <a:xfrm>
            <a:off x="794952" y="1469537"/>
            <a:ext cx="6940378" cy="3970318"/>
          </a:xfrm>
          <a:prstGeom prst="rect">
            <a:avLst/>
          </a:prstGeom>
        </p:spPr>
        <p:txBody>
          <a:bodyPr wrap="square">
            <a:spAutoFit/>
          </a:bodyPr>
          <a:lstStyle/>
          <a:p>
            <a:pPr marL="342900" lvl="0" indent="-342900" algn="just">
              <a:lnSpc>
                <a:spcPct val="150000"/>
              </a:lnSpc>
              <a:spcAft>
                <a:spcPts val="0"/>
              </a:spcAft>
              <a:buFont typeface="+mj-lt"/>
              <a:buAutoNum type="arabicPeriod"/>
              <a:tabLst>
                <a:tab pos="342900" algn="l"/>
              </a:tabLst>
            </a:pPr>
            <a:r>
              <a:rPr lang="zh-CN" altLang="zh-CN" sz="2400" kern="100" dirty="0">
                <a:latin typeface="+mn-ea"/>
                <a:ea typeface="+mn-ea"/>
              </a:rPr>
              <a:t>掌握微机的基本概念和结构。</a:t>
            </a:r>
          </a:p>
          <a:p>
            <a:pPr marL="342900" lvl="0" indent="-342900" algn="just">
              <a:lnSpc>
                <a:spcPct val="150000"/>
              </a:lnSpc>
              <a:spcAft>
                <a:spcPts val="0"/>
              </a:spcAft>
              <a:buFont typeface="+mj-lt"/>
              <a:buAutoNum type="arabicPeriod"/>
              <a:tabLst>
                <a:tab pos="342900" algn="l"/>
              </a:tabLst>
            </a:pPr>
            <a:r>
              <a:rPr lang="zh-CN" altLang="zh-CN" sz="2400" kern="100" dirty="0">
                <a:latin typeface="+mn-ea"/>
                <a:ea typeface="+mn-ea"/>
              </a:rPr>
              <a:t>以</a:t>
            </a:r>
            <a:r>
              <a:rPr lang="en-US" altLang="zh-CN" sz="2400" kern="100" dirty="0" err="1">
                <a:latin typeface="+mn-ea"/>
                <a:ea typeface="+mn-ea"/>
              </a:rPr>
              <a:t>INTEL8086</a:t>
            </a:r>
            <a:r>
              <a:rPr lang="zh-CN" altLang="zh-CN" sz="2400" kern="100" dirty="0">
                <a:latin typeface="+mn-ea"/>
                <a:ea typeface="+mn-ea"/>
              </a:rPr>
              <a:t>系列为例</a:t>
            </a:r>
            <a:r>
              <a:rPr lang="en-US" altLang="zh-CN" sz="2400" kern="100" dirty="0">
                <a:latin typeface="+mn-ea"/>
                <a:ea typeface="+mn-ea"/>
              </a:rPr>
              <a:t>,</a:t>
            </a:r>
            <a:r>
              <a:rPr lang="zh-CN" altLang="zh-CN" sz="2400" kern="100" dirty="0">
                <a:latin typeface="+mn-ea"/>
                <a:ea typeface="+mn-ea"/>
              </a:rPr>
              <a:t>掌握</a:t>
            </a:r>
            <a:r>
              <a:rPr lang="en-US" altLang="zh-CN" sz="2400" kern="100" dirty="0">
                <a:latin typeface="+mn-ea"/>
                <a:ea typeface="+mn-ea"/>
              </a:rPr>
              <a:t>16</a:t>
            </a:r>
            <a:r>
              <a:rPr lang="zh-CN" altLang="zh-CN" sz="2400" kern="100" dirty="0">
                <a:latin typeface="+mn-ea"/>
                <a:ea typeface="+mn-ea"/>
              </a:rPr>
              <a:t>位微处理器编程结构、工作模式、基本操作和时序</a:t>
            </a:r>
            <a:r>
              <a:rPr lang="en-US" altLang="zh-CN" sz="2400" kern="100" dirty="0">
                <a:latin typeface="+mn-ea"/>
                <a:ea typeface="+mn-ea"/>
              </a:rPr>
              <a:t>,</a:t>
            </a:r>
            <a:r>
              <a:rPr lang="zh-CN" altLang="zh-CN" sz="2400" kern="100" dirty="0">
                <a:latin typeface="+mn-ea"/>
                <a:ea typeface="+mn-ea"/>
              </a:rPr>
              <a:t>寻址方式和指令系统</a:t>
            </a:r>
            <a:r>
              <a:rPr lang="en-US" altLang="zh-CN" sz="2400" kern="100" dirty="0">
                <a:latin typeface="+mn-ea"/>
                <a:ea typeface="+mn-ea"/>
              </a:rPr>
              <a:t>,</a:t>
            </a:r>
            <a:r>
              <a:rPr lang="zh-CN" altLang="zh-CN" sz="2400" kern="100" dirty="0">
                <a:latin typeface="+mn-ea"/>
                <a:ea typeface="+mn-ea"/>
              </a:rPr>
              <a:t>掌握汇编语言程序设计方法。</a:t>
            </a:r>
          </a:p>
          <a:p>
            <a:pPr marL="342900" lvl="0" indent="-342900" algn="just">
              <a:lnSpc>
                <a:spcPct val="150000"/>
              </a:lnSpc>
              <a:spcAft>
                <a:spcPts val="0"/>
              </a:spcAft>
              <a:buFont typeface="+mj-lt"/>
              <a:buAutoNum type="arabicPeriod"/>
              <a:tabLst>
                <a:tab pos="342900" algn="l"/>
              </a:tabLst>
            </a:pPr>
            <a:r>
              <a:rPr lang="zh-CN" altLang="zh-CN" sz="2400" kern="100" dirty="0">
                <a:latin typeface="+mn-ea"/>
                <a:ea typeface="+mn-ea"/>
              </a:rPr>
              <a:t>掌握</a:t>
            </a:r>
            <a:r>
              <a:rPr lang="en-US" altLang="zh-CN" sz="2400" kern="100" dirty="0">
                <a:latin typeface="+mn-ea"/>
                <a:ea typeface="+mn-ea"/>
              </a:rPr>
              <a:t>CPU</a:t>
            </a:r>
            <a:r>
              <a:rPr lang="zh-CN" altLang="zh-CN" sz="2400" kern="100" dirty="0">
                <a:latin typeface="+mn-ea"/>
                <a:ea typeface="+mn-ea"/>
              </a:rPr>
              <a:t>和外设之间的基本数据传输方式：程序、中断、</a:t>
            </a:r>
            <a:r>
              <a:rPr lang="en-US" altLang="zh-CN" sz="2400" kern="100" dirty="0">
                <a:latin typeface="+mn-ea"/>
                <a:ea typeface="+mn-ea"/>
              </a:rPr>
              <a:t>DMA</a:t>
            </a:r>
            <a:r>
              <a:rPr lang="zh-CN" altLang="zh-CN" sz="2400" kern="100" dirty="0">
                <a:latin typeface="+mn-ea"/>
                <a:ea typeface="+mn-ea"/>
              </a:rPr>
              <a:t>的原理和特点。</a:t>
            </a:r>
          </a:p>
          <a:p>
            <a:pPr marL="342900" lvl="0" indent="-342900" algn="just">
              <a:lnSpc>
                <a:spcPct val="150000"/>
              </a:lnSpc>
              <a:spcAft>
                <a:spcPts val="0"/>
              </a:spcAft>
              <a:buFont typeface="+mj-lt"/>
              <a:buAutoNum type="arabicPeriod"/>
              <a:tabLst>
                <a:tab pos="342900" algn="l"/>
              </a:tabLst>
            </a:pPr>
            <a:r>
              <a:rPr lang="zh-CN" altLang="zh-CN" sz="2400" kern="100" dirty="0">
                <a:latin typeface="+mn-ea"/>
                <a:ea typeface="+mn-ea"/>
              </a:rPr>
              <a:t>掌握常用可编程</a:t>
            </a:r>
            <a:r>
              <a:rPr lang="en-US" altLang="zh-CN" sz="2400" kern="100" dirty="0">
                <a:latin typeface="+mn-ea"/>
                <a:ea typeface="+mn-ea"/>
              </a:rPr>
              <a:t>I/O</a:t>
            </a:r>
            <a:r>
              <a:rPr lang="zh-CN" altLang="zh-CN" sz="2400" kern="100" dirty="0">
                <a:latin typeface="+mn-ea"/>
                <a:ea typeface="+mn-ea"/>
              </a:rPr>
              <a:t>接口芯片的工作原理及应用</a:t>
            </a:r>
            <a:r>
              <a:rPr lang="zh-CN" altLang="zh-CN" sz="2400" kern="100" dirty="0" smtClean="0">
                <a:latin typeface="+mn-ea"/>
                <a:ea typeface="+mn-ea"/>
              </a:rPr>
              <a:t>。</a:t>
            </a:r>
            <a:endParaRPr lang="zh-CN" altLang="zh-CN" sz="2400" kern="100" dirty="0">
              <a:latin typeface="+mn-ea"/>
              <a:ea typeface="+mn-ea"/>
            </a:endParaRPr>
          </a:p>
        </p:txBody>
      </p:sp>
    </p:spTree>
    <p:extLst>
      <p:ext uri="{BB962C8B-B14F-4D97-AF65-F5344CB8AC3E}">
        <p14:creationId xmlns:p14="http://schemas.microsoft.com/office/powerpoint/2010/main" val="330857948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灯片编号占位符 5"/>
          <p:cNvSpPr>
            <a:spLocks noGrp="1"/>
          </p:cNvSpPr>
          <p:nvPr>
            <p:ph type="sldNum" sz="quarter" idx="12"/>
          </p:nvPr>
        </p:nvSpPr>
        <p:spPr>
          <a:noFill/>
        </p:spPr>
        <p:txBody>
          <a:bodyPr/>
          <a:lstStyle/>
          <a:p>
            <a:fld id="{C6E16504-4834-4DDF-8B1E-57B052DA8003}" type="slidenum">
              <a:rPr lang="en-US" altLang="zh-CN" smtClean="0">
                <a:ea typeface="宋体" charset="-122"/>
              </a:rPr>
              <a:t>80</a:t>
            </a:fld>
            <a:endParaRPr lang="en-US" altLang="zh-CN" smtClean="0">
              <a:ea typeface="宋体" charset="-122"/>
            </a:endParaRPr>
          </a:p>
        </p:txBody>
      </p:sp>
      <p:pic>
        <p:nvPicPr>
          <p:cNvPr id="93186" name="Picture 2" descr="6-1-1c"/>
          <p:cNvPicPr>
            <a:picLocks noGrp="1" noChangeAspect="1" noChangeArrowheads="1"/>
          </p:cNvPicPr>
          <p:nvPr>
            <p:ph idx="1"/>
          </p:nvPr>
        </p:nvPicPr>
        <p:blipFill>
          <a:blip r:embed="rId2"/>
          <a:srcRect/>
          <a:stretch>
            <a:fillRect/>
          </a:stretch>
        </p:blipFill>
        <p:spPr>
          <a:xfrm>
            <a:off x="250825" y="1125538"/>
            <a:ext cx="8713788" cy="5327650"/>
          </a:xfrm>
        </p:spPr>
      </p:pic>
      <p:sp>
        <p:nvSpPr>
          <p:cNvPr id="93187" name="Rectangle 3"/>
          <p:cNvSpPr>
            <a:spLocks noGrp="1" noChangeArrowheads="1"/>
          </p:cNvSpPr>
          <p:nvPr>
            <p:ph type="title"/>
          </p:nvPr>
        </p:nvSpPr>
        <p:spPr>
          <a:xfrm>
            <a:off x="1371600" y="0"/>
            <a:ext cx="7772400" cy="898525"/>
          </a:xfrm>
        </p:spPr>
        <p:txBody>
          <a:bodyPr/>
          <a:lstStyle/>
          <a:p>
            <a:pPr algn="ctr" eaLnBrk="1" hangingPunct="1"/>
            <a:r>
              <a:rPr lang="zh-CN" altLang="en-US" sz="3600" b="1" i="0" smtClean="0">
                <a:solidFill>
                  <a:schemeClr val="tx1"/>
                </a:solidFill>
              </a:rPr>
              <a:t>微型计算机系统的物理结构</a:t>
            </a: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灯片编号占位符 5"/>
          <p:cNvSpPr>
            <a:spLocks noGrp="1"/>
          </p:cNvSpPr>
          <p:nvPr>
            <p:ph type="sldNum" sz="quarter" idx="12"/>
          </p:nvPr>
        </p:nvSpPr>
        <p:spPr>
          <a:noFill/>
        </p:spPr>
        <p:txBody>
          <a:bodyPr/>
          <a:lstStyle/>
          <a:p>
            <a:fld id="{A7442007-B9EE-4A02-AB6B-FC827C2504D3}" type="slidenum">
              <a:rPr lang="en-US" altLang="zh-CN" smtClean="0">
                <a:ea typeface="宋体" charset="-122"/>
              </a:rPr>
              <a:t>81</a:t>
            </a:fld>
            <a:endParaRPr lang="en-US" altLang="zh-CN" smtClean="0">
              <a:ea typeface="宋体" charset="-122"/>
            </a:endParaRPr>
          </a:p>
        </p:txBody>
      </p:sp>
      <p:sp>
        <p:nvSpPr>
          <p:cNvPr id="94210" name="Rectangle 2"/>
          <p:cNvSpPr>
            <a:spLocks noGrp="1" noChangeArrowheads="1"/>
          </p:cNvSpPr>
          <p:nvPr>
            <p:ph type="title"/>
          </p:nvPr>
        </p:nvSpPr>
        <p:spPr>
          <a:xfrm>
            <a:off x="1089025" y="188913"/>
            <a:ext cx="7815263" cy="693737"/>
          </a:xfrm>
        </p:spPr>
        <p:txBody>
          <a:bodyPr/>
          <a:lstStyle/>
          <a:p>
            <a:pPr algn="ctr" eaLnBrk="1" hangingPunct="1"/>
            <a:r>
              <a:rPr lang="zh-CN" altLang="en-US" sz="3600" b="1" i="0" smtClean="0">
                <a:solidFill>
                  <a:schemeClr val="tx1"/>
                </a:solidFill>
              </a:rPr>
              <a:t>微型计算机系统的软件</a:t>
            </a:r>
          </a:p>
        </p:txBody>
      </p:sp>
      <p:sp>
        <p:nvSpPr>
          <p:cNvPr id="94211" name="Rectangle 3"/>
          <p:cNvSpPr>
            <a:spLocks noGrp="1" noChangeArrowheads="1"/>
          </p:cNvSpPr>
          <p:nvPr>
            <p:ph type="body" idx="1"/>
          </p:nvPr>
        </p:nvSpPr>
        <p:spPr>
          <a:xfrm>
            <a:off x="641350" y="1190625"/>
            <a:ext cx="8167688" cy="5465763"/>
          </a:xfrm>
        </p:spPr>
        <p:txBody>
          <a:bodyPr/>
          <a:lstStyle/>
          <a:p>
            <a:pPr eaLnBrk="1" hangingPunct="1">
              <a:lnSpc>
                <a:spcPct val="120000"/>
              </a:lnSpc>
              <a:spcBef>
                <a:spcPct val="0"/>
              </a:spcBef>
              <a:buFontTx/>
              <a:buNone/>
            </a:pPr>
            <a:r>
              <a:rPr lang="zh-CN" altLang="en-US" sz="2400" b="1" smtClean="0">
                <a:latin typeface="楷体_GB2312" pitchFamily="49" charset="-122"/>
                <a:ea typeface="楷体_GB2312" pitchFamily="49" charset="-122"/>
              </a:rPr>
              <a:t>软件系统是微型计算机为了方便用户使用和充分发挥微机硬件效能所必备的各种程序的总称。</a:t>
            </a:r>
          </a:p>
          <a:p>
            <a:pPr eaLnBrk="1" hangingPunct="1">
              <a:lnSpc>
                <a:spcPct val="120000"/>
              </a:lnSpc>
              <a:spcBef>
                <a:spcPct val="0"/>
              </a:spcBef>
              <a:buFontTx/>
              <a:buNone/>
            </a:pPr>
            <a:r>
              <a:rPr lang="en-US" altLang="zh-CN" sz="2400" b="1" smtClean="0">
                <a:latin typeface="楷体_GB2312" pitchFamily="49" charset="-122"/>
                <a:ea typeface="楷体_GB2312" pitchFamily="49" charset="-122"/>
              </a:rPr>
              <a:t>1.</a:t>
            </a:r>
            <a:r>
              <a:rPr lang="zh-CN" altLang="en-US" sz="2400" b="1" smtClean="0">
                <a:latin typeface="楷体_GB2312" pitchFamily="49" charset="-122"/>
                <a:ea typeface="楷体_GB2312" pitchFamily="49" charset="-122"/>
              </a:rPr>
              <a:t>系统软件</a:t>
            </a:r>
          </a:p>
          <a:p>
            <a:pPr eaLnBrk="1" hangingPunct="1">
              <a:lnSpc>
                <a:spcPct val="120000"/>
              </a:lnSpc>
              <a:spcBef>
                <a:spcPct val="0"/>
              </a:spcBef>
              <a:buFontTx/>
              <a:buNone/>
            </a:pPr>
            <a:r>
              <a:rPr lang="zh-CN" altLang="en-US" sz="2400" b="1" smtClean="0">
                <a:latin typeface="楷体_GB2312" pitchFamily="49" charset="-122"/>
                <a:ea typeface="楷体_GB2312" pitchFamily="49" charset="-122"/>
              </a:rPr>
              <a:t>（</a:t>
            </a:r>
            <a:r>
              <a:rPr lang="en-US" altLang="zh-CN" sz="2400" b="1" smtClean="0">
                <a:latin typeface="楷体_GB2312" pitchFamily="49" charset="-122"/>
                <a:ea typeface="楷体_GB2312" pitchFamily="49" charset="-122"/>
              </a:rPr>
              <a:t>1</a:t>
            </a:r>
            <a:r>
              <a:rPr lang="zh-CN" altLang="en-US" sz="2400" b="1" smtClean="0">
                <a:latin typeface="楷体_GB2312" pitchFamily="49" charset="-122"/>
                <a:ea typeface="楷体_GB2312" pitchFamily="49" charset="-122"/>
              </a:rPr>
              <a:t>）监控程序</a:t>
            </a:r>
          </a:p>
          <a:p>
            <a:pPr eaLnBrk="1" hangingPunct="1">
              <a:lnSpc>
                <a:spcPct val="120000"/>
              </a:lnSpc>
              <a:spcBef>
                <a:spcPct val="0"/>
              </a:spcBef>
              <a:buFontTx/>
              <a:buNone/>
            </a:pPr>
            <a:r>
              <a:rPr lang="zh-CN" altLang="en-US" sz="2400" b="1" smtClean="0">
                <a:latin typeface="楷体_GB2312" pitchFamily="49" charset="-122"/>
                <a:ea typeface="楷体_GB2312" pitchFamily="49" charset="-122"/>
              </a:rPr>
              <a:t>（</a:t>
            </a:r>
            <a:r>
              <a:rPr lang="en-US" altLang="zh-CN" sz="2400" b="1" smtClean="0">
                <a:latin typeface="楷体_GB2312" pitchFamily="49" charset="-122"/>
                <a:ea typeface="楷体_GB2312" pitchFamily="49" charset="-122"/>
              </a:rPr>
              <a:t>2</a:t>
            </a:r>
            <a:r>
              <a:rPr lang="zh-CN" altLang="en-US" sz="2400" b="1" smtClean="0">
                <a:latin typeface="楷体_GB2312" pitchFamily="49" charset="-122"/>
                <a:ea typeface="楷体_GB2312" pitchFamily="49" charset="-122"/>
              </a:rPr>
              <a:t>）操作系统</a:t>
            </a:r>
          </a:p>
          <a:p>
            <a:pPr eaLnBrk="1" hangingPunct="1">
              <a:lnSpc>
                <a:spcPct val="120000"/>
              </a:lnSpc>
              <a:spcBef>
                <a:spcPct val="0"/>
              </a:spcBef>
              <a:buFontTx/>
              <a:buNone/>
            </a:pPr>
            <a:r>
              <a:rPr lang="zh-CN" altLang="en-US" sz="2400" b="1" smtClean="0">
                <a:latin typeface="楷体_GB2312" pitchFamily="49" charset="-122"/>
                <a:ea typeface="楷体_GB2312" pitchFamily="49" charset="-122"/>
              </a:rPr>
              <a:t>（</a:t>
            </a:r>
            <a:r>
              <a:rPr lang="en-US" altLang="zh-CN" sz="2400" b="1" smtClean="0">
                <a:latin typeface="楷体_GB2312" pitchFamily="49" charset="-122"/>
                <a:ea typeface="楷体_GB2312" pitchFamily="49" charset="-122"/>
              </a:rPr>
              <a:t>3</a:t>
            </a:r>
            <a:r>
              <a:rPr lang="zh-CN" altLang="en-US" sz="2400" b="1" smtClean="0">
                <a:latin typeface="楷体_GB2312" pitchFamily="49" charset="-122"/>
                <a:ea typeface="楷体_GB2312" pitchFamily="49" charset="-122"/>
              </a:rPr>
              <a:t>）语言处理程序</a:t>
            </a:r>
          </a:p>
          <a:p>
            <a:pPr eaLnBrk="1" hangingPunct="1">
              <a:lnSpc>
                <a:spcPct val="120000"/>
              </a:lnSpc>
              <a:spcBef>
                <a:spcPct val="0"/>
              </a:spcBef>
              <a:buFontTx/>
              <a:buNone/>
            </a:pPr>
            <a:r>
              <a:rPr lang="zh-CN" altLang="en-US" sz="2400" b="1" smtClean="0">
                <a:latin typeface="楷体_GB2312" pitchFamily="49" charset="-122"/>
                <a:ea typeface="楷体_GB2312" pitchFamily="49" charset="-122"/>
              </a:rPr>
              <a:t>		</a:t>
            </a:r>
            <a:r>
              <a:rPr lang="en-US" altLang="zh-CN" sz="2400" b="1" smtClean="0">
                <a:latin typeface="Times New Roman" pitchFamily="18" charset="0"/>
                <a:ea typeface="楷体_GB2312" pitchFamily="49" charset="-122"/>
              </a:rPr>
              <a:t>–</a:t>
            </a:r>
            <a:r>
              <a:rPr lang="en-US" altLang="zh-CN" sz="2400" b="1" smtClean="0">
                <a:latin typeface="楷体_GB2312" pitchFamily="49" charset="-122"/>
                <a:ea typeface="楷体_GB2312" pitchFamily="49" charset="-122"/>
              </a:rPr>
              <a:t>①</a:t>
            </a:r>
            <a:r>
              <a:rPr lang="zh-CN" altLang="en-US" sz="2400" b="1" smtClean="0">
                <a:latin typeface="楷体_GB2312" pitchFamily="49" charset="-122"/>
                <a:ea typeface="楷体_GB2312" pitchFamily="49" charset="-122"/>
              </a:rPr>
              <a:t>汇编程序</a:t>
            </a:r>
          </a:p>
          <a:p>
            <a:pPr eaLnBrk="1" hangingPunct="1">
              <a:lnSpc>
                <a:spcPct val="120000"/>
              </a:lnSpc>
              <a:spcBef>
                <a:spcPct val="0"/>
              </a:spcBef>
              <a:buFontTx/>
              <a:buNone/>
            </a:pPr>
            <a:r>
              <a:rPr lang="zh-CN" altLang="en-US" sz="2400" b="1" smtClean="0">
                <a:latin typeface="楷体_GB2312" pitchFamily="49" charset="-122"/>
                <a:ea typeface="楷体_GB2312" pitchFamily="49" charset="-122"/>
              </a:rPr>
              <a:t>		</a:t>
            </a:r>
            <a:r>
              <a:rPr lang="en-US" altLang="zh-CN" sz="2400" b="1" smtClean="0">
                <a:latin typeface="Times New Roman" pitchFamily="18" charset="0"/>
                <a:ea typeface="楷体_GB2312" pitchFamily="49" charset="-122"/>
              </a:rPr>
              <a:t>–</a:t>
            </a:r>
            <a:r>
              <a:rPr lang="en-US" altLang="zh-CN" sz="2400" b="1" smtClean="0">
                <a:latin typeface="楷体_GB2312" pitchFamily="49" charset="-122"/>
                <a:ea typeface="楷体_GB2312" pitchFamily="49" charset="-122"/>
              </a:rPr>
              <a:t>②</a:t>
            </a:r>
            <a:r>
              <a:rPr lang="zh-CN" altLang="en-US" sz="2400" b="1" smtClean="0">
                <a:latin typeface="楷体_GB2312" pitchFamily="49" charset="-122"/>
                <a:ea typeface="楷体_GB2312" pitchFamily="49" charset="-122"/>
              </a:rPr>
              <a:t>解释程序</a:t>
            </a:r>
          </a:p>
          <a:p>
            <a:pPr eaLnBrk="1" hangingPunct="1">
              <a:lnSpc>
                <a:spcPct val="120000"/>
              </a:lnSpc>
              <a:spcBef>
                <a:spcPct val="0"/>
              </a:spcBef>
              <a:buFontTx/>
              <a:buNone/>
            </a:pPr>
            <a:r>
              <a:rPr lang="zh-CN" altLang="en-US" sz="2400" b="1" smtClean="0">
                <a:latin typeface="楷体_GB2312" pitchFamily="49" charset="-122"/>
                <a:ea typeface="楷体_GB2312" pitchFamily="49" charset="-122"/>
              </a:rPr>
              <a:t>		</a:t>
            </a:r>
            <a:r>
              <a:rPr lang="en-US" altLang="zh-CN" sz="2400" b="1" smtClean="0">
                <a:latin typeface="Times New Roman" pitchFamily="18" charset="0"/>
                <a:ea typeface="楷体_GB2312" pitchFamily="49" charset="-122"/>
              </a:rPr>
              <a:t>–</a:t>
            </a:r>
            <a:r>
              <a:rPr lang="en-US" altLang="zh-CN" sz="2400" b="1" smtClean="0">
                <a:latin typeface="楷体_GB2312" pitchFamily="49" charset="-122"/>
                <a:ea typeface="楷体_GB2312" pitchFamily="49" charset="-122"/>
              </a:rPr>
              <a:t>③</a:t>
            </a:r>
            <a:r>
              <a:rPr lang="zh-CN" altLang="en-US" sz="2400" b="1" smtClean="0">
                <a:latin typeface="楷体_GB2312" pitchFamily="49" charset="-122"/>
                <a:ea typeface="楷体_GB2312" pitchFamily="49" charset="-122"/>
              </a:rPr>
              <a:t>编译程序</a:t>
            </a:r>
          </a:p>
          <a:p>
            <a:pPr eaLnBrk="1" hangingPunct="1">
              <a:lnSpc>
                <a:spcPct val="120000"/>
              </a:lnSpc>
              <a:spcBef>
                <a:spcPct val="0"/>
              </a:spcBef>
              <a:buFontTx/>
              <a:buNone/>
            </a:pPr>
            <a:r>
              <a:rPr lang="zh-CN" altLang="en-US" sz="2400" b="1" smtClean="0">
                <a:latin typeface="楷体_GB2312" pitchFamily="49" charset="-122"/>
                <a:ea typeface="楷体_GB2312" pitchFamily="49" charset="-122"/>
              </a:rPr>
              <a:t>（</a:t>
            </a:r>
            <a:r>
              <a:rPr lang="en-US" altLang="zh-CN" sz="2400" b="1" smtClean="0">
                <a:latin typeface="楷体_GB2312" pitchFamily="49" charset="-122"/>
                <a:ea typeface="楷体_GB2312" pitchFamily="49" charset="-122"/>
              </a:rPr>
              <a:t>4</a:t>
            </a:r>
            <a:r>
              <a:rPr lang="zh-CN" altLang="en-US" sz="2400" b="1" smtClean="0">
                <a:latin typeface="楷体_GB2312" pitchFamily="49" charset="-122"/>
                <a:ea typeface="楷体_GB2312" pitchFamily="49" charset="-122"/>
              </a:rPr>
              <a:t>）服务程序</a:t>
            </a:r>
          </a:p>
          <a:p>
            <a:pPr eaLnBrk="1" hangingPunct="1">
              <a:lnSpc>
                <a:spcPct val="120000"/>
              </a:lnSpc>
              <a:spcBef>
                <a:spcPct val="0"/>
              </a:spcBef>
              <a:buFontTx/>
              <a:buNone/>
            </a:pPr>
            <a:r>
              <a:rPr lang="en-US" altLang="zh-CN" sz="2400" b="1" smtClean="0">
                <a:latin typeface="楷体_GB2312" pitchFamily="49" charset="-122"/>
                <a:ea typeface="楷体_GB2312" pitchFamily="49" charset="-122"/>
              </a:rPr>
              <a:t>2.</a:t>
            </a:r>
            <a:r>
              <a:rPr lang="zh-CN" altLang="en-US" sz="2400" b="1" smtClean="0">
                <a:latin typeface="楷体_GB2312" pitchFamily="49" charset="-122"/>
                <a:ea typeface="楷体_GB2312" pitchFamily="49" charset="-122"/>
              </a:rPr>
              <a:t>程序设计语言</a:t>
            </a:r>
          </a:p>
          <a:p>
            <a:pPr eaLnBrk="1" hangingPunct="1">
              <a:lnSpc>
                <a:spcPct val="120000"/>
              </a:lnSpc>
              <a:spcBef>
                <a:spcPct val="0"/>
              </a:spcBef>
              <a:buFontTx/>
              <a:buNone/>
            </a:pPr>
            <a:r>
              <a:rPr lang="en-US" altLang="zh-CN" sz="2400" b="1" smtClean="0">
                <a:latin typeface="楷体_GB2312" pitchFamily="49" charset="-122"/>
                <a:ea typeface="楷体_GB2312" pitchFamily="49" charset="-122"/>
              </a:rPr>
              <a:t>3.</a:t>
            </a:r>
            <a:r>
              <a:rPr lang="zh-CN" altLang="en-US" sz="2400" b="1" smtClean="0">
                <a:latin typeface="楷体_GB2312" pitchFamily="49" charset="-122"/>
                <a:ea typeface="楷体_GB2312" pitchFamily="49" charset="-122"/>
              </a:rPr>
              <a:t>应用程序</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灯片编号占位符 5"/>
          <p:cNvSpPr>
            <a:spLocks noGrp="1"/>
          </p:cNvSpPr>
          <p:nvPr>
            <p:ph type="sldNum" sz="quarter" idx="12"/>
          </p:nvPr>
        </p:nvSpPr>
        <p:spPr>
          <a:noFill/>
        </p:spPr>
        <p:txBody>
          <a:bodyPr/>
          <a:lstStyle/>
          <a:p>
            <a:fld id="{61F57A62-B21B-49B1-B1DE-F6696E84C039}" type="slidenum">
              <a:rPr lang="en-US" altLang="zh-CN" smtClean="0">
                <a:ea typeface="宋体" charset="-122"/>
              </a:rPr>
              <a:t>82</a:t>
            </a:fld>
            <a:endParaRPr lang="en-US" altLang="zh-CN" smtClean="0">
              <a:ea typeface="宋体" charset="-122"/>
            </a:endParaRPr>
          </a:p>
        </p:txBody>
      </p:sp>
      <p:sp>
        <p:nvSpPr>
          <p:cNvPr id="95234" name="Rectangle 2"/>
          <p:cNvSpPr>
            <a:spLocks noGrp="1" noChangeArrowheads="1"/>
          </p:cNvSpPr>
          <p:nvPr>
            <p:ph type="title"/>
          </p:nvPr>
        </p:nvSpPr>
        <p:spPr>
          <a:xfrm>
            <a:off x="666750" y="0"/>
            <a:ext cx="7772400" cy="974725"/>
          </a:xfrm>
        </p:spPr>
        <p:txBody>
          <a:bodyPr/>
          <a:lstStyle/>
          <a:p>
            <a:pPr algn="ctr" eaLnBrk="1" hangingPunct="1"/>
            <a:r>
              <a:rPr lang="zh-CN" altLang="en-US" sz="3600" i="0" smtClean="0">
                <a:solidFill>
                  <a:schemeClr val="tx1"/>
                </a:solidFill>
              </a:rPr>
              <a:t>系统软件</a:t>
            </a:r>
          </a:p>
        </p:txBody>
      </p:sp>
      <p:sp>
        <p:nvSpPr>
          <p:cNvPr id="95235" name="Rectangle 3"/>
          <p:cNvSpPr>
            <a:spLocks noGrp="1" noChangeArrowheads="1"/>
          </p:cNvSpPr>
          <p:nvPr>
            <p:ph type="body" idx="1"/>
          </p:nvPr>
        </p:nvSpPr>
        <p:spPr>
          <a:xfrm>
            <a:off x="412750" y="985838"/>
            <a:ext cx="8488363" cy="5534025"/>
          </a:xfrm>
        </p:spPr>
        <p:txBody>
          <a:bodyPr/>
          <a:lstStyle/>
          <a:p>
            <a:pPr marL="0" indent="0" eaLnBrk="1" hangingPunct="1"/>
            <a:endParaRPr lang="en-US" altLang="zh-CN" sz="1800" smtClean="0">
              <a:solidFill>
                <a:srgbClr val="000000"/>
              </a:solidFill>
              <a:latin typeface="隶书" charset="-122"/>
              <a:ea typeface="隶书" charset="-122"/>
            </a:endParaRPr>
          </a:p>
          <a:p>
            <a:pPr marL="0" indent="0" eaLnBrk="1" hangingPunct="1"/>
            <a:r>
              <a:rPr lang="zh-CN" altLang="en-US" sz="2800" smtClean="0">
                <a:latin typeface="楷体_GB2312" pitchFamily="49" charset="-122"/>
                <a:ea typeface="楷体_GB2312" pitchFamily="49" charset="-122"/>
              </a:rPr>
              <a:t>（</a:t>
            </a:r>
            <a:r>
              <a:rPr lang="en-US" altLang="zh-CN" sz="2800" smtClean="0">
                <a:latin typeface="楷体_GB2312" pitchFamily="49" charset="-122"/>
                <a:ea typeface="楷体_GB2312" pitchFamily="49" charset="-122"/>
              </a:rPr>
              <a:t>1</a:t>
            </a:r>
            <a:r>
              <a:rPr lang="zh-CN" altLang="en-US" sz="2800" smtClean="0">
                <a:latin typeface="楷体_GB2312" pitchFamily="49" charset="-122"/>
                <a:ea typeface="楷体_GB2312" pitchFamily="49" charset="-122"/>
              </a:rPr>
              <a:t>）监控程序</a:t>
            </a:r>
          </a:p>
          <a:p>
            <a:pPr marL="0" indent="0" eaLnBrk="1" hangingPunct="1">
              <a:buFontTx/>
              <a:buNone/>
            </a:pPr>
            <a:r>
              <a:rPr lang="zh-CN" altLang="en-US" sz="2800" smtClean="0">
                <a:latin typeface="楷体_GB2312" pitchFamily="49" charset="-122"/>
                <a:ea typeface="楷体_GB2312" pitchFamily="49" charset="-122"/>
              </a:rPr>
              <a:t>又称管理程序，其主要功能是对主机和外部设备的操作进行合理的安排，接收、分析各种命令，实现人机联系</a:t>
            </a:r>
          </a:p>
          <a:p>
            <a:pPr marL="0" indent="0" eaLnBrk="1" hangingPunct="1"/>
            <a:r>
              <a:rPr lang="zh-CN" altLang="en-US" sz="2800" smtClean="0">
                <a:latin typeface="楷体_GB2312" pitchFamily="49" charset="-122"/>
                <a:ea typeface="楷体_GB2312" pitchFamily="49" charset="-122"/>
              </a:rPr>
              <a:t>（</a:t>
            </a:r>
            <a:r>
              <a:rPr lang="en-US" altLang="zh-CN" sz="2800" smtClean="0">
                <a:latin typeface="楷体_GB2312" pitchFamily="49" charset="-122"/>
                <a:ea typeface="楷体_GB2312" pitchFamily="49" charset="-122"/>
              </a:rPr>
              <a:t>2</a:t>
            </a:r>
            <a:r>
              <a:rPr lang="zh-CN" altLang="en-US" sz="2800" smtClean="0">
                <a:latin typeface="楷体_GB2312" pitchFamily="49" charset="-122"/>
                <a:ea typeface="楷体_GB2312" pitchFamily="49" charset="-122"/>
              </a:rPr>
              <a:t>）操作系统</a:t>
            </a:r>
          </a:p>
          <a:p>
            <a:pPr marL="0" indent="0" eaLnBrk="1" hangingPunct="1">
              <a:buFontTx/>
              <a:buNone/>
            </a:pPr>
            <a:r>
              <a:rPr lang="en-US" altLang="zh-CN" sz="2800" smtClean="0">
                <a:latin typeface="Times New Roman" pitchFamily="18" charset="0"/>
                <a:ea typeface="楷体_GB2312" pitchFamily="49" charset="-122"/>
              </a:rPr>
              <a:t>–</a:t>
            </a:r>
            <a:r>
              <a:rPr lang="zh-CN" altLang="en-US" sz="2800" smtClean="0">
                <a:latin typeface="楷体_GB2312" pitchFamily="49" charset="-122"/>
                <a:ea typeface="楷体_GB2312" pitchFamily="49" charset="-122"/>
              </a:rPr>
              <a:t>操作系统是在监控程序的基础上，由许多控制程序所组成的大型程序系统</a:t>
            </a:r>
          </a:p>
          <a:p>
            <a:pPr marL="0" indent="0" eaLnBrk="1" hangingPunct="1">
              <a:buFontTx/>
              <a:buNone/>
            </a:pPr>
            <a:r>
              <a:rPr lang="en-US" altLang="zh-CN" sz="2800" smtClean="0">
                <a:latin typeface="Times New Roman" pitchFamily="18" charset="0"/>
                <a:ea typeface="楷体_GB2312" pitchFamily="49" charset="-122"/>
              </a:rPr>
              <a:t>–</a:t>
            </a:r>
            <a:r>
              <a:rPr lang="zh-CN" altLang="en-US" sz="2800" smtClean="0">
                <a:latin typeface="楷体_GB2312" pitchFamily="49" charset="-122"/>
                <a:ea typeface="楷体_GB2312" pitchFamily="49" charset="-122"/>
              </a:rPr>
              <a:t>合理地组织整个计算机的工作流程，管理和调度各种软、硬件资源和软件，检查程序和机器的故障</a:t>
            </a:r>
          </a:p>
          <a:p>
            <a:pPr marL="0" indent="0" eaLnBrk="1" hangingPunct="1">
              <a:buFontTx/>
              <a:buNone/>
            </a:pPr>
            <a:r>
              <a:rPr lang="en-US" altLang="zh-CN" sz="2800" smtClean="0">
                <a:latin typeface="Times New Roman" pitchFamily="18" charset="0"/>
                <a:ea typeface="楷体_GB2312" pitchFamily="49" charset="-122"/>
              </a:rPr>
              <a:t>–</a:t>
            </a:r>
            <a:r>
              <a:rPr lang="zh-CN" altLang="en-US" sz="2800" smtClean="0">
                <a:latin typeface="楷体_GB2312" pitchFamily="49" charset="-122"/>
                <a:ea typeface="楷体_GB2312" pitchFamily="49" charset="-122"/>
              </a:rPr>
              <a:t>是用户和裸机间的接口</a:t>
            </a:r>
          </a:p>
          <a:p>
            <a:pPr marL="0" indent="0" eaLnBrk="1" hangingPunct="1"/>
            <a:endParaRPr lang="en-US" altLang="zh-CN" sz="2800" smtClean="0">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灯片编号占位符 5"/>
          <p:cNvSpPr>
            <a:spLocks noGrp="1"/>
          </p:cNvSpPr>
          <p:nvPr>
            <p:ph type="sldNum" sz="quarter" idx="12"/>
          </p:nvPr>
        </p:nvSpPr>
        <p:spPr>
          <a:noFill/>
        </p:spPr>
        <p:txBody>
          <a:bodyPr/>
          <a:lstStyle/>
          <a:p>
            <a:fld id="{88B484DC-8AF6-4559-A448-5908F4437CEA}" type="slidenum">
              <a:rPr lang="en-US" altLang="zh-CN" smtClean="0">
                <a:ea typeface="宋体" charset="-122"/>
              </a:rPr>
              <a:t>83</a:t>
            </a:fld>
            <a:endParaRPr lang="en-US" altLang="zh-CN" smtClean="0">
              <a:ea typeface="宋体" charset="-122"/>
            </a:endParaRPr>
          </a:p>
        </p:txBody>
      </p:sp>
      <p:sp>
        <p:nvSpPr>
          <p:cNvPr id="96258" name="Rectangle 2"/>
          <p:cNvSpPr>
            <a:spLocks noGrp="1" noChangeArrowheads="1"/>
          </p:cNvSpPr>
          <p:nvPr>
            <p:ph type="title"/>
          </p:nvPr>
        </p:nvSpPr>
        <p:spPr>
          <a:xfrm>
            <a:off x="217488" y="887413"/>
            <a:ext cx="8926512" cy="5767387"/>
          </a:xfrm>
        </p:spPr>
        <p:txBody>
          <a:bodyPr/>
          <a:lstStyle/>
          <a:p>
            <a:pPr eaLnBrk="1" hangingPunct="1">
              <a:lnSpc>
                <a:spcPct val="125000"/>
              </a:lnSpc>
            </a:pPr>
            <a:r>
              <a:rPr lang="zh-CN" altLang="en-US" sz="2400" i="0" smtClean="0">
                <a:solidFill>
                  <a:srgbClr val="000000"/>
                </a:solidFill>
                <a:latin typeface="楷体_GB2312" pitchFamily="49" charset="-122"/>
                <a:ea typeface="楷体_GB2312" pitchFamily="49" charset="-122"/>
              </a:rPr>
              <a:t>（</a:t>
            </a:r>
            <a:r>
              <a:rPr lang="en-US" altLang="zh-CN" sz="2400" i="0" smtClean="0">
                <a:solidFill>
                  <a:srgbClr val="000000"/>
                </a:solidFill>
                <a:latin typeface="楷体_GB2312" pitchFamily="49" charset="-122"/>
                <a:ea typeface="楷体_GB2312" pitchFamily="49" charset="-122"/>
              </a:rPr>
              <a:t>3</a:t>
            </a:r>
            <a:r>
              <a:rPr lang="zh-CN" altLang="en-US" sz="2400" i="0" smtClean="0">
                <a:solidFill>
                  <a:srgbClr val="000000"/>
                </a:solidFill>
                <a:latin typeface="楷体_GB2312" pitchFamily="49" charset="-122"/>
                <a:ea typeface="楷体_GB2312" pitchFamily="49" charset="-122"/>
              </a:rPr>
              <a:t>）语言处理程序</a:t>
            </a:r>
            <a:br>
              <a:rPr lang="zh-CN" altLang="en-US" sz="2400" i="0" smtClean="0">
                <a:solidFill>
                  <a:srgbClr val="000000"/>
                </a:solidFill>
                <a:latin typeface="楷体_GB2312" pitchFamily="49" charset="-122"/>
                <a:ea typeface="楷体_GB2312" pitchFamily="49" charset="-122"/>
              </a:rPr>
            </a:br>
            <a:r>
              <a:rPr lang="zh-CN" altLang="en-US" sz="2400" i="0" smtClean="0">
                <a:solidFill>
                  <a:srgbClr val="000000"/>
                </a:solidFill>
                <a:latin typeface="楷体_GB2312" pitchFamily="49" charset="-122"/>
                <a:ea typeface="楷体_GB2312" pitchFamily="49" charset="-122"/>
              </a:rPr>
              <a:t> </a:t>
            </a:r>
            <a:r>
              <a:rPr lang="en-US" altLang="zh-CN" sz="2400" i="0" smtClean="0">
                <a:solidFill>
                  <a:srgbClr val="000000"/>
                </a:solidFill>
                <a:ea typeface="楷体_GB2312" pitchFamily="49" charset="-122"/>
              </a:rPr>
              <a:t>•</a:t>
            </a:r>
            <a:r>
              <a:rPr lang="zh-CN" altLang="en-US" sz="2400" i="0" smtClean="0">
                <a:solidFill>
                  <a:srgbClr val="000000"/>
                </a:solidFill>
                <a:latin typeface="楷体_GB2312" pitchFamily="49" charset="-122"/>
                <a:ea typeface="楷体_GB2312" pitchFamily="49" charset="-122"/>
              </a:rPr>
              <a:t>汇编程序</a:t>
            </a:r>
            <a:br>
              <a:rPr lang="zh-CN" altLang="en-US" sz="2400" i="0" smtClean="0">
                <a:solidFill>
                  <a:srgbClr val="000000"/>
                </a:solidFill>
                <a:latin typeface="楷体_GB2312" pitchFamily="49" charset="-122"/>
                <a:ea typeface="楷体_GB2312" pitchFamily="49" charset="-122"/>
              </a:rPr>
            </a:br>
            <a:r>
              <a:rPr lang="zh-CN" altLang="en-US" sz="2400" i="0" smtClean="0">
                <a:solidFill>
                  <a:srgbClr val="000000"/>
                </a:solidFill>
                <a:latin typeface="楷体_GB2312" pitchFamily="49" charset="-122"/>
                <a:ea typeface="楷体_GB2312" pitchFamily="49" charset="-122"/>
              </a:rPr>
              <a:t> </a:t>
            </a:r>
            <a:r>
              <a:rPr lang="en-US" altLang="zh-CN" sz="2400" i="0" smtClean="0">
                <a:solidFill>
                  <a:srgbClr val="000000"/>
                </a:solidFill>
                <a:ea typeface="楷体_GB2312" pitchFamily="49" charset="-122"/>
              </a:rPr>
              <a:t>–</a:t>
            </a:r>
            <a:r>
              <a:rPr lang="zh-CN" altLang="en-US" sz="2400" i="0" smtClean="0">
                <a:solidFill>
                  <a:srgbClr val="000000"/>
                </a:solidFill>
                <a:latin typeface="楷体_GB2312" pitchFamily="49" charset="-122"/>
                <a:ea typeface="楷体_GB2312" pitchFamily="49" charset="-122"/>
              </a:rPr>
              <a:t>把用汇编语言编写的源程序翻译成机器语言表示的目标程序</a:t>
            </a:r>
            <a:br>
              <a:rPr lang="zh-CN" altLang="en-US" sz="2400" i="0" smtClean="0">
                <a:solidFill>
                  <a:srgbClr val="000000"/>
                </a:solidFill>
                <a:latin typeface="楷体_GB2312" pitchFamily="49" charset="-122"/>
                <a:ea typeface="楷体_GB2312" pitchFamily="49" charset="-122"/>
              </a:rPr>
            </a:br>
            <a:r>
              <a:rPr lang="zh-CN" altLang="en-US" sz="2400" i="0" smtClean="0">
                <a:solidFill>
                  <a:srgbClr val="000000"/>
                </a:solidFill>
                <a:latin typeface="楷体_GB2312" pitchFamily="49" charset="-122"/>
                <a:ea typeface="楷体_GB2312" pitchFamily="49" charset="-122"/>
              </a:rPr>
              <a:t> </a:t>
            </a:r>
            <a:r>
              <a:rPr lang="en-US" altLang="zh-CN" sz="2400" i="0" smtClean="0">
                <a:solidFill>
                  <a:srgbClr val="000000"/>
                </a:solidFill>
                <a:ea typeface="楷体_GB2312" pitchFamily="49" charset="-122"/>
              </a:rPr>
              <a:t>•</a:t>
            </a:r>
            <a:r>
              <a:rPr lang="zh-CN" altLang="en-US" sz="2400" i="0" smtClean="0">
                <a:solidFill>
                  <a:srgbClr val="000000"/>
                </a:solidFill>
                <a:latin typeface="楷体_GB2312" pitchFamily="49" charset="-122"/>
                <a:ea typeface="楷体_GB2312" pitchFamily="49" charset="-122"/>
              </a:rPr>
              <a:t>解释程序</a:t>
            </a:r>
            <a:br>
              <a:rPr lang="zh-CN" altLang="en-US" sz="2400" i="0" smtClean="0">
                <a:solidFill>
                  <a:srgbClr val="000000"/>
                </a:solidFill>
                <a:latin typeface="楷体_GB2312" pitchFamily="49" charset="-122"/>
                <a:ea typeface="楷体_GB2312" pitchFamily="49" charset="-122"/>
              </a:rPr>
            </a:br>
            <a:r>
              <a:rPr lang="zh-CN" altLang="en-US" sz="2400" i="0" smtClean="0">
                <a:solidFill>
                  <a:srgbClr val="000000"/>
                </a:solidFill>
                <a:latin typeface="楷体_GB2312" pitchFamily="49" charset="-122"/>
                <a:ea typeface="楷体_GB2312" pitchFamily="49" charset="-122"/>
              </a:rPr>
              <a:t> </a:t>
            </a:r>
            <a:r>
              <a:rPr lang="en-US" altLang="zh-CN" sz="2400" i="0" smtClean="0">
                <a:solidFill>
                  <a:srgbClr val="000000"/>
                </a:solidFill>
                <a:ea typeface="楷体_GB2312" pitchFamily="49" charset="-122"/>
              </a:rPr>
              <a:t>–</a:t>
            </a:r>
            <a:r>
              <a:rPr lang="zh-CN" altLang="en-US" sz="2400" i="0" smtClean="0">
                <a:solidFill>
                  <a:srgbClr val="000000"/>
                </a:solidFill>
                <a:latin typeface="楷体_GB2312" pitchFamily="49" charset="-122"/>
                <a:ea typeface="楷体_GB2312" pitchFamily="49" charset="-122"/>
              </a:rPr>
              <a:t>把用某种程序设计语言编写的源程序翻译成机器语言的目标程序，翻译一句就执行一句，边解释边执行。</a:t>
            </a:r>
            <a:br>
              <a:rPr lang="zh-CN" altLang="en-US" sz="2400" i="0" smtClean="0">
                <a:solidFill>
                  <a:srgbClr val="000000"/>
                </a:solidFill>
                <a:latin typeface="楷体_GB2312" pitchFamily="49" charset="-122"/>
                <a:ea typeface="楷体_GB2312" pitchFamily="49" charset="-122"/>
              </a:rPr>
            </a:br>
            <a:r>
              <a:rPr lang="zh-CN" altLang="en-US" sz="2400" i="0" smtClean="0">
                <a:solidFill>
                  <a:srgbClr val="000000"/>
                </a:solidFill>
                <a:latin typeface="楷体_GB2312" pitchFamily="49" charset="-122"/>
                <a:ea typeface="楷体_GB2312" pitchFamily="49" charset="-122"/>
              </a:rPr>
              <a:t> </a:t>
            </a:r>
            <a:r>
              <a:rPr lang="en-US" altLang="zh-CN" sz="2400" i="0" smtClean="0">
                <a:solidFill>
                  <a:srgbClr val="000000"/>
                </a:solidFill>
                <a:ea typeface="楷体_GB2312" pitchFamily="49" charset="-122"/>
              </a:rPr>
              <a:t>•</a:t>
            </a:r>
            <a:r>
              <a:rPr lang="zh-CN" altLang="en-US" sz="2400" i="0" smtClean="0">
                <a:solidFill>
                  <a:srgbClr val="000000"/>
                </a:solidFill>
                <a:latin typeface="楷体_GB2312" pitchFamily="49" charset="-122"/>
                <a:ea typeface="楷体_GB2312" pitchFamily="49" charset="-122"/>
              </a:rPr>
              <a:t>编译程序</a:t>
            </a:r>
            <a:br>
              <a:rPr lang="zh-CN" altLang="en-US" sz="2400" i="0" smtClean="0">
                <a:solidFill>
                  <a:srgbClr val="000000"/>
                </a:solidFill>
                <a:latin typeface="楷体_GB2312" pitchFamily="49" charset="-122"/>
                <a:ea typeface="楷体_GB2312" pitchFamily="49" charset="-122"/>
              </a:rPr>
            </a:br>
            <a:r>
              <a:rPr lang="zh-CN" altLang="en-US" sz="2400" i="0" smtClean="0">
                <a:solidFill>
                  <a:srgbClr val="000000"/>
                </a:solidFill>
                <a:latin typeface="楷体_GB2312" pitchFamily="49" charset="-122"/>
                <a:ea typeface="楷体_GB2312" pitchFamily="49" charset="-122"/>
              </a:rPr>
              <a:t>  </a:t>
            </a:r>
            <a:r>
              <a:rPr lang="en-US" altLang="zh-CN" sz="2400" i="0" smtClean="0">
                <a:solidFill>
                  <a:srgbClr val="000000"/>
                </a:solidFill>
                <a:ea typeface="楷体_GB2312" pitchFamily="49" charset="-122"/>
              </a:rPr>
              <a:t>–</a:t>
            </a:r>
            <a:r>
              <a:rPr lang="zh-CN" altLang="en-US" sz="2400" i="0" smtClean="0">
                <a:solidFill>
                  <a:srgbClr val="000000"/>
                </a:solidFill>
                <a:latin typeface="楷体_GB2312" pitchFamily="49" charset="-122"/>
                <a:ea typeface="楷体_GB2312" pitchFamily="49" charset="-122"/>
              </a:rPr>
              <a:t>把用高级语言编写的源程序翻译成为机器语言的目标程序</a:t>
            </a:r>
            <a:br>
              <a:rPr lang="zh-CN" altLang="en-US" sz="2400" i="0" smtClean="0">
                <a:solidFill>
                  <a:srgbClr val="000000"/>
                </a:solidFill>
                <a:latin typeface="楷体_GB2312" pitchFamily="49" charset="-122"/>
                <a:ea typeface="楷体_GB2312" pitchFamily="49" charset="-122"/>
              </a:rPr>
            </a:br>
            <a:r>
              <a:rPr lang="zh-CN" altLang="en-US" sz="2400" i="0" smtClean="0">
                <a:solidFill>
                  <a:srgbClr val="000000"/>
                </a:solidFill>
                <a:latin typeface="楷体_GB2312" pitchFamily="49" charset="-122"/>
                <a:ea typeface="楷体_GB2312" pitchFamily="49" charset="-122"/>
              </a:rPr>
              <a:t>  </a:t>
            </a:r>
            <a:r>
              <a:rPr lang="en-US" altLang="zh-CN" sz="2400" i="0" smtClean="0">
                <a:solidFill>
                  <a:srgbClr val="000000"/>
                </a:solidFill>
                <a:ea typeface="楷体_GB2312" pitchFamily="49" charset="-122"/>
              </a:rPr>
              <a:t>–</a:t>
            </a:r>
            <a:r>
              <a:rPr lang="zh-CN" altLang="en-US" sz="2400" i="0" smtClean="0">
                <a:solidFill>
                  <a:srgbClr val="000000"/>
                </a:solidFill>
                <a:latin typeface="楷体_GB2312" pitchFamily="49" charset="-122"/>
                <a:ea typeface="楷体_GB2312" pitchFamily="49" charset="-122"/>
              </a:rPr>
              <a:t>编译程序也需经服务程序的加工才能得到可执行程序文件。</a:t>
            </a:r>
            <a:br>
              <a:rPr lang="zh-CN" altLang="en-US" sz="2400" i="0" smtClean="0">
                <a:solidFill>
                  <a:srgbClr val="000000"/>
                </a:solidFill>
                <a:latin typeface="楷体_GB2312" pitchFamily="49" charset="-122"/>
                <a:ea typeface="楷体_GB2312" pitchFamily="49" charset="-122"/>
              </a:rPr>
            </a:br>
            <a:r>
              <a:rPr lang="zh-CN" altLang="en-US" sz="2400" i="0" smtClean="0">
                <a:solidFill>
                  <a:srgbClr val="000000"/>
                </a:solidFill>
                <a:latin typeface="楷体_GB2312" pitchFamily="49" charset="-122"/>
                <a:ea typeface="楷体_GB2312" pitchFamily="49" charset="-122"/>
              </a:rPr>
              <a:t> </a:t>
            </a:r>
            <a:r>
              <a:rPr lang="en-US" altLang="zh-CN" sz="2400" i="0" smtClean="0">
                <a:solidFill>
                  <a:srgbClr val="000000"/>
                </a:solidFill>
                <a:ea typeface="楷体_GB2312" pitchFamily="49" charset="-122"/>
              </a:rPr>
              <a:t>•</a:t>
            </a:r>
            <a:r>
              <a:rPr lang="zh-CN" altLang="en-US" sz="2400" i="0" smtClean="0">
                <a:solidFill>
                  <a:srgbClr val="000000"/>
                </a:solidFill>
                <a:latin typeface="楷体_GB2312" pitchFamily="49" charset="-122"/>
                <a:ea typeface="楷体_GB2312" pitchFamily="49" charset="-122"/>
              </a:rPr>
              <a:t>服务程序</a:t>
            </a:r>
            <a:br>
              <a:rPr lang="zh-CN" altLang="en-US" sz="2400" i="0" smtClean="0">
                <a:solidFill>
                  <a:srgbClr val="000000"/>
                </a:solidFill>
                <a:latin typeface="楷体_GB2312" pitchFamily="49" charset="-122"/>
                <a:ea typeface="楷体_GB2312" pitchFamily="49" charset="-122"/>
              </a:rPr>
            </a:br>
            <a:r>
              <a:rPr lang="zh-CN" altLang="en-US" sz="2400" i="0" smtClean="0">
                <a:solidFill>
                  <a:srgbClr val="000000"/>
                </a:solidFill>
                <a:latin typeface="楷体_GB2312" pitchFamily="49" charset="-122"/>
                <a:ea typeface="楷体_GB2312" pitchFamily="49" charset="-122"/>
              </a:rPr>
              <a:t>  </a:t>
            </a:r>
            <a:r>
              <a:rPr lang="en-US" altLang="zh-CN" sz="2400" i="0" smtClean="0">
                <a:solidFill>
                  <a:srgbClr val="000000"/>
                </a:solidFill>
                <a:ea typeface="楷体_GB2312" pitchFamily="49" charset="-122"/>
              </a:rPr>
              <a:t>–</a:t>
            </a:r>
            <a:r>
              <a:rPr lang="zh-CN" altLang="en-US" sz="2400" i="0" smtClean="0">
                <a:solidFill>
                  <a:srgbClr val="000000"/>
                </a:solidFill>
                <a:latin typeface="楷体_GB2312" pitchFamily="49" charset="-122"/>
                <a:ea typeface="楷体_GB2312" pitchFamily="49" charset="-122"/>
              </a:rPr>
              <a:t>文本编辑程序、连接程序、定位程序、调试程序和排错程序等</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灯片编号占位符 5"/>
          <p:cNvSpPr>
            <a:spLocks noGrp="1"/>
          </p:cNvSpPr>
          <p:nvPr>
            <p:ph type="sldNum" sz="quarter" idx="12"/>
          </p:nvPr>
        </p:nvSpPr>
        <p:spPr>
          <a:noFill/>
        </p:spPr>
        <p:txBody>
          <a:bodyPr/>
          <a:lstStyle/>
          <a:p>
            <a:fld id="{329378D0-D8B7-4C53-A50A-1C234AE89F6A}" type="slidenum">
              <a:rPr lang="en-US" altLang="zh-CN" smtClean="0">
                <a:ea typeface="宋体" charset="-122"/>
              </a:rPr>
              <a:t>84</a:t>
            </a:fld>
            <a:endParaRPr lang="en-US" altLang="zh-CN" smtClean="0">
              <a:ea typeface="宋体" charset="-122"/>
            </a:endParaRPr>
          </a:p>
        </p:txBody>
      </p:sp>
      <p:sp>
        <p:nvSpPr>
          <p:cNvPr id="97282" name="Rectangle 2"/>
          <p:cNvSpPr>
            <a:spLocks noGrp="1" noChangeArrowheads="1"/>
          </p:cNvSpPr>
          <p:nvPr>
            <p:ph type="title"/>
          </p:nvPr>
        </p:nvSpPr>
        <p:spPr>
          <a:xfrm>
            <a:off x="987425" y="219075"/>
            <a:ext cx="7772400" cy="708025"/>
          </a:xfrm>
        </p:spPr>
        <p:txBody>
          <a:bodyPr/>
          <a:lstStyle/>
          <a:p>
            <a:pPr algn="ctr" eaLnBrk="1" hangingPunct="1"/>
            <a:r>
              <a:rPr lang="en-US" altLang="zh-CN" sz="3600" b="1" i="0" smtClean="0">
                <a:solidFill>
                  <a:schemeClr val="tx1"/>
                </a:solidFill>
              </a:rPr>
              <a:t>4 </a:t>
            </a:r>
            <a:r>
              <a:rPr lang="zh-CN" altLang="en-US" sz="3600" b="1" i="0" smtClean="0">
                <a:solidFill>
                  <a:schemeClr val="tx1"/>
                </a:solidFill>
              </a:rPr>
              <a:t>微机内信息的表示</a:t>
            </a:r>
          </a:p>
        </p:txBody>
      </p:sp>
      <p:sp>
        <p:nvSpPr>
          <p:cNvPr id="97283" name="Text Box 5"/>
          <p:cNvSpPr txBox="1">
            <a:spLocks noChangeArrowheads="1"/>
          </p:cNvSpPr>
          <p:nvPr/>
        </p:nvSpPr>
        <p:spPr bwMode="auto">
          <a:xfrm>
            <a:off x="933450" y="1393825"/>
            <a:ext cx="6846888" cy="4799013"/>
          </a:xfrm>
          <a:prstGeom prst="rect">
            <a:avLst/>
          </a:prstGeom>
          <a:noFill/>
          <a:ln w="9525">
            <a:noFill/>
            <a:miter lim="800000"/>
          </a:ln>
        </p:spPr>
        <p:txBody>
          <a:bodyPr lIns="92075" tIns="46038" rIns="92075" bIns="46038"/>
          <a:lstStyle/>
          <a:p>
            <a:pPr marL="342900" indent="-342900">
              <a:lnSpc>
                <a:spcPct val="125000"/>
              </a:lnSpc>
              <a:spcBef>
                <a:spcPct val="5000"/>
              </a:spcBef>
              <a:buFontTx/>
              <a:buBlip>
                <a:blip r:embed="rId2"/>
              </a:buBlip>
            </a:pPr>
            <a:r>
              <a:rPr lang="zh-CN" altLang="en-US" sz="3200" b="1">
                <a:latin typeface="宋体" charset="-122"/>
              </a:rPr>
              <a:t>信息分类</a:t>
            </a:r>
            <a:r>
              <a:rPr lang="en-US" altLang="zh-CN" sz="3200" b="1">
                <a:latin typeface="宋体" charset="-122"/>
              </a:rPr>
              <a:t>:</a:t>
            </a:r>
          </a:p>
          <a:p>
            <a:pPr marL="342900" indent="-342900">
              <a:lnSpc>
                <a:spcPct val="125000"/>
              </a:lnSpc>
              <a:spcBef>
                <a:spcPct val="5000"/>
              </a:spcBef>
            </a:pPr>
            <a:r>
              <a:rPr lang="zh-CN" altLang="en-US" sz="3200" b="1">
                <a:latin typeface="宋体" charset="-122"/>
              </a:rPr>
              <a:t>数值信息 非数值信息</a:t>
            </a:r>
          </a:p>
          <a:p>
            <a:pPr marL="342900" indent="-342900">
              <a:lnSpc>
                <a:spcPct val="125000"/>
              </a:lnSpc>
              <a:spcBef>
                <a:spcPct val="5000"/>
              </a:spcBef>
              <a:buFontTx/>
              <a:buBlip>
                <a:blip r:embed="rId2"/>
              </a:buBlip>
            </a:pPr>
            <a:r>
              <a:rPr lang="zh-CN" altLang="en-US" sz="3200" b="1">
                <a:latin typeface="宋体" charset="-122"/>
              </a:rPr>
              <a:t>计算机内部信息表示</a:t>
            </a:r>
            <a:r>
              <a:rPr lang="en-US" altLang="zh-CN" sz="3200" b="1">
                <a:latin typeface="宋体" charset="-122"/>
              </a:rPr>
              <a:t>-</a:t>
            </a:r>
            <a:r>
              <a:rPr lang="zh-CN" altLang="en-US" sz="3200" b="1">
                <a:latin typeface="宋体" charset="-122"/>
              </a:rPr>
              <a:t>二进制编码</a:t>
            </a:r>
          </a:p>
          <a:p>
            <a:pPr marL="342900" indent="-342900">
              <a:lnSpc>
                <a:spcPct val="125000"/>
              </a:lnSpc>
              <a:spcBef>
                <a:spcPct val="5000"/>
              </a:spcBef>
            </a:pPr>
            <a:r>
              <a:rPr lang="zh-CN" altLang="en-US" sz="3200" b="1">
                <a:latin typeface="宋体" charset="-122"/>
              </a:rPr>
              <a:t>用</a:t>
            </a:r>
            <a:r>
              <a:rPr lang="zh-CN" altLang="en-US" sz="3200" b="1">
                <a:solidFill>
                  <a:schemeClr val="tx2"/>
                </a:solidFill>
                <a:latin typeface="宋体" charset="-122"/>
              </a:rPr>
              <a:t>二进制数</a:t>
            </a:r>
            <a:r>
              <a:rPr lang="zh-CN" altLang="en-US" sz="3200" b="1">
                <a:latin typeface="宋体" charset="-122"/>
              </a:rPr>
              <a:t>、以不同形式</a:t>
            </a:r>
            <a:r>
              <a:rPr lang="zh-CN" altLang="en-US" sz="3200" b="1">
                <a:solidFill>
                  <a:schemeClr val="tx2"/>
                </a:solidFill>
                <a:latin typeface="宋体" charset="-122"/>
              </a:rPr>
              <a:t>编码</a:t>
            </a:r>
            <a:r>
              <a:rPr lang="zh-CN" altLang="en-US" sz="3200" b="1">
                <a:latin typeface="宋体" charset="-122"/>
              </a:rPr>
              <a:t>表示</a:t>
            </a:r>
          </a:p>
          <a:p>
            <a:pPr marL="342900" indent="-342900">
              <a:lnSpc>
                <a:spcPct val="90000"/>
              </a:lnSpc>
              <a:spcBef>
                <a:spcPct val="20000"/>
              </a:spcBef>
            </a:pPr>
            <a:r>
              <a:rPr lang="zh-CN" altLang="en-US" sz="3200" b="1">
                <a:latin typeface="Tahoma" pitchFamily="34" charset="0"/>
              </a:rPr>
              <a:t>    </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灯片编号占位符 5"/>
          <p:cNvSpPr>
            <a:spLocks noGrp="1"/>
          </p:cNvSpPr>
          <p:nvPr>
            <p:ph type="sldNum" sz="quarter" idx="12"/>
          </p:nvPr>
        </p:nvSpPr>
        <p:spPr>
          <a:noFill/>
        </p:spPr>
        <p:txBody>
          <a:bodyPr/>
          <a:lstStyle/>
          <a:p>
            <a:fld id="{390621DB-FA58-4E86-8EEA-F9139A1CF56E}" type="slidenum">
              <a:rPr lang="en-US" altLang="zh-CN" smtClean="0">
                <a:ea typeface="宋体" charset="-122"/>
              </a:rPr>
              <a:t>85</a:t>
            </a:fld>
            <a:endParaRPr lang="en-US" altLang="zh-CN" smtClean="0">
              <a:ea typeface="宋体" charset="-122"/>
            </a:endParaRPr>
          </a:p>
        </p:txBody>
      </p:sp>
      <p:sp>
        <p:nvSpPr>
          <p:cNvPr id="98306" name="Rectangle 2"/>
          <p:cNvSpPr>
            <a:spLocks noGrp="1" noChangeArrowheads="1"/>
          </p:cNvSpPr>
          <p:nvPr>
            <p:ph type="title"/>
          </p:nvPr>
        </p:nvSpPr>
        <p:spPr>
          <a:xfrm>
            <a:off x="627063" y="0"/>
            <a:ext cx="7772400" cy="1143000"/>
          </a:xfrm>
        </p:spPr>
        <p:txBody>
          <a:bodyPr/>
          <a:lstStyle/>
          <a:p>
            <a:pPr algn="ctr" eaLnBrk="1" hangingPunct="1"/>
            <a:r>
              <a:rPr lang="en-US" altLang="zh-CN" sz="4000" b="1" i="0" smtClean="0">
                <a:solidFill>
                  <a:schemeClr val="tx1"/>
                </a:solidFill>
              </a:rPr>
              <a:t>4.1 </a:t>
            </a:r>
            <a:r>
              <a:rPr lang="zh-CN" altLang="en-US" sz="4000" b="1" i="0" smtClean="0">
                <a:solidFill>
                  <a:schemeClr val="tx1"/>
                </a:solidFill>
              </a:rPr>
              <a:t>数值的表示</a:t>
            </a:r>
          </a:p>
        </p:txBody>
      </p:sp>
      <p:sp>
        <p:nvSpPr>
          <p:cNvPr id="98307" name="Rectangle 3"/>
          <p:cNvSpPr>
            <a:spLocks noGrp="1" noChangeArrowheads="1"/>
          </p:cNvSpPr>
          <p:nvPr>
            <p:ph type="body" idx="1"/>
          </p:nvPr>
        </p:nvSpPr>
        <p:spPr>
          <a:xfrm>
            <a:off x="808038" y="1547813"/>
            <a:ext cx="7756525" cy="4067175"/>
          </a:xfrm>
        </p:spPr>
        <p:txBody>
          <a:bodyPr/>
          <a:lstStyle/>
          <a:p>
            <a:pPr eaLnBrk="1" hangingPunct="1"/>
            <a:r>
              <a:rPr lang="zh-CN" altLang="en-US" b="1" smtClean="0"/>
              <a:t>定点数 </a:t>
            </a:r>
            <a:r>
              <a:rPr lang="en-US" altLang="zh-CN" b="1" smtClean="0"/>
              <a:t>(Fixed Point)</a:t>
            </a:r>
          </a:p>
          <a:p>
            <a:pPr eaLnBrk="1" hangingPunct="1">
              <a:buFontTx/>
              <a:buNone/>
            </a:pPr>
            <a:r>
              <a:rPr kumimoji="0" lang="zh-CN" altLang="en-US" b="1" smtClean="0"/>
              <a:t>小数点位置固定：纯小数和整数</a:t>
            </a:r>
          </a:p>
          <a:p>
            <a:pPr eaLnBrk="1" hangingPunct="1"/>
            <a:r>
              <a:rPr lang="zh-CN" altLang="en-US" b="1" smtClean="0"/>
              <a:t>浮点表示</a:t>
            </a:r>
          </a:p>
          <a:p>
            <a:pPr eaLnBrk="1" hangingPunct="1">
              <a:buFontTx/>
              <a:buNone/>
            </a:pPr>
            <a:r>
              <a:rPr kumimoji="0" lang="zh-CN" altLang="en-US" b="1" smtClean="0"/>
              <a:t>小数点位置可浮动</a:t>
            </a:r>
            <a:endParaRPr lang="zh-CN" altLang="en-US" b="1" smtClean="0"/>
          </a:p>
          <a:p>
            <a:pPr eaLnBrk="1" hangingPunct="1">
              <a:buFontTx/>
              <a:buNone/>
            </a:pPr>
            <a:r>
              <a:rPr lang="zh-CN" altLang="en-US" b="1" smtClean="0"/>
              <a:t>说明：</a:t>
            </a:r>
          </a:p>
          <a:p>
            <a:pPr eaLnBrk="1" hangingPunct="1">
              <a:buFontTx/>
              <a:buNone/>
            </a:pPr>
            <a:r>
              <a:rPr lang="zh-CN" altLang="en-US" b="1" smtClean="0"/>
              <a:t>  比较复杂，建议用到时再认真学习。</a:t>
            </a:r>
          </a:p>
          <a:p>
            <a:pPr eaLnBrk="1" hangingPunct="1">
              <a:buFontTx/>
              <a:buNone/>
            </a:pPr>
            <a:endParaRPr lang="zh-CN" altLang="en-US" b="1" smtClean="0"/>
          </a:p>
          <a:p>
            <a:pPr eaLnBrk="1" hangingPunct="1">
              <a:buFontTx/>
              <a:buNone/>
            </a:pPr>
            <a:endParaRPr lang="zh-CN" altLang="en-US" b="1" smtClean="0"/>
          </a:p>
          <a:p>
            <a:pPr eaLnBrk="1" hangingPunct="1">
              <a:buFontTx/>
              <a:buNone/>
            </a:pPr>
            <a:endParaRPr lang="en-US" altLang="zh-CN" b="1" smtClean="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灯片编号占位符 5"/>
          <p:cNvSpPr>
            <a:spLocks noGrp="1"/>
          </p:cNvSpPr>
          <p:nvPr>
            <p:ph type="sldNum" sz="quarter" idx="12"/>
          </p:nvPr>
        </p:nvSpPr>
        <p:spPr>
          <a:noFill/>
        </p:spPr>
        <p:txBody>
          <a:bodyPr/>
          <a:lstStyle/>
          <a:p>
            <a:fld id="{3A819944-ACC6-40C8-8B3D-29E135FF9141}" type="slidenum">
              <a:rPr lang="en-US" altLang="zh-CN" smtClean="0">
                <a:ea typeface="宋体" charset="-122"/>
              </a:rPr>
              <a:t>86</a:t>
            </a:fld>
            <a:endParaRPr lang="en-US" altLang="zh-CN" smtClean="0">
              <a:ea typeface="宋体" charset="-122"/>
            </a:endParaRPr>
          </a:p>
        </p:txBody>
      </p:sp>
      <p:sp>
        <p:nvSpPr>
          <p:cNvPr id="99330" name="Rectangle 3"/>
          <p:cNvSpPr>
            <a:spLocks noGrp="1" noChangeArrowheads="1"/>
          </p:cNvSpPr>
          <p:nvPr>
            <p:ph type="body" idx="1"/>
          </p:nvPr>
        </p:nvSpPr>
        <p:spPr>
          <a:xfrm>
            <a:off x="533400" y="1020763"/>
            <a:ext cx="7772400" cy="1677987"/>
          </a:xfrm>
        </p:spPr>
        <p:txBody>
          <a:bodyPr/>
          <a:lstStyle/>
          <a:p>
            <a:pPr eaLnBrk="1" hangingPunct="1">
              <a:lnSpc>
                <a:spcPct val="90000"/>
              </a:lnSpc>
            </a:pPr>
            <a:r>
              <a:rPr lang="zh-CN" altLang="en-US" b="1" smtClean="0"/>
              <a:t>数值的存储与运算：</a:t>
            </a:r>
          </a:p>
          <a:p>
            <a:pPr eaLnBrk="1" hangingPunct="1">
              <a:lnSpc>
                <a:spcPct val="90000"/>
              </a:lnSpc>
              <a:buFontTx/>
              <a:buNone/>
            </a:pPr>
            <a:r>
              <a:rPr lang="zh-CN" altLang="en-US" b="1" smtClean="0"/>
              <a:t>  二进制（</a:t>
            </a:r>
            <a:r>
              <a:rPr lang="en-US" altLang="zh-CN" b="1" smtClean="0"/>
              <a:t>Binary) </a:t>
            </a:r>
          </a:p>
          <a:p>
            <a:pPr eaLnBrk="1" hangingPunct="1">
              <a:lnSpc>
                <a:spcPct val="90000"/>
              </a:lnSpc>
              <a:buFontTx/>
              <a:buNone/>
            </a:pPr>
            <a:r>
              <a:rPr lang="en-US" altLang="zh-CN" b="1" smtClean="0"/>
              <a:t>   </a:t>
            </a:r>
            <a:r>
              <a:rPr lang="zh-CN" altLang="en-US" b="1" smtClean="0"/>
              <a:t>模</a:t>
            </a:r>
            <a:r>
              <a:rPr lang="en-US" altLang="zh-CN" b="1" smtClean="0"/>
              <a:t>2 </a:t>
            </a:r>
            <a:r>
              <a:rPr lang="en-US" altLang="zh-CN" b="1" smtClean="0">
                <a:latin typeface="Times New Roman" pitchFamily="18" charset="0"/>
              </a:rPr>
              <a:t>—</a:t>
            </a:r>
            <a:r>
              <a:rPr lang="zh-CN" altLang="en-US" b="1" smtClean="0"/>
              <a:t>逢二进位</a:t>
            </a:r>
          </a:p>
          <a:p>
            <a:pPr eaLnBrk="1" hangingPunct="1">
              <a:lnSpc>
                <a:spcPct val="90000"/>
              </a:lnSpc>
              <a:buFontTx/>
              <a:buNone/>
            </a:pPr>
            <a:endParaRPr lang="en-US" altLang="zh-CN" b="1" smtClean="0"/>
          </a:p>
        </p:txBody>
      </p:sp>
      <p:sp>
        <p:nvSpPr>
          <p:cNvPr id="99331" name="Rectangle 4"/>
          <p:cNvSpPr>
            <a:spLocks noChangeArrowheads="1"/>
          </p:cNvSpPr>
          <p:nvPr/>
        </p:nvSpPr>
        <p:spPr bwMode="auto">
          <a:xfrm>
            <a:off x="503238" y="3749675"/>
            <a:ext cx="8015287" cy="1692275"/>
          </a:xfrm>
          <a:prstGeom prst="rect">
            <a:avLst/>
          </a:prstGeom>
          <a:noFill/>
          <a:ln w="9525">
            <a:noFill/>
            <a:miter lim="800000"/>
          </a:ln>
        </p:spPr>
        <p:txBody>
          <a:bodyPr>
            <a:spAutoFit/>
          </a:bodyPr>
          <a:lstStyle/>
          <a:p>
            <a:pPr>
              <a:lnSpc>
                <a:spcPct val="125000"/>
              </a:lnSpc>
            </a:pPr>
            <a:r>
              <a:rPr lang="zh-CN" altLang="en-US" sz="2800" b="1">
                <a:latin typeface="Tahoma" pitchFamily="34" charset="0"/>
              </a:rPr>
              <a:t>为了便于书写和记忆，采用十六进制或八进制：</a:t>
            </a:r>
          </a:p>
          <a:p>
            <a:pPr>
              <a:lnSpc>
                <a:spcPct val="125000"/>
              </a:lnSpc>
            </a:pPr>
            <a:r>
              <a:rPr lang="zh-CN" altLang="en-US" sz="2800" b="1"/>
              <a:t>十六进制（</a:t>
            </a:r>
            <a:r>
              <a:rPr lang="en-US" altLang="zh-CN" sz="2800" b="1"/>
              <a:t>Hexdecimal)—</a:t>
            </a:r>
            <a:r>
              <a:rPr lang="zh-CN" altLang="en-US" sz="2800" b="1"/>
              <a:t>模</a:t>
            </a:r>
            <a:r>
              <a:rPr lang="en-US" altLang="zh-CN" sz="2800" b="1"/>
              <a:t>16 —</a:t>
            </a:r>
            <a:r>
              <a:rPr lang="zh-CN" altLang="en-US" sz="2800" b="1"/>
              <a:t>逢十六进位</a:t>
            </a:r>
          </a:p>
          <a:p>
            <a:pPr>
              <a:lnSpc>
                <a:spcPct val="125000"/>
              </a:lnSpc>
            </a:pPr>
            <a:r>
              <a:rPr lang="zh-CN" altLang="en-US" sz="2800" b="1"/>
              <a:t>八进制（</a:t>
            </a:r>
            <a:r>
              <a:rPr lang="en-US" altLang="zh-CN" sz="2800" b="1"/>
              <a:t>Octal) — </a:t>
            </a:r>
            <a:r>
              <a:rPr lang="zh-CN" altLang="en-US" sz="2800" b="1"/>
              <a:t>模</a:t>
            </a:r>
            <a:r>
              <a:rPr lang="en-US" altLang="zh-CN" sz="2800" b="1"/>
              <a:t>8 —</a:t>
            </a:r>
            <a:r>
              <a:rPr lang="zh-CN" altLang="en-US" sz="2800" b="1"/>
              <a:t>逢八进位</a:t>
            </a:r>
          </a:p>
        </p:txBody>
      </p:sp>
      <p:pic>
        <p:nvPicPr>
          <p:cNvPr id="99332" name="Picture 5"/>
          <p:cNvPicPr>
            <a:picLocks noChangeAspect="1" noChangeArrowheads="1"/>
          </p:cNvPicPr>
          <p:nvPr/>
        </p:nvPicPr>
        <p:blipFill>
          <a:blip r:embed="rId2"/>
          <a:srcRect/>
          <a:stretch>
            <a:fillRect/>
          </a:stretch>
        </p:blipFill>
        <p:spPr bwMode="auto">
          <a:xfrm>
            <a:off x="1254125" y="2733675"/>
            <a:ext cx="5726113" cy="863600"/>
          </a:xfrm>
          <a:prstGeom prst="rect">
            <a:avLst/>
          </a:prstGeom>
          <a:noFill/>
          <a:ln w="9525">
            <a:noFill/>
            <a:miter lim="800000"/>
            <a:headEnd/>
            <a:tailEnd/>
          </a:ln>
        </p:spPr>
      </p:pic>
      <p:pic>
        <p:nvPicPr>
          <p:cNvPr id="99333" name="Picture 6"/>
          <p:cNvPicPr>
            <a:picLocks noChangeAspect="1" noChangeArrowheads="1"/>
          </p:cNvPicPr>
          <p:nvPr/>
        </p:nvPicPr>
        <p:blipFill>
          <a:blip r:embed="rId3"/>
          <a:srcRect/>
          <a:stretch>
            <a:fillRect/>
          </a:stretch>
        </p:blipFill>
        <p:spPr bwMode="auto">
          <a:xfrm>
            <a:off x="1717675" y="5572125"/>
            <a:ext cx="4886325" cy="1079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p:cNvSpPr>
            <a:spLocks noChangeArrowheads="1"/>
          </p:cNvSpPr>
          <p:nvPr/>
        </p:nvSpPr>
        <p:spPr bwMode="auto">
          <a:xfrm>
            <a:off x="539552" y="1659314"/>
            <a:ext cx="7920880" cy="234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defTabSz="762000" eaLnBrk="0" hangingPunct="0">
              <a:spcBef>
                <a:spcPct val="20000"/>
              </a:spcBef>
              <a:buChar char="•"/>
              <a:defRPr kumimoji="1" sz="4400">
                <a:solidFill>
                  <a:srgbClr val="4D4D4D"/>
                </a:solidFill>
                <a:latin typeface="Times New Roman" panose="02020603050405020304" pitchFamily="18" charset="0"/>
                <a:ea typeface="宋体" panose="02010600030101010101" pitchFamily="2" charset="-122"/>
              </a:defRPr>
            </a:lvl1pPr>
            <a:lvl2pPr marL="742950" indent="-28575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2pPr>
            <a:lvl3pPr marL="1143000" indent="-22860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3pPr>
            <a:lvl4pPr marL="1562100" indent="-22860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4pPr>
            <a:lvl5pPr marL="1981200" indent="-22860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5pPr>
            <a:lvl6pPr marL="24384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6pPr>
            <a:lvl7pPr marL="28956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7pPr>
            <a:lvl8pPr marL="33528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8pPr>
            <a:lvl9pPr marL="38100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9pPr>
          </a:lstStyle>
          <a:p>
            <a:pPr marL="0" indent="0">
              <a:spcBef>
                <a:spcPts val="0"/>
              </a:spcBef>
              <a:buNone/>
            </a:pPr>
            <a:r>
              <a:rPr lang="zh-CN" altLang="en-US" sz="2400" dirty="0" smtClean="0">
                <a:solidFill>
                  <a:schemeClr val="tx1"/>
                </a:solidFill>
                <a:ea typeface="华文楷体" panose="02010600040101010101" pitchFamily="2" charset="-122"/>
                <a:cs typeface="Times New Roman" panose="02020603050405020304" pitchFamily="18" charset="0"/>
              </a:rPr>
              <a:t>计算机</a:t>
            </a:r>
            <a:r>
              <a:rPr lang="zh-CN" altLang="en-US" sz="2400" dirty="0">
                <a:solidFill>
                  <a:schemeClr val="tx1"/>
                </a:solidFill>
                <a:ea typeface="华文楷体" panose="02010600040101010101" pitchFamily="2" charset="-122"/>
                <a:cs typeface="Times New Roman" panose="02020603050405020304" pitchFamily="18" charset="0"/>
              </a:rPr>
              <a:t>中的数值都是以补码形式存放的。一个正整数的补码和该数的原</a:t>
            </a:r>
            <a:r>
              <a:rPr lang="zh-CN" altLang="en-US" sz="2400" dirty="0" smtClean="0">
                <a:solidFill>
                  <a:schemeClr val="tx1"/>
                </a:solidFill>
                <a:ea typeface="华文楷体" panose="02010600040101010101" pitchFamily="2" charset="-122"/>
                <a:cs typeface="Times New Roman" panose="02020603050405020304" pitchFamily="18" charset="0"/>
              </a:rPr>
              <a:t>码相同</a:t>
            </a:r>
            <a:r>
              <a:rPr lang="zh-CN" altLang="en-US" sz="2400" dirty="0">
                <a:solidFill>
                  <a:schemeClr val="tx1"/>
                </a:solidFill>
                <a:ea typeface="华文楷体" panose="02010600040101010101" pitchFamily="2" charset="-122"/>
                <a:cs typeface="Times New Roman" panose="02020603050405020304" pitchFamily="18" charset="0"/>
              </a:rPr>
              <a:t>。负数的补码是：</a:t>
            </a:r>
            <a:r>
              <a:rPr lang="zh-CN" altLang="en-US" sz="2400" b="1" dirty="0">
                <a:solidFill>
                  <a:srgbClr val="0000FF"/>
                </a:solidFill>
                <a:ea typeface="华文楷体" panose="02010600040101010101" pitchFamily="2" charset="-122"/>
                <a:cs typeface="Times New Roman" panose="02020603050405020304" pitchFamily="18" charset="0"/>
              </a:rPr>
              <a:t>符号位除外，每位取反，末位加</a:t>
            </a:r>
            <a:r>
              <a:rPr lang="en-US" altLang="zh-CN" sz="2400" b="1" dirty="0" smtClean="0">
                <a:solidFill>
                  <a:srgbClr val="0000FF"/>
                </a:solidFill>
                <a:ea typeface="华文楷体" panose="02010600040101010101" pitchFamily="2" charset="-122"/>
                <a:cs typeface="Times New Roman" panose="02020603050405020304" pitchFamily="18" charset="0"/>
              </a:rPr>
              <a:t>1</a:t>
            </a:r>
            <a:r>
              <a:rPr lang="zh-CN" altLang="en-US" sz="2400" b="1" dirty="0" smtClean="0">
                <a:solidFill>
                  <a:srgbClr val="0000FF"/>
                </a:solidFill>
                <a:ea typeface="华文楷体" panose="02010600040101010101" pitchFamily="2" charset="-122"/>
                <a:cs typeface="Times New Roman" panose="02020603050405020304" pitchFamily="18" charset="0"/>
              </a:rPr>
              <a:t>（</a:t>
            </a:r>
            <a:r>
              <a:rPr lang="zh-CN" altLang="en-US" sz="2400" b="1" u="sng" dirty="0" smtClean="0">
                <a:solidFill>
                  <a:srgbClr val="0000FF"/>
                </a:solidFill>
                <a:ea typeface="华文楷体" panose="02010600040101010101" pitchFamily="2" charset="-122"/>
                <a:cs typeface="Times New Roman" panose="02020603050405020304" pitchFamily="18" charset="0"/>
              </a:rPr>
              <a:t>注</a:t>
            </a:r>
            <a:r>
              <a:rPr lang="zh-CN" altLang="en-US" sz="2400" b="1" u="sng" dirty="0">
                <a:solidFill>
                  <a:srgbClr val="0000FF"/>
                </a:solidFill>
                <a:ea typeface="华文楷体" panose="02010600040101010101" pitchFamily="2" charset="-122"/>
                <a:cs typeface="Times New Roman" panose="02020603050405020304" pitchFamily="18" charset="0"/>
              </a:rPr>
              <a:t>：加</a:t>
            </a:r>
            <a:r>
              <a:rPr lang="en-US" altLang="zh-CN" sz="2400" b="1" u="sng" dirty="0">
                <a:solidFill>
                  <a:srgbClr val="0000FF"/>
                </a:solidFill>
                <a:ea typeface="华文楷体" panose="02010600040101010101" pitchFamily="2" charset="-122"/>
                <a:cs typeface="Times New Roman" panose="02020603050405020304" pitchFamily="18" charset="0"/>
              </a:rPr>
              <a:t>1</a:t>
            </a:r>
            <a:r>
              <a:rPr lang="zh-CN" altLang="en-US" sz="2400" b="1" u="sng" dirty="0" smtClean="0">
                <a:solidFill>
                  <a:srgbClr val="0000FF"/>
                </a:solidFill>
                <a:ea typeface="华文楷体" panose="02010600040101010101" pitchFamily="2" charset="-122"/>
                <a:cs typeface="Times New Roman" panose="02020603050405020304" pitchFamily="18" charset="0"/>
              </a:rPr>
              <a:t>运算不</a:t>
            </a:r>
            <a:r>
              <a:rPr lang="zh-CN" altLang="en-US" sz="2400" b="1" u="sng" dirty="0">
                <a:solidFill>
                  <a:srgbClr val="0000FF"/>
                </a:solidFill>
                <a:ea typeface="华文楷体" panose="02010600040101010101" pitchFamily="2" charset="-122"/>
                <a:cs typeface="Times New Roman" panose="02020603050405020304" pitchFamily="18" charset="0"/>
              </a:rPr>
              <a:t>包含符号位</a:t>
            </a:r>
            <a:r>
              <a:rPr lang="zh-CN" altLang="en-US" sz="2400" b="1" dirty="0">
                <a:solidFill>
                  <a:srgbClr val="0000FF"/>
                </a:solidFill>
                <a:ea typeface="华文楷体" panose="02010600040101010101" pitchFamily="2" charset="-122"/>
                <a:cs typeface="Times New Roman" panose="02020603050405020304" pitchFamily="18" charset="0"/>
              </a:rPr>
              <a:t>）</a:t>
            </a:r>
            <a:r>
              <a:rPr lang="zh-CN" altLang="en-US" sz="2400" dirty="0">
                <a:solidFill>
                  <a:schemeClr val="tx1"/>
                </a:solidFill>
                <a:ea typeface="华文楷体" panose="02010600040101010101" pitchFamily="2" charset="-122"/>
                <a:cs typeface="Times New Roman" panose="02020603050405020304" pitchFamily="18" charset="0"/>
              </a:rPr>
              <a:t>。</a:t>
            </a:r>
            <a:endParaRPr lang="en-US" altLang="zh-CN" sz="2400" dirty="0">
              <a:solidFill>
                <a:schemeClr val="tx1"/>
              </a:solidFill>
              <a:ea typeface="华文楷体" panose="02010600040101010101" pitchFamily="2" charset="-122"/>
              <a:cs typeface="Times New Roman" panose="02020603050405020304" pitchFamily="18" charset="0"/>
            </a:endParaRPr>
          </a:p>
          <a:p>
            <a:pPr marL="0" indent="0">
              <a:lnSpc>
                <a:spcPct val="150000"/>
              </a:lnSpc>
              <a:spcBef>
                <a:spcPts val="0"/>
              </a:spcBef>
              <a:buNone/>
            </a:pPr>
            <a:endParaRPr lang="zh-CN" altLang="en-US" sz="2400" dirty="0">
              <a:solidFill>
                <a:schemeClr val="tx1"/>
              </a:solidFill>
              <a:ea typeface="华文楷体" panose="02010600040101010101" pitchFamily="2" charset="-122"/>
              <a:cs typeface="Times New Roman" panose="02020603050405020304" pitchFamily="18" charset="0"/>
            </a:endParaRPr>
          </a:p>
        </p:txBody>
      </p:sp>
      <p:graphicFrame>
        <p:nvGraphicFramePr>
          <p:cNvPr id="12" name="Group 308"/>
          <p:cNvGraphicFramePr>
            <a:graphicFrameLocks noGrp="1"/>
          </p:cNvGraphicFramePr>
          <p:nvPr>
            <p:ph sz="quarter" idx="4294967295"/>
            <p:extLst/>
          </p:nvPr>
        </p:nvGraphicFramePr>
        <p:xfrm>
          <a:off x="2152482" y="4043455"/>
          <a:ext cx="6120000" cy="457200"/>
        </p:xfrm>
        <a:graphic>
          <a:graphicData uri="http://schemas.openxmlformats.org/drawingml/2006/table">
            <a:tbl>
              <a:tblPr/>
              <a:tblGrid>
                <a:gridCol w="382500">
                  <a:extLst>
                    <a:ext uri="{9D8B030D-6E8A-4147-A177-3AD203B41FA5}">
                      <a16:colId xmlns:a16="http://schemas.microsoft.com/office/drawing/2014/main" val="4172166877"/>
                    </a:ext>
                  </a:extLst>
                </a:gridCol>
                <a:gridCol w="382500">
                  <a:extLst>
                    <a:ext uri="{9D8B030D-6E8A-4147-A177-3AD203B41FA5}">
                      <a16:colId xmlns:a16="http://schemas.microsoft.com/office/drawing/2014/main" val="1621781158"/>
                    </a:ext>
                  </a:extLst>
                </a:gridCol>
                <a:gridCol w="382500">
                  <a:extLst>
                    <a:ext uri="{9D8B030D-6E8A-4147-A177-3AD203B41FA5}">
                      <a16:colId xmlns:a16="http://schemas.microsoft.com/office/drawing/2014/main" val="2094492810"/>
                    </a:ext>
                  </a:extLst>
                </a:gridCol>
                <a:gridCol w="382500">
                  <a:extLst>
                    <a:ext uri="{9D8B030D-6E8A-4147-A177-3AD203B41FA5}">
                      <a16:colId xmlns:a16="http://schemas.microsoft.com/office/drawing/2014/main" val="4249825262"/>
                    </a:ext>
                  </a:extLst>
                </a:gridCol>
                <a:gridCol w="382500">
                  <a:extLst>
                    <a:ext uri="{9D8B030D-6E8A-4147-A177-3AD203B41FA5}">
                      <a16:colId xmlns:a16="http://schemas.microsoft.com/office/drawing/2014/main" val="3185007510"/>
                    </a:ext>
                  </a:extLst>
                </a:gridCol>
                <a:gridCol w="382500">
                  <a:extLst>
                    <a:ext uri="{9D8B030D-6E8A-4147-A177-3AD203B41FA5}">
                      <a16:colId xmlns:a16="http://schemas.microsoft.com/office/drawing/2014/main" val="964214507"/>
                    </a:ext>
                  </a:extLst>
                </a:gridCol>
                <a:gridCol w="382500">
                  <a:extLst>
                    <a:ext uri="{9D8B030D-6E8A-4147-A177-3AD203B41FA5}">
                      <a16:colId xmlns:a16="http://schemas.microsoft.com/office/drawing/2014/main" val="1080942459"/>
                    </a:ext>
                  </a:extLst>
                </a:gridCol>
                <a:gridCol w="382500">
                  <a:extLst>
                    <a:ext uri="{9D8B030D-6E8A-4147-A177-3AD203B41FA5}">
                      <a16:colId xmlns:a16="http://schemas.microsoft.com/office/drawing/2014/main" val="885949265"/>
                    </a:ext>
                  </a:extLst>
                </a:gridCol>
                <a:gridCol w="382500">
                  <a:extLst>
                    <a:ext uri="{9D8B030D-6E8A-4147-A177-3AD203B41FA5}">
                      <a16:colId xmlns:a16="http://schemas.microsoft.com/office/drawing/2014/main" val="3038958184"/>
                    </a:ext>
                  </a:extLst>
                </a:gridCol>
                <a:gridCol w="382500">
                  <a:extLst>
                    <a:ext uri="{9D8B030D-6E8A-4147-A177-3AD203B41FA5}">
                      <a16:colId xmlns:a16="http://schemas.microsoft.com/office/drawing/2014/main" val="4042328673"/>
                    </a:ext>
                  </a:extLst>
                </a:gridCol>
                <a:gridCol w="382500">
                  <a:extLst>
                    <a:ext uri="{9D8B030D-6E8A-4147-A177-3AD203B41FA5}">
                      <a16:colId xmlns:a16="http://schemas.microsoft.com/office/drawing/2014/main" val="3241585381"/>
                    </a:ext>
                  </a:extLst>
                </a:gridCol>
                <a:gridCol w="382500">
                  <a:extLst>
                    <a:ext uri="{9D8B030D-6E8A-4147-A177-3AD203B41FA5}">
                      <a16:colId xmlns:a16="http://schemas.microsoft.com/office/drawing/2014/main" val="2918691176"/>
                    </a:ext>
                  </a:extLst>
                </a:gridCol>
                <a:gridCol w="382500">
                  <a:extLst>
                    <a:ext uri="{9D8B030D-6E8A-4147-A177-3AD203B41FA5}">
                      <a16:colId xmlns:a16="http://schemas.microsoft.com/office/drawing/2014/main" val="3901684395"/>
                    </a:ext>
                  </a:extLst>
                </a:gridCol>
                <a:gridCol w="382500">
                  <a:extLst>
                    <a:ext uri="{9D8B030D-6E8A-4147-A177-3AD203B41FA5}">
                      <a16:colId xmlns:a16="http://schemas.microsoft.com/office/drawing/2014/main" val="660776558"/>
                    </a:ext>
                  </a:extLst>
                </a:gridCol>
                <a:gridCol w="382500">
                  <a:extLst>
                    <a:ext uri="{9D8B030D-6E8A-4147-A177-3AD203B41FA5}">
                      <a16:colId xmlns:a16="http://schemas.microsoft.com/office/drawing/2014/main" val="1505246124"/>
                    </a:ext>
                  </a:extLst>
                </a:gridCol>
                <a:gridCol w="382500">
                  <a:extLst>
                    <a:ext uri="{9D8B030D-6E8A-4147-A177-3AD203B41FA5}">
                      <a16:colId xmlns:a16="http://schemas.microsoft.com/office/drawing/2014/main" val="863621268"/>
                    </a:ext>
                  </a:extLst>
                </a:gridCol>
              </a:tblGrid>
              <a:tr h="432000">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3491691309"/>
                  </a:ext>
                </a:extLst>
              </a:tr>
            </a:tbl>
          </a:graphicData>
        </a:graphic>
      </p:graphicFrame>
      <p:graphicFrame>
        <p:nvGraphicFramePr>
          <p:cNvPr id="14" name="Group 259"/>
          <p:cNvGraphicFramePr>
            <a:graphicFrameLocks noGrp="1"/>
          </p:cNvGraphicFramePr>
          <p:nvPr>
            <p:extLst/>
          </p:nvPr>
        </p:nvGraphicFramePr>
        <p:xfrm>
          <a:off x="2133456" y="4928748"/>
          <a:ext cx="6120001" cy="457200"/>
        </p:xfrm>
        <a:graphic>
          <a:graphicData uri="http://schemas.openxmlformats.org/drawingml/2006/table">
            <a:tbl>
              <a:tblPr/>
              <a:tblGrid>
                <a:gridCol w="368410">
                  <a:extLst>
                    <a:ext uri="{9D8B030D-6E8A-4147-A177-3AD203B41FA5}">
                      <a16:colId xmlns:a16="http://schemas.microsoft.com/office/drawing/2014/main" val="2368347987"/>
                    </a:ext>
                  </a:extLst>
                </a:gridCol>
                <a:gridCol w="365661">
                  <a:extLst>
                    <a:ext uri="{9D8B030D-6E8A-4147-A177-3AD203B41FA5}">
                      <a16:colId xmlns:a16="http://schemas.microsoft.com/office/drawing/2014/main" val="2922118207"/>
                    </a:ext>
                  </a:extLst>
                </a:gridCol>
                <a:gridCol w="400739">
                  <a:extLst>
                    <a:ext uri="{9D8B030D-6E8A-4147-A177-3AD203B41FA5}">
                      <a16:colId xmlns:a16="http://schemas.microsoft.com/office/drawing/2014/main" val="2156832131"/>
                    </a:ext>
                  </a:extLst>
                </a:gridCol>
                <a:gridCol w="432048">
                  <a:extLst>
                    <a:ext uri="{9D8B030D-6E8A-4147-A177-3AD203B41FA5}">
                      <a16:colId xmlns:a16="http://schemas.microsoft.com/office/drawing/2014/main" val="3002170817"/>
                    </a:ext>
                  </a:extLst>
                </a:gridCol>
                <a:gridCol w="396161">
                  <a:extLst>
                    <a:ext uri="{9D8B030D-6E8A-4147-A177-3AD203B41FA5}">
                      <a16:colId xmlns:a16="http://schemas.microsoft.com/office/drawing/2014/main" val="2740060608"/>
                    </a:ext>
                  </a:extLst>
                </a:gridCol>
                <a:gridCol w="365661">
                  <a:extLst>
                    <a:ext uri="{9D8B030D-6E8A-4147-A177-3AD203B41FA5}">
                      <a16:colId xmlns:a16="http://schemas.microsoft.com/office/drawing/2014/main" val="860343244"/>
                    </a:ext>
                  </a:extLst>
                </a:gridCol>
                <a:gridCol w="365660">
                  <a:extLst>
                    <a:ext uri="{9D8B030D-6E8A-4147-A177-3AD203B41FA5}">
                      <a16:colId xmlns:a16="http://schemas.microsoft.com/office/drawing/2014/main" val="2437236225"/>
                    </a:ext>
                  </a:extLst>
                </a:gridCol>
                <a:gridCol w="365661">
                  <a:extLst>
                    <a:ext uri="{9D8B030D-6E8A-4147-A177-3AD203B41FA5}">
                      <a16:colId xmlns:a16="http://schemas.microsoft.com/office/drawing/2014/main" val="684354399"/>
                    </a:ext>
                  </a:extLst>
                </a:gridCol>
                <a:gridCol w="368410">
                  <a:extLst>
                    <a:ext uri="{9D8B030D-6E8A-4147-A177-3AD203B41FA5}">
                      <a16:colId xmlns:a16="http://schemas.microsoft.com/office/drawing/2014/main" val="1003914195"/>
                    </a:ext>
                  </a:extLst>
                </a:gridCol>
                <a:gridCol w="365660">
                  <a:extLst>
                    <a:ext uri="{9D8B030D-6E8A-4147-A177-3AD203B41FA5}">
                      <a16:colId xmlns:a16="http://schemas.microsoft.com/office/drawing/2014/main" val="2178496515"/>
                    </a:ext>
                  </a:extLst>
                </a:gridCol>
                <a:gridCol w="365661">
                  <a:extLst>
                    <a:ext uri="{9D8B030D-6E8A-4147-A177-3AD203B41FA5}">
                      <a16:colId xmlns:a16="http://schemas.microsoft.com/office/drawing/2014/main" val="856477287"/>
                    </a:ext>
                  </a:extLst>
                </a:gridCol>
                <a:gridCol w="365660">
                  <a:extLst>
                    <a:ext uri="{9D8B030D-6E8A-4147-A177-3AD203B41FA5}">
                      <a16:colId xmlns:a16="http://schemas.microsoft.com/office/drawing/2014/main" val="69246432"/>
                    </a:ext>
                  </a:extLst>
                </a:gridCol>
                <a:gridCol w="425842">
                  <a:extLst>
                    <a:ext uri="{9D8B030D-6E8A-4147-A177-3AD203B41FA5}">
                      <a16:colId xmlns:a16="http://schemas.microsoft.com/office/drawing/2014/main" val="2438533090"/>
                    </a:ext>
                  </a:extLst>
                </a:gridCol>
                <a:gridCol w="437446">
                  <a:extLst>
                    <a:ext uri="{9D8B030D-6E8A-4147-A177-3AD203B41FA5}">
                      <a16:colId xmlns:a16="http://schemas.microsoft.com/office/drawing/2014/main" val="2258698543"/>
                    </a:ext>
                  </a:extLst>
                </a:gridCol>
                <a:gridCol w="365661">
                  <a:extLst>
                    <a:ext uri="{9D8B030D-6E8A-4147-A177-3AD203B41FA5}">
                      <a16:colId xmlns:a16="http://schemas.microsoft.com/office/drawing/2014/main" val="2729025501"/>
                    </a:ext>
                  </a:extLst>
                </a:gridCol>
                <a:gridCol w="365660">
                  <a:extLst>
                    <a:ext uri="{9D8B030D-6E8A-4147-A177-3AD203B41FA5}">
                      <a16:colId xmlns:a16="http://schemas.microsoft.com/office/drawing/2014/main" val="938062288"/>
                    </a:ext>
                  </a:extLst>
                </a:gridCol>
              </a:tblGrid>
              <a:tr h="432000">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731353760"/>
                  </a:ext>
                </a:extLst>
              </a:tr>
            </a:tbl>
          </a:graphicData>
        </a:graphic>
      </p:graphicFrame>
      <p:graphicFrame>
        <p:nvGraphicFramePr>
          <p:cNvPr id="16" name="Group 298"/>
          <p:cNvGraphicFramePr>
            <a:graphicFrameLocks noGrp="1"/>
          </p:cNvGraphicFramePr>
          <p:nvPr>
            <p:extLst/>
          </p:nvPr>
        </p:nvGraphicFramePr>
        <p:xfrm>
          <a:off x="2141047" y="5877272"/>
          <a:ext cx="6120000" cy="457200"/>
        </p:xfrm>
        <a:graphic>
          <a:graphicData uri="http://schemas.openxmlformats.org/drawingml/2006/table">
            <a:tbl>
              <a:tblPr/>
              <a:tblGrid>
                <a:gridCol w="382500">
                  <a:extLst>
                    <a:ext uri="{9D8B030D-6E8A-4147-A177-3AD203B41FA5}">
                      <a16:colId xmlns:a16="http://schemas.microsoft.com/office/drawing/2014/main" val="1298871875"/>
                    </a:ext>
                  </a:extLst>
                </a:gridCol>
                <a:gridCol w="382500">
                  <a:extLst>
                    <a:ext uri="{9D8B030D-6E8A-4147-A177-3AD203B41FA5}">
                      <a16:colId xmlns:a16="http://schemas.microsoft.com/office/drawing/2014/main" val="4049668427"/>
                    </a:ext>
                  </a:extLst>
                </a:gridCol>
                <a:gridCol w="382500">
                  <a:extLst>
                    <a:ext uri="{9D8B030D-6E8A-4147-A177-3AD203B41FA5}">
                      <a16:colId xmlns:a16="http://schemas.microsoft.com/office/drawing/2014/main" val="257969594"/>
                    </a:ext>
                  </a:extLst>
                </a:gridCol>
                <a:gridCol w="382500">
                  <a:extLst>
                    <a:ext uri="{9D8B030D-6E8A-4147-A177-3AD203B41FA5}">
                      <a16:colId xmlns:a16="http://schemas.microsoft.com/office/drawing/2014/main" val="1666825870"/>
                    </a:ext>
                  </a:extLst>
                </a:gridCol>
                <a:gridCol w="382500">
                  <a:extLst>
                    <a:ext uri="{9D8B030D-6E8A-4147-A177-3AD203B41FA5}">
                      <a16:colId xmlns:a16="http://schemas.microsoft.com/office/drawing/2014/main" val="1147626415"/>
                    </a:ext>
                  </a:extLst>
                </a:gridCol>
                <a:gridCol w="382500">
                  <a:extLst>
                    <a:ext uri="{9D8B030D-6E8A-4147-A177-3AD203B41FA5}">
                      <a16:colId xmlns:a16="http://schemas.microsoft.com/office/drawing/2014/main" val="1989559046"/>
                    </a:ext>
                  </a:extLst>
                </a:gridCol>
                <a:gridCol w="382500">
                  <a:extLst>
                    <a:ext uri="{9D8B030D-6E8A-4147-A177-3AD203B41FA5}">
                      <a16:colId xmlns:a16="http://schemas.microsoft.com/office/drawing/2014/main" val="4088329630"/>
                    </a:ext>
                  </a:extLst>
                </a:gridCol>
                <a:gridCol w="382500">
                  <a:extLst>
                    <a:ext uri="{9D8B030D-6E8A-4147-A177-3AD203B41FA5}">
                      <a16:colId xmlns:a16="http://schemas.microsoft.com/office/drawing/2014/main" val="2656028891"/>
                    </a:ext>
                  </a:extLst>
                </a:gridCol>
                <a:gridCol w="382500">
                  <a:extLst>
                    <a:ext uri="{9D8B030D-6E8A-4147-A177-3AD203B41FA5}">
                      <a16:colId xmlns:a16="http://schemas.microsoft.com/office/drawing/2014/main" val="2212117321"/>
                    </a:ext>
                  </a:extLst>
                </a:gridCol>
                <a:gridCol w="382500">
                  <a:extLst>
                    <a:ext uri="{9D8B030D-6E8A-4147-A177-3AD203B41FA5}">
                      <a16:colId xmlns:a16="http://schemas.microsoft.com/office/drawing/2014/main" val="3191305207"/>
                    </a:ext>
                  </a:extLst>
                </a:gridCol>
                <a:gridCol w="382500">
                  <a:extLst>
                    <a:ext uri="{9D8B030D-6E8A-4147-A177-3AD203B41FA5}">
                      <a16:colId xmlns:a16="http://schemas.microsoft.com/office/drawing/2014/main" val="3560650321"/>
                    </a:ext>
                  </a:extLst>
                </a:gridCol>
                <a:gridCol w="382500">
                  <a:extLst>
                    <a:ext uri="{9D8B030D-6E8A-4147-A177-3AD203B41FA5}">
                      <a16:colId xmlns:a16="http://schemas.microsoft.com/office/drawing/2014/main" val="2873637975"/>
                    </a:ext>
                  </a:extLst>
                </a:gridCol>
                <a:gridCol w="382500">
                  <a:extLst>
                    <a:ext uri="{9D8B030D-6E8A-4147-A177-3AD203B41FA5}">
                      <a16:colId xmlns:a16="http://schemas.microsoft.com/office/drawing/2014/main" val="2196400232"/>
                    </a:ext>
                  </a:extLst>
                </a:gridCol>
                <a:gridCol w="382500">
                  <a:extLst>
                    <a:ext uri="{9D8B030D-6E8A-4147-A177-3AD203B41FA5}">
                      <a16:colId xmlns:a16="http://schemas.microsoft.com/office/drawing/2014/main" val="3155609268"/>
                    </a:ext>
                  </a:extLst>
                </a:gridCol>
                <a:gridCol w="382500">
                  <a:extLst>
                    <a:ext uri="{9D8B030D-6E8A-4147-A177-3AD203B41FA5}">
                      <a16:colId xmlns:a16="http://schemas.microsoft.com/office/drawing/2014/main" val="4016962464"/>
                    </a:ext>
                  </a:extLst>
                </a:gridCol>
                <a:gridCol w="382500">
                  <a:extLst>
                    <a:ext uri="{9D8B030D-6E8A-4147-A177-3AD203B41FA5}">
                      <a16:colId xmlns:a16="http://schemas.microsoft.com/office/drawing/2014/main" val="3408969858"/>
                    </a:ext>
                  </a:extLst>
                </a:gridCol>
              </a:tblGrid>
              <a:tr h="432000">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212306055"/>
                  </a:ext>
                </a:extLst>
              </a:tr>
            </a:tbl>
          </a:graphicData>
        </a:graphic>
      </p:graphicFrame>
      <p:sp>
        <p:nvSpPr>
          <p:cNvPr id="3" name="矩形 2"/>
          <p:cNvSpPr/>
          <p:nvPr/>
        </p:nvSpPr>
        <p:spPr>
          <a:xfrm>
            <a:off x="755576" y="4043455"/>
            <a:ext cx="1274708" cy="400110"/>
          </a:xfrm>
          <a:prstGeom prst="rect">
            <a:avLst/>
          </a:prstGeom>
        </p:spPr>
        <p:txBody>
          <a:bodyPr wrap="none">
            <a:spAutoFit/>
          </a:bodyPr>
          <a:lstStyle/>
          <a:p>
            <a:r>
              <a:rPr lang="en-US" altLang="zh-CN" sz="2000" b="1"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-10</a:t>
            </a:r>
            <a:r>
              <a:rPr lang="zh-CN" altLang="en-US"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的原码</a:t>
            </a:r>
          </a:p>
        </p:txBody>
      </p:sp>
      <p:sp>
        <p:nvSpPr>
          <p:cNvPr id="18" name="矩形 17"/>
          <p:cNvSpPr/>
          <p:nvPr/>
        </p:nvSpPr>
        <p:spPr>
          <a:xfrm>
            <a:off x="255455" y="4957293"/>
            <a:ext cx="1874231" cy="400110"/>
          </a:xfrm>
          <a:prstGeom prst="rect">
            <a:avLst/>
          </a:prstGeom>
        </p:spPr>
        <p:txBody>
          <a:bodyPr wrap="none">
            <a:spAutoFit/>
          </a:bodyPr>
          <a:lstStyle/>
          <a:p>
            <a:r>
              <a:rPr lang="zh-CN" altLang="en-US" sz="2000" b="1"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按位取反</a:t>
            </a:r>
            <a:r>
              <a:rPr lang="en-US" altLang="zh-CN" sz="2000" b="1"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sz="2000" b="1"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反码</a:t>
            </a:r>
            <a:r>
              <a:rPr lang="en-US" altLang="zh-CN"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a:t>
            </a:r>
            <a:endParaRPr lang="zh-CN" altLang="en-US"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19" name="矩形 18"/>
          <p:cNvSpPr/>
          <p:nvPr/>
        </p:nvSpPr>
        <p:spPr>
          <a:xfrm>
            <a:off x="720310" y="5909870"/>
            <a:ext cx="1274708" cy="400110"/>
          </a:xfrm>
          <a:prstGeom prst="rect">
            <a:avLst/>
          </a:prstGeom>
        </p:spPr>
        <p:txBody>
          <a:bodyPr wrap="none">
            <a:spAutoFit/>
          </a:bodyPr>
          <a:lstStyle/>
          <a:p>
            <a:r>
              <a:rPr lang="en-US" altLang="zh-CN" sz="2000" b="1"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-10</a:t>
            </a:r>
            <a:r>
              <a:rPr lang="zh-CN" altLang="en-US" sz="2000" b="1"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的补码</a:t>
            </a:r>
            <a:endParaRPr lang="zh-CN" altLang="en-US"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B9C957E8-67D0-4D6B-9E2E-E0F6059B356C}" type="slidenum">
              <a:rPr lang="en-US" altLang="zh-CN" smtClean="0"/>
              <a:pPr/>
              <a:t>87</a:t>
            </a:fld>
            <a:endParaRPr lang="en-US" altLang="zh-CN"/>
          </a:p>
        </p:txBody>
      </p:sp>
      <p:sp>
        <p:nvSpPr>
          <p:cNvPr id="17" name="Rectangle 2"/>
          <p:cNvSpPr>
            <a:spLocks noGrp="1" noChangeArrowheads="1"/>
          </p:cNvSpPr>
          <p:nvPr>
            <p:ph type="title"/>
          </p:nvPr>
        </p:nvSpPr>
        <p:spPr>
          <a:xfrm>
            <a:off x="766763" y="212725"/>
            <a:ext cx="7772400" cy="776288"/>
          </a:xfrm>
        </p:spPr>
        <p:txBody>
          <a:bodyPr/>
          <a:lstStyle/>
          <a:p>
            <a:pPr algn="ctr" eaLnBrk="1" hangingPunct="1"/>
            <a:r>
              <a:rPr lang="en-US" altLang="zh-CN" sz="3600" b="1" i="0" dirty="0" smtClean="0">
                <a:solidFill>
                  <a:schemeClr val="tx1"/>
                </a:solidFill>
              </a:rPr>
              <a:t> </a:t>
            </a:r>
            <a:r>
              <a:rPr lang="zh-CN" altLang="en-US" sz="3600" b="1" i="0" dirty="0" smtClean="0">
                <a:solidFill>
                  <a:schemeClr val="tx1"/>
                </a:solidFill>
              </a:rPr>
              <a:t>符号数的表示</a:t>
            </a:r>
          </a:p>
        </p:txBody>
      </p:sp>
    </p:spTree>
    <p:extLst>
      <p:ext uri="{BB962C8B-B14F-4D97-AF65-F5344CB8AC3E}">
        <p14:creationId xmlns:p14="http://schemas.microsoft.com/office/powerpoint/2010/main" val="122136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1000"/>
                                        <p:tgtEl>
                                          <p:spTgt spid="18"/>
                                        </p:tgtEl>
                                      </p:cBhvr>
                                    </p:animEffect>
                                    <p:anim calcmode="lin" valueType="num">
                                      <p:cBhvr>
                                        <p:cTn id="27" dur="1000" fill="hold"/>
                                        <p:tgtEl>
                                          <p:spTgt spid="18"/>
                                        </p:tgtEl>
                                        <p:attrNameLst>
                                          <p:attrName>ppt_x</p:attrName>
                                        </p:attrNameLst>
                                      </p:cBhvr>
                                      <p:tavLst>
                                        <p:tav tm="0">
                                          <p:val>
                                            <p:strVal val="#ppt_x"/>
                                          </p:val>
                                        </p:tav>
                                        <p:tav tm="100000">
                                          <p:val>
                                            <p:strVal val="#ppt_x"/>
                                          </p:val>
                                        </p:tav>
                                      </p:tavLst>
                                    </p:anim>
                                    <p:anim calcmode="lin" valueType="num">
                                      <p:cBhvr>
                                        <p:cTn id="2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1000"/>
                                        <p:tgtEl>
                                          <p:spTgt spid="19"/>
                                        </p:tgtEl>
                                      </p:cBhvr>
                                    </p:animEffect>
                                    <p:anim calcmode="lin" valueType="num">
                                      <p:cBhvr>
                                        <p:cTn id="41" dur="1000" fill="hold"/>
                                        <p:tgtEl>
                                          <p:spTgt spid="19"/>
                                        </p:tgtEl>
                                        <p:attrNameLst>
                                          <p:attrName>ppt_x</p:attrName>
                                        </p:attrNameLst>
                                      </p:cBhvr>
                                      <p:tavLst>
                                        <p:tav tm="0">
                                          <p:val>
                                            <p:strVal val="#ppt_x"/>
                                          </p:val>
                                        </p:tav>
                                        <p:tav tm="100000">
                                          <p:val>
                                            <p:strVal val="#ppt_x"/>
                                          </p:val>
                                        </p:tav>
                                      </p:tavLst>
                                    </p:anim>
                                    <p:anim calcmode="lin" valueType="num">
                                      <p:cBhvr>
                                        <p:cTn id="4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1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p:cNvSpPr>
            <a:spLocks noChangeArrowheads="1"/>
          </p:cNvSpPr>
          <p:nvPr/>
        </p:nvSpPr>
        <p:spPr bwMode="auto">
          <a:xfrm>
            <a:off x="539552" y="1659315"/>
            <a:ext cx="7920880" cy="1625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defTabSz="762000" eaLnBrk="0" hangingPunct="0">
              <a:spcBef>
                <a:spcPct val="20000"/>
              </a:spcBef>
              <a:buChar char="•"/>
              <a:defRPr kumimoji="1" sz="4400">
                <a:solidFill>
                  <a:srgbClr val="4D4D4D"/>
                </a:solidFill>
                <a:latin typeface="Times New Roman" panose="02020603050405020304" pitchFamily="18" charset="0"/>
                <a:ea typeface="宋体" panose="02010600030101010101" pitchFamily="2" charset="-122"/>
              </a:defRPr>
            </a:lvl1pPr>
            <a:lvl2pPr marL="742950" indent="-28575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2pPr>
            <a:lvl3pPr marL="1143000" indent="-22860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3pPr>
            <a:lvl4pPr marL="1562100" indent="-22860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4pPr>
            <a:lvl5pPr marL="1981200" indent="-22860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5pPr>
            <a:lvl6pPr marL="24384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6pPr>
            <a:lvl7pPr marL="28956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7pPr>
            <a:lvl8pPr marL="33528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8pPr>
            <a:lvl9pPr marL="38100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9pPr>
          </a:lstStyle>
          <a:p>
            <a:pPr marL="0" indent="0">
              <a:spcBef>
                <a:spcPts val="0"/>
              </a:spcBef>
              <a:buNone/>
            </a:pPr>
            <a:r>
              <a:rPr lang="zh-CN" altLang="en-US" sz="2400" dirty="0" smtClean="0">
                <a:solidFill>
                  <a:schemeClr val="tx1"/>
                </a:solidFill>
                <a:ea typeface="华文楷体" panose="02010600040101010101" pitchFamily="2" charset="-122"/>
                <a:cs typeface="Times New Roman" panose="02020603050405020304" pitchFamily="18" charset="0"/>
              </a:rPr>
              <a:t>        </a:t>
            </a:r>
            <a:r>
              <a:rPr lang="zh-CN" altLang="en-US" sz="2400" dirty="0" smtClean="0">
                <a:solidFill>
                  <a:schemeClr val="tx1"/>
                </a:solidFill>
                <a:ea typeface="华文楷体" panose="02010600040101010101" pitchFamily="2" charset="-122"/>
                <a:cs typeface="Times New Roman" panose="02020603050405020304" pitchFamily="18" charset="0"/>
              </a:rPr>
              <a:t>通常，计算机中的四则运算都是转换为加法来完成的。一个数减去另外一个数，与一个数加上“另外一个数的补码”结果是一样的。补码将</a:t>
            </a:r>
            <a:r>
              <a:rPr lang="zh-CN" altLang="en-US" sz="2400" dirty="0">
                <a:solidFill>
                  <a:schemeClr val="tx1"/>
                </a:solidFill>
                <a:ea typeface="华文楷体" panose="02010600040101010101" pitchFamily="2" charset="-122"/>
                <a:cs typeface="Times New Roman" panose="02020603050405020304" pitchFamily="18" charset="0"/>
              </a:rPr>
              <a:t>减法运算变成了加法运算。</a:t>
            </a:r>
          </a:p>
        </p:txBody>
      </p:sp>
      <p:graphicFrame>
        <p:nvGraphicFramePr>
          <p:cNvPr id="12" name="Group 308"/>
          <p:cNvGraphicFramePr>
            <a:graphicFrameLocks noGrp="1"/>
          </p:cNvGraphicFramePr>
          <p:nvPr>
            <p:ph sz="quarter" idx="4294967295"/>
            <p:extLst/>
          </p:nvPr>
        </p:nvGraphicFramePr>
        <p:xfrm>
          <a:off x="1980392" y="4005064"/>
          <a:ext cx="6120000" cy="457200"/>
        </p:xfrm>
        <a:graphic>
          <a:graphicData uri="http://schemas.openxmlformats.org/drawingml/2006/table">
            <a:tbl>
              <a:tblPr/>
              <a:tblGrid>
                <a:gridCol w="382500">
                  <a:extLst>
                    <a:ext uri="{9D8B030D-6E8A-4147-A177-3AD203B41FA5}">
                      <a16:colId xmlns:a16="http://schemas.microsoft.com/office/drawing/2014/main" val="4172166877"/>
                    </a:ext>
                  </a:extLst>
                </a:gridCol>
                <a:gridCol w="382500">
                  <a:extLst>
                    <a:ext uri="{9D8B030D-6E8A-4147-A177-3AD203B41FA5}">
                      <a16:colId xmlns:a16="http://schemas.microsoft.com/office/drawing/2014/main" val="1621781158"/>
                    </a:ext>
                  </a:extLst>
                </a:gridCol>
                <a:gridCol w="382500">
                  <a:extLst>
                    <a:ext uri="{9D8B030D-6E8A-4147-A177-3AD203B41FA5}">
                      <a16:colId xmlns:a16="http://schemas.microsoft.com/office/drawing/2014/main" val="2094492810"/>
                    </a:ext>
                  </a:extLst>
                </a:gridCol>
                <a:gridCol w="382500">
                  <a:extLst>
                    <a:ext uri="{9D8B030D-6E8A-4147-A177-3AD203B41FA5}">
                      <a16:colId xmlns:a16="http://schemas.microsoft.com/office/drawing/2014/main" val="4249825262"/>
                    </a:ext>
                  </a:extLst>
                </a:gridCol>
                <a:gridCol w="382500">
                  <a:extLst>
                    <a:ext uri="{9D8B030D-6E8A-4147-A177-3AD203B41FA5}">
                      <a16:colId xmlns:a16="http://schemas.microsoft.com/office/drawing/2014/main" val="3185007510"/>
                    </a:ext>
                  </a:extLst>
                </a:gridCol>
                <a:gridCol w="382500">
                  <a:extLst>
                    <a:ext uri="{9D8B030D-6E8A-4147-A177-3AD203B41FA5}">
                      <a16:colId xmlns:a16="http://schemas.microsoft.com/office/drawing/2014/main" val="964214507"/>
                    </a:ext>
                  </a:extLst>
                </a:gridCol>
                <a:gridCol w="382500">
                  <a:extLst>
                    <a:ext uri="{9D8B030D-6E8A-4147-A177-3AD203B41FA5}">
                      <a16:colId xmlns:a16="http://schemas.microsoft.com/office/drawing/2014/main" val="1080942459"/>
                    </a:ext>
                  </a:extLst>
                </a:gridCol>
                <a:gridCol w="382500">
                  <a:extLst>
                    <a:ext uri="{9D8B030D-6E8A-4147-A177-3AD203B41FA5}">
                      <a16:colId xmlns:a16="http://schemas.microsoft.com/office/drawing/2014/main" val="885949265"/>
                    </a:ext>
                  </a:extLst>
                </a:gridCol>
                <a:gridCol w="382500">
                  <a:extLst>
                    <a:ext uri="{9D8B030D-6E8A-4147-A177-3AD203B41FA5}">
                      <a16:colId xmlns:a16="http://schemas.microsoft.com/office/drawing/2014/main" val="3038958184"/>
                    </a:ext>
                  </a:extLst>
                </a:gridCol>
                <a:gridCol w="382500">
                  <a:extLst>
                    <a:ext uri="{9D8B030D-6E8A-4147-A177-3AD203B41FA5}">
                      <a16:colId xmlns:a16="http://schemas.microsoft.com/office/drawing/2014/main" val="4042328673"/>
                    </a:ext>
                  </a:extLst>
                </a:gridCol>
                <a:gridCol w="382500">
                  <a:extLst>
                    <a:ext uri="{9D8B030D-6E8A-4147-A177-3AD203B41FA5}">
                      <a16:colId xmlns:a16="http://schemas.microsoft.com/office/drawing/2014/main" val="3241585381"/>
                    </a:ext>
                  </a:extLst>
                </a:gridCol>
                <a:gridCol w="382500">
                  <a:extLst>
                    <a:ext uri="{9D8B030D-6E8A-4147-A177-3AD203B41FA5}">
                      <a16:colId xmlns:a16="http://schemas.microsoft.com/office/drawing/2014/main" val="2918691176"/>
                    </a:ext>
                  </a:extLst>
                </a:gridCol>
                <a:gridCol w="382500">
                  <a:extLst>
                    <a:ext uri="{9D8B030D-6E8A-4147-A177-3AD203B41FA5}">
                      <a16:colId xmlns:a16="http://schemas.microsoft.com/office/drawing/2014/main" val="3901684395"/>
                    </a:ext>
                  </a:extLst>
                </a:gridCol>
                <a:gridCol w="382500">
                  <a:extLst>
                    <a:ext uri="{9D8B030D-6E8A-4147-A177-3AD203B41FA5}">
                      <a16:colId xmlns:a16="http://schemas.microsoft.com/office/drawing/2014/main" val="660776558"/>
                    </a:ext>
                  </a:extLst>
                </a:gridCol>
                <a:gridCol w="382500">
                  <a:extLst>
                    <a:ext uri="{9D8B030D-6E8A-4147-A177-3AD203B41FA5}">
                      <a16:colId xmlns:a16="http://schemas.microsoft.com/office/drawing/2014/main" val="1505246124"/>
                    </a:ext>
                  </a:extLst>
                </a:gridCol>
                <a:gridCol w="382500">
                  <a:extLst>
                    <a:ext uri="{9D8B030D-6E8A-4147-A177-3AD203B41FA5}">
                      <a16:colId xmlns:a16="http://schemas.microsoft.com/office/drawing/2014/main" val="863621268"/>
                    </a:ext>
                  </a:extLst>
                </a:gridCol>
              </a:tblGrid>
              <a:tr h="432000">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3491691309"/>
                  </a:ext>
                </a:extLst>
              </a:tr>
            </a:tbl>
          </a:graphicData>
        </a:graphic>
      </p:graphicFrame>
      <p:graphicFrame>
        <p:nvGraphicFramePr>
          <p:cNvPr id="16" name="Group 298"/>
          <p:cNvGraphicFramePr>
            <a:graphicFrameLocks noGrp="1"/>
          </p:cNvGraphicFramePr>
          <p:nvPr>
            <p:extLst/>
          </p:nvPr>
        </p:nvGraphicFramePr>
        <p:xfrm>
          <a:off x="1968957" y="4830769"/>
          <a:ext cx="6120000" cy="457200"/>
        </p:xfrm>
        <a:graphic>
          <a:graphicData uri="http://schemas.openxmlformats.org/drawingml/2006/table">
            <a:tbl>
              <a:tblPr/>
              <a:tblGrid>
                <a:gridCol w="382500">
                  <a:extLst>
                    <a:ext uri="{9D8B030D-6E8A-4147-A177-3AD203B41FA5}">
                      <a16:colId xmlns:a16="http://schemas.microsoft.com/office/drawing/2014/main" val="1298871875"/>
                    </a:ext>
                  </a:extLst>
                </a:gridCol>
                <a:gridCol w="382500">
                  <a:extLst>
                    <a:ext uri="{9D8B030D-6E8A-4147-A177-3AD203B41FA5}">
                      <a16:colId xmlns:a16="http://schemas.microsoft.com/office/drawing/2014/main" val="4049668427"/>
                    </a:ext>
                  </a:extLst>
                </a:gridCol>
                <a:gridCol w="382500">
                  <a:extLst>
                    <a:ext uri="{9D8B030D-6E8A-4147-A177-3AD203B41FA5}">
                      <a16:colId xmlns:a16="http://schemas.microsoft.com/office/drawing/2014/main" val="257969594"/>
                    </a:ext>
                  </a:extLst>
                </a:gridCol>
                <a:gridCol w="382500">
                  <a:extLst>
                    <a:ext uri="{9D8B030D-6E8A-4147-A177-3AD203B41FA5}">
                      <a16:colId xmlns:a16="http://schemas.microsoft.com/office/drawing/2014/main" val="1666825870"/>
                    </a:ext>
                  </a:extLst>
                </a:gridCol>
                <a:gridCol w="382500">
                  <a:extLst>
                    <a:ext uri="{9D8B030D-6E8A-4147-A177-3AD203B41FA5}">
                      <a16:colId xmlns:a16="http://schemas.microsoft.com/office/drawing/2014/main" val="1147626415"/>
                    </a:ext>
                  </a:extLst>
                </a:gridCol>
                <a:gridCol w="382500">
                  <a:extLst>
                    <a:ext uri="{9D8B030D-6E8A-4147-A177-3AD203B41FA5}">
                      <a16:colId xmlns:a16="http://schemas.microsoft.com/office/drawing/2014/main" val="1989559046"/>
                    </a:ext>
                  </a:extLst>
                </a:gridCol>
                <a:gridCol w="382500">
                  <a:extLst>
                    <a:ext uri="{9D8B030D-6E8A-4147-A177-3AD203B41FA5}">
                      <a16:colId xmlns:a16="http://schemas.microsoft.com/office/drawing/2014/main" val="4088329630"/>
                    </a:ext>
                  </a:extLst>
                </a:gridCol>
                <a:gridCol w="382500">
                  <a:extLst>
                    <a:ext uri="{9D8B030D-6E8A-4147-A177-3AD203B41FA5}">
                      <a16:colId xmlns:a16="http://schemas.microsoft.com/office/drawing/2014/main" val="2656028891"/>
                    </a:ext>
                  </a:extLst>
                </a:gridCol>
                <a:gridCol w="382500">
                  <a:extLst>
                    <a:ext uri="{9D8B030D-6E8A-4147-A177-3AD203B41FA5}">
                      <a16:colId xmlns:a16="http://schemas.microsoft.com/office/drawing/2014/main" val="2212117321"/>
                    </a:ext>
                  </a:extLst>
                </a:gridCol>
                <a:gridCol w="382500">
                  <a:extLst>
                    <a:ext uri="{9D8B030D-6E8A-4147-A177-3AD203B41FA5}">
                      <a16:colId xmlns:a16="http://schemas.microsoft.com/office/drawing/2014/main" val="3191305207"/>
                    </a:ext>
                  </a:extLst>
                </a:gridCol>
                <a:gridCol w="382500">
                  <a:extLst>
                    <a:ext uri="{9D8B030D-6E8A-4147-A177-3AD203B41FA5}">
                      <a16:colId xmlns:a16="http://schemas.microsoft.com/office/drawing/2014/main" val="3560650321"/>
                    </a:ext>
                  </a:extLst>
                </a:gridCol>
                <a:gridCol w="382500">
                  <a:extLst>
                    <a:ext uri="{9D8B030D-6E8A-4147-A177-3AD203B41FA5}">
                      <a16:colId xmlns:a16="http://schemas.microsoft.com/office/drawing/2014/main" val="2873637975"/>
                    </a:ext>
                  </a:extLst>
                </a:gridCol>
                <a:gridCol w="382500">
                  <a:extLst>
                    <a:ext uri="{9D8B030D-6E8A-4147-A177-3AD203B41FA5}">
                      <a16:colId xmlns:a16="http://schemas.microsoft.com/office/drawing/2014/main" val="2196400232"/>
                    </a:ext>
                  </a:extLst>
                </a:gridCol>
                <a:gridCol w="382500">
                  <a:extLst>
                    <a:ext uri="{9D8B030D-6E8A-4147-A177-3AD203B41FA5}">
                      <a16:colId xmlns:a16="http://schemas.microsoft.com/office/drawing/2014/main" val="3155609268"/>
                    </a:ext>
                  </a:extLst>
                </a:gridCol>
                <a:gridCol w="382500">
                  <a:extLst>
                    <a:ext uri="{9D8B030D-6E8A-4147-A177-3AD203B41FA5}">
                      <a16:colId xmlns:a16="http://schemas.microsoft.com/office/drawing/2014/main" val="4016962464"/>
                    </a:ext>
                  </a:extLst>
                </a:gridCol>
                <a:gridCol w="382500">
                  <a:extLst>
                    <a:ext uri="{9D8B030D-6E8A-4147-A177-3AD203B41FA5}">
                      <a16:colId xmlns:a16="http://schemas.microsoft.com/office/drawing/2014/main" val="3408969858"/>
                    </a:ext>
                  </a:extLst>
                </a:gridCol>
              </a:tblGrid>
              <a:tr h="432000">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212306055"/>
                  </a:ext>
                </a:extLst>
              </a:tr>
            </a:tbl>
          </a:graphicData>
        </a:graphic>
      </p:graphicFrame>
      <p:sp>
        <p:nvSpPr>
          <p:cNvPr id="3" name="矩形 2"/>
          <p:cNvSpPr/>
          <p:nvPr/>
        </p:nvSpPr>
        <p:spPr>
          <a:xfrm>
            <a:off x="655494" y="4830769"/>
            <a:ext cx="1274708" cy="400110"/>
          </a:xfrm>
          <a:prstGeom prst="rect">
            <a:avLst/>
          </a:prstGeom>
        </p:spPr>
        <p:txBody>
          <a:bodyPr wrap="none">
            <a:spAutoFit/>
          </a:bodyPr>
          <a:lstStyle/>
          <a:p>
            <a:r>
              <a:rPr lang="en-US" altLang="zh-CN" sz="2000" b="1"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-10</a:t>
            </a:r>
            <a:r>
              <a:rPr lang="zh-CN" altLang="en-US" sz="2000" b="1"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的补码</a:t>
            </a:r>
            <a:endParaRPr lang="zh-CN" altLang="en-US"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20" name="矩形 19"/>
          <p:cNvSpPr/>
          <p:nvPr/>
        </p:nvSpPr>
        <p:spPr>
          <a:xfrm>
            <a:off x="632674" y="4018480"/>
            <a:ext cx="1239442" cy="400110"/>
          </a:xfrm>
          <a:prstGeom prst="rect">
            <a:avLst/>
          </a:prstGeom>
        </p:spPr>
        <p:txBody>
          <a:bodyPr wrap="none">
            <a:spAutoFit/>
          </a:bodyPr>
          <a:lstStyle/>
          <a:p>
            <a:r>
              <a:rPr lang="en-US" altLang="zh-CN" sz="2000" b="1"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16</a:t>
            </a:r>
            <a:r>
              <a:rPr lang="zh-CN" altLang="en-US" sz="2000" b="1"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的补码</a:t>
            </a:r>
            <a:endParaRPr lang="zh-CN" altLang="en-US"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6" name="矩形 5"/>
          <p:cNvSpPr/>
          <p:nvPr/>
        </p:nvSpPr>
        <p:spPr>
          <a:xfrm>
            <a:off x="555073" y="3389281"/>
            <a:ext cx="4150495" cy="461665"/>
          </a:xfrm>
          <a:prstGeom prst="rect">
            <a:avLst/>
          </a:prstGeom>
        </p:spPr>
        <p:txBody>
          <a:bodyPr wrap="none">
            <a:spAutoFit/>
          </a:bodyPr>
          <a:lstStyle/>
          <a:p>
            <a:r>
              <a:rPr lang="zh-CN" altLang="en-US" sz="2400" b="1" dirty="0">
                <a:solidFill>
                  <a:srgbClr val="FF0000"/>
                </a:solidFill>
                <a:latin typeface="Times New Roman" panose="02020603050405020304" pitchFamily="18" charset="0"/>
                <a:ea typeface="楷体_GB2312" pitchFamily="49" charset="-122"/>
                <a:cs typeface="Times New Roman" panose="02020603050405020304" pitchFamily="18" charset="0"/>
              </a:rPr>
              <a:t>例如</a:t>
            </a:r>
            <a:r>
              <a:rPr lang="en-US" altLang="zh-CN" sz="2400" b="1" dirty="0">
                <a:solidFill>
                  <a:srgbClr val="FF0000"/>
                </a:solidFill>
                <a:latin typeface="Times New Roman" panose="02020603050405020304" pitchFamily="18" charset="0"/>
                <a:ea typeface="楷体_GB2312" pitchFamily="49" charset="-122"/>
                <a:cs typeface="Times New Roman" panose="02020603050405020304" pitchFamily="18" charset="0"/>
              </a:rPr>
              <a:t>:</a:t>
            </a:r>
            <a:r>
              <a:rPr lang="en-US" altLang="zh-CN" sz="2400" dirty="0">
                <a:latin typeface="Times New Roman" panose="02020603050405020304" pitchFamily="18" charset="0"/>
                <a:ea typeface="楷体_GB2312" pitchFamily="49" charset="-122"/>
                <a:cs typeface="Times New Roman" panose="02020603050405020304" pitchFamily="18" charset="0"/>
              </a:rPr>
              <a:t> </a:t>
            </a:r>
            <a:r>
              <a:rPr lang="zh-CN" altLang="en-US" sz="2400" dirty="0" smtClean="0">
                <a:latin typeface="Times New Roman" panose="02020603050405020304" pitchFamily="18" charset="0"/>
                <a:ea typeface="楷体_GB2312" pitchFamily="49" charset="-122"/>
                <a:cs typeface="Times New Roman" panose="02020603050405020304" pitchFamily="18" charset="0"/>
              </a:rPr>
              <a:t>计算</a:t>
            </a:r>
            <a:r>
              <a:rPr lang="en-US" altLang="zh-CN" sz="2400" dirty="0" smtClean="0">
                <a:latin typeface="Times New Roman" panose="02020603050405020304" pitchFamily="18" charset="0"/>
                <a:ea typeface="楷体_GB2312" pitchFamily="49" charset="-122"/>
                <a:cs typeface="Times New Roman" panose="02020603050405020304" pitchFamily="18" charset="0"/>
              </a:rPr>
              <a:t>16-10 = 16+</a:t>
            </a:r>
            <a:r>
              <a:rPr lang="zh-CN" altLang="en-US" sz="2400" dirty="0" smtClean="0">
                <a:latin typeface="Times New Roman" panose="02020603050405020304" pitchFamily="18" charset="0"/>
                <a:ea typeface="楷体_GB2312" pitchFamily="49" charset="-122"/>
                <a:cs typeface="Times New Roman" panose="02020603050405020304" pitchFamily="18" charset="0"/>
              </a:rPr>
              <a:t>（</a:t>
            </a:r>
            <a:r>
              <a:rPr lang="en-US" altLang="zh-CN" sz="2400" dirty="0" smtClean="0">
                <a:latin typeface="Times New Roman" panose="02020603050405020304" pitchFamily="18" charset="0"/>
                <a:ea typeface="楷体_GB2312" pitchFamily="49" charset="-122"/>
                <a:cs typeface="Times New Roman" panose="02020603050405020304" pitchFamily="18" charset="0"/>
              </a:rPr>
              <a:t>-10</a:t>
            </a:r>
            <a:r>
              <a:rPr lang="zh-CN" altLang="en-US" sz="2400" dirty="0" smtClean="0">
                <a:latin typeface="Times New Roman" panose="02020603050405020304" pitchFamily="18" charset="0"/>
                <a:ea typeface="楷体_GB2312" pitchFamily="49" charset="-122"/>
                <a:cs typeface="Times New Roman" panose="02020603050405020304" pitchFamily="18" charset="0"/>
              </a:rPr>
              <a:t>）</a:t>
            </a:r>
            <a:endParaRPr lang="zh-CN" altLang="en-US" sz="2400" dirty="0"/>
          </a:p>
        </p:txBody>
      </p:sp>
      <p:graphicFrame>
        <p:nvGraphicFramePr>
          <p:cNvPr id="28" name="Group 298"/>
          <p:cNvGraphicFramePr>
            <a:graphicFrameLocks noGrp="1"/>
          </p:cNvGraphicFramePr>
          <p:nvPr>
            <p:extLst/>
          </p:nvPr>
        </p:nvGraphicFramePr>
        <p:xfrm>
          <a:off x="1957869" y="5700148"/>
          <a:ext cx="6120000" cy="457200"/>
        </p:xfrm>
        <a:graphic>
          <a:graphicData uri="http://schemas.openxmlformats.org/drawingml/2006/table">
            <a:tbl>
              <a:tblPr/>
              <a:tblGrid>
                <a:gridCol w="382500">
                  <a:extLst>
                    <a:ext uri="{9D8B030D-6E8A-4147-A177-3AD203B41FA5}">
                      <a16:colId xmlns:a16="http://schemas.microsoft.com/office/drawing/2014/main" val="1298871875"/>
                    </a:ext>
                  </a:extLst>
                </a:gridCol>
                <a:gridCol w="382500">
                  <a:extLst>
                    <a:ext uri="{9D8B030D-6E8A-4147-A177-3AD203B41FA5}">
                      <a16:colId xmlns:a16="http://schemas.microsoft.com/office/drawing/2014/main" val="4049668427"/>
                    </a:ext>
                  </a:extLst>
                </a:gridCol>
                <a:gridCol w="382500">
                  <a:extLst>
                    <a:ext uri="{9D8B030D-6E8A-4147-A177-3AD203B41FA5}">
                      <a16:colId xmlns:a16="http://schemas.microsoft.com/office/drawing/2014/main" val="257969594"/>
                    </a:ext>
                  </a:extLst>
                </a:gridCol>
                <a:gridCol w="382500">
                  <a:extLst>
                    <a:ext uri="{9D8B030D-6E8A-4147-A177-3AD203B41FA5}">
                      <a16:colId xmlns:a16="http://schemas.microsoft.com/office/drawing/2014/main" val="1666825870"/>
                    </a:ext>
                  </a:extLst>
                </a:gridCol>
                <a:gridCol w="382500">
                  <a:extLst>
                    <a:ext uri="{9D8B030D-6E8A-4147-A177-3AD203B41FA5}">
                      <a16:colId xmlns:a16="http://schemas.microsoft.com/office/drawing/2014/main" val="1147626415"/>
                    </a:ext>
                  </a:extLst>
                </a:gridCol>
                <a:gridCol w="382500">
                  <a:extLst>
                    <a:ext uri="{9D8B030D-6E8A-4147-A177-3AD203B41FA5}">
                      <a16:colId xmlns:a16="http://schemas.microsoft.com/office/drawing/2014/main" val="1989559046"/>
                    </a:ext>
                  </a:extLst>
                </a:gridCol>
                <a:gridCol w="382500">
                  <a:extLst>
                    <a:ext uri="{9D8B030D-6E8A-4147-A177-3AD203B41FA5}">
                      <a16:colId xmlns:a16="http://schemas.microsoft.com/office/drawing/2014/main" val="4088329630"/>
                    </a:ext>
                  </a:extLst>
                </a:gridCol>
                <a:gridCol w="382500">
                  <a:extLst>
                    <a:ext uri="{9D8B030D-6E8A-4147-A177-3AD203B41FA5}">
                      <a16:colId xmlns:a16="http://schemas.microsoft.com/office/drawing/2014/main" val="2656028891"/>
                    </a:ext>
                  </a:extLst>
                </a:gridCol>
                <a:gridCol w="382500">
                  <a:extLst>
                    <a:ext uri="{9D8B030D-6E8A-4147-A177-3AD203B41FA5}">
                      <a16:colId xmlns:a16="http://schemas.microsoft.com/office/drawing/2014/main" val="2212117321"/>
                    </a:ext>
                  </a:extLst>
                </a:gridCol>
                <a:gridCol w="382500">
                  <a:extLst>
                    <a:ext uri="{9D8B030D-6E8A-4147-A177-3AD203B41FA5}">
                      <a16:colId xmlns:a16="http://schemas.microsoft.com/office/drawing/2014/main" val="3191305207"/>
                    </a:ext>
                  </a:extLst>
                </a:gridCol>
                <a:gridCol w="382500">
                  <a:extLst>
                    <a:ext uri="{9D8B030D-6E8A-4147-A177-3AD203B41FA5}">
                      <a16:colId xmlns:a16="http://schemas.microsoft.com/office/drawing/2014/main" val="3560650321"/>
                    </a:ext>
                  </a:extLst>
                </a:gridCol>
                <a:gridCol w="382500">
                  <a:extLst>
                    <a:ext uri="{9D8B030D-6E8A-4147-A177-3AD203B41FA5}">
                      <a16:colId xmlns:a16="http://schemas.microsoft.com/office/drawing/2014/main" val="2873637975"/>
                    </a:ext>
                  </a:extLst>
                </a:gridCol>
                <a:gridCol w="382500">
                  <a:extLst>
                    <a:ext uri="{9D8B030D-6E8A-4147-A177-3AD203B41FA5}">
                      <a16:colId xmlns:a16="http://schemas.microsoft.com/office/drawing/2014/main" val="2196400232"/>
                    </a:ext>
                  </a:extLst>
                </a:gridCol>
                <a:gridCol w="382500">
                  <a:extLst>
                    <a:ext uri="{9D8B030D-6E8A-4147-A177-3AD203B41FA5}">
                      <a16:colId xmlns:a16="http://schemas.microsoft.com/office/drawing/2014/main" val="3155609268"/>
                    </a:ext>
                  </a:extLst>
                </a:gridCol>
                <a:gridCol w="382500">
                  <a:extLst>
                    <a:ext uri="{9D8B030D-6E8A-4147-A177-3AD203B41FA5}">
                      <a16:colId xmlns:a16="http://schemas.microsoft.com/office/drawing/2014/main" val="4016962464"/>
                    </a:ext>
                  </a:extLst>
                </a:gridCol>
                <a:gridCol w="382500">
                  <a:extLst>
                    <a:ext uri="{9D8B030D-6E8A-4147-A177-3AD203B41FA5}">
                      <a16:colId xmlns:a16="http://schemas.microsoft.com/office/drawing/2014/main" val="3408969858"/>
                    </a:ext>
                  </a:extLst>
                </a:gridCol>
              </a:tblGrid>
              <a:tr h="432000">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B0F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lgn="l" defTabSz="762000" eaLnBrk="0" hangingPunct="0">
                        <a:spcBef>
                          <a:spcPct val="20000"/>
                        </a:spcBef>
                        <a:defRPr kumimoji="1" sz="4000">
                          <a:solidFill>
                            <a:srgbClr val="4D4D4D"/>
                          </a:solidFill>
                          <a:latin typeface="Times New Roman" panose="02020603050405020304" pitchFamily="18" charset="0"/>
                          <a:ea typeface="宋体" panose="02010600030101010101" pitchFamily="2" charset="-122"/>
                        </a:defRPr>
                      </a:lvl1pPr>
                      <a:lvl2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2pPr>
                      <a:lvl3pPr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3pPr>
                      <a:lvl4pPr marL="13335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4pPr>
                      <a:lvl5pPr marL="1752600" algn="l" defTabSz="762000" eaLnBrk="0" hangingPunct="0">
                        <a:spcBef>
                          <a:spcPct val="20000"/>
                        </a:spcBef>
                        <a:defRPr kumimoji="1" sz="3200">
                          <a:solidFill>
                            <a:srgbClr val="4D4D4D"/>
                          </a:solidFill>
                          <a:latin typeface="Times New Roman" panose="02020603050405020304" pitchFamily="18" charset="0"/>
                          <a:ea typeface="宋体" panose="02010600030101010101" pitchFamily="2" charset="-122"/>
                        </a:defRPr>
                      </a:lvl5pPr>
                      <a:lvl6pPr marL="22098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6pPr>
                      <a:lvl7pPr marL="26670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7pPr>
                      <a:lvl8pPr marL="31242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8pPr>
                      <a:lvl9pPr marL="3581400" defTabSz="762000" eaLnBrk="0" fontAlgn="base" hangingPunct="0">
                        <a:spcBef>
                          <a:spcPct val="20000"/>
                        </a:spcBef>
                        <a:spcAft>
                          <a:spcPct val="0"/>
                        </a:spcAft>
                        <a:defRPr kumimoji="1" sz="3200">
                          <a:solidFill>
                            <a:srgbClr val="4D4D4D"/>
                          </a:solidFill>
                          <a:latin typeface="Times New Roman" panose="02020603050405020304" pitchFamily="18" charset="0"/>
                          <a:ea typeface="宋体" panose="02010600030101010101" pitchFamily="2" charset="-122"/>
                        </a:defRPr>
                      </a:lvl9pPr>
                    </a:lstStyle>
                    <a:p>
                      <a:pPr marL="0" marR="0" lvl="0" indent="0" algn="l" defTabSz="762000" rtl="0" eaLnBrk="0" fontAlgn="base" latinLnBrk="0" hangingPunct="0">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212306055"/>
                  </a:ext>
                </a:extLst>
              </a:tr>
            </a:tbl>
          </a:graphicData>
        </a:graphic>
      </p:graphicFrame>
      <p:sp>
        <p:nvSpPr>
          <p:cNvPr id="29" name="矩形 28"/>
          <p:cNvSpPr/>
          <p:nvPr/>
        </p:nvSpPr>
        <p:spPr>
          <a:xfrm>
            <a:off x="644406" y="5700148"/>
            <a:ext cx="1074333" cy="400110"/>
          </a:xfrm>
          <a:prstGeom prst="rect">
            <a:avLst/>
          </a:prstGeom>
        </p:spPr>
        <p:txBody>
          <a:bodyPr wrap="none">
            <a:spAutoFit/>
          </a:bodyPr>
          <a:lstStyle/>
          <a:p>
            <a:r>
              <a:rPr lang="en-US" altLang="zh-CN"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6</a:t>
            </a:r>
            <a:r>
              <a:rPr lang="zh-CN" altLang="en-US" sz="2000" b="1" dirty="0" smtClean="0">
                <a:solidFill>
                  <a:srgbClr val="FF0000"/>
                </a:solidFill>
                <a:latin typeface="华文楷体" panose="02010600040101010101" pitchFamily="2" charset="-122"/>
                <a:ea typeface="华文楷体" panose="02010600040101010101" pitchFamily="2" charset="-122"/>
                <a:cs typeface="Times New Roman" panose="02020603050405020304" pitchFamily="18" charset="0"/>
              </a:rPr>
              <a:t>的补码</a:t>
            </a:r>
            <a:endParaRPr lang="zh-CN" altLang="en-US" sz="2000" b="1" dirty="0">
              <a:solidFill>
                <a:srgbClr val="FF0000"/>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7" name="圆角矩形 6"/>
          <p:cNvSpPr/>
          <p:nvPr/>
        </p:nvSpPr>
        <p:spPr>
          <a:xfrm>
            <a:off x="6156176" y="3850946"/>
            <a:ext cx="432048" cy="152227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6876256" y="3850946"/>
            <a:ext cx="432048" cy="152227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7338590" y="3850946"/>
            <a:ext cx="432048" cy="152227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31"/>
          <p:cNvSpPr/>
          <p:nvPr/>
        </p:nvSpPr>
        <p:spPr>
          <a:xfrm>
            <a:off x="6156176" y="5488731"/>
            <a:ext cx="432048" cy="86430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6876256" y="5488731"/>
            <a:ext cx="432048" cy="86430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圆角矩形 33"/>
          <p:cNvSpPr/>
          <p:nvPr/>
        </p:nvSpPr>
        <p:spPr>
          <a:xfrm>
            <a:off x="7338590" y="5488731"/>
            <a:ext cx="432048" cy="864308"/>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B9C957E8-67D0-4D6B-9E2E-E0F6059B356C}" type="slidenum">
              <a:rPr lang="en-US" altLang="zh-CN" smtClean="0"/>
              <a:pPr/>
              <a:t>88</a:t>
            </a:fld>
            <a:endParaRPr lang="en-US" altLang="zh-CN"/>
          </a:p>
        </p:txBody>
      </p:sp>
    </p:spTree>
    <p:extLst>
      <p:ext uri="{BB962C8B-B14F-4D97-AF65-F5344CB8AC3E}">
        <p14:creationId xmlns:p14="http://schemas.microsoft.com/office/powerpoint/2010/main" val="3104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1000"/>
                                        <p:tgtEl>
                                          <p:spTgt spid="16"/>
                                        </p:tgtEl>
                                      </p:cBhvr>
                                    </p:animEffect>
                                    <p:anim calcmode="lin" valueType="num">
                                      <p:cBhvr>
                                        <p:cTn id="35" dur="1000" fill="hold"/>
                                        <p:tgtEl>
                                          <p:spTgt spid="16"/>
                                        </p:tgtEl>
                                        <p:attrNameLst>
                                          <p:attrName>ppt_x</p:attrName>
                                        </p:attrNameLst>
                                      </p:cBhvr>
                                      <p:tavLst>
                                        <p:tav tm="0">
                                          <p:val>
                                            <p:strVal val="#ppt_x"/>
                                          </p:val>
                                        </p:tav>
                                        <p:tav tm="100000">
                                          <p:val>
                                            <p:strVal val="#ppt_x"/>
                                          </p:val>
                                        </p:tav>
                                      </p:tavLst>
                                    </p:anim>
                                    <p:anim calcmode="lin" valueType="num">
                                      <p:cBhvr>
                                        <p:cTn id="3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1000"/>
                                        <p:tgtEl>
                                          <p:spTgt spid="29"/>
                                        </p:tgtEl>
                                      </p:cBhvr>
                                    </p:animEffect>
                                    <p:anim calcmode="lin" valueType="num">
                                      <p:cBhvr>
                                        <p:cTn id="42" dur="1000" fill="hold"/>
                                        <p:tgtEl>
                                          <p:spTgt spid="29"/>
                                        </p:tgtEl>
                                        <p:attrNameLst>
                                          <p:attrName>ppt_x</p:attrName>
                                        </p:attrNameLst>
                                      </p:cBhvr>
                                      <p:tavLst>
                                        <p:tav tm="0">
                                          <p:val>
                                            <p:strVal val="#ppt_x"/>
                                          </p:val>
                                        </p:tav>
                                        <p:tav tm="100000">
                                          <p:val>
                                            <p:strVal val="#ppt_x"/>
                                          </p:val>
                                        </p:tav>
                                      </p:tavLst>
                                    </p:anim>
                                    <p:anim calcmode="lin" valueType="num">
                                      <p:cBhvr>
                                        <p:cTn id="43" dur="1000" fill="hold"/>
                                        <p:tgtEl>
                                          <p:spTgt spid="29"/>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1000"/>
                                        <p:tgtEl>
                                          <p:spTgt spid="28"/>
                                        </p:tgtEl>
                                      </p:cBhvr>
                                    </p:animEffect>
                                    <p:anim calcmode="lin" valueType="num">
                                      <p:cBhvr>
                                        <p:cTn id="47" dur="1000" fill="hold"/>
                                        <p:tgtEl>
                                          <p:spTgt spid="28"/>
                                        </p:tgtEl>
                                        <p:attrNameLst>
                                          <p:attrName>ppt_x</p:attrName>
                                        </p:attrNameLst>
                                      </p:cBhvr>
                                      <p:tavLst>
                                        <p:tav tm="0">
                                          <p:val>
                                            <p:strVal val="#ppt_x"/>
                                          </p:val>
                                        </p:tav>
                                        <p:tav tm="100000">
                                          <p:val>
                                            <p:strVal val="#ppt_x"/>
                                          </p:val>
                                        </p:tav>
                                      </p:tavLst>
                                    </p:anim>
                                    <p:anim calcmode="lin" valueType="num">
                                      <p:cBhvr>
                                        <p:cTn id="48"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1000"/>
                                        <p:tgtEl>
                                          <p:spTgt spid="31"/>
                                        </p:tgtEl>
                                      </p:cBhvr>
                                    </p:animEffect>
                                    <p:anim calcmode="lin" valueType="num">
                                      <p:cBhvr>
                                        <p:cTn id="54" dur="1000" fill="hold"/>
                                        <p:tgtEl>
                                          <p:spTgt spid="31"/>
                                        </p:tgtEl>
                                        <p:attrNameLst>
                                          <p:attrName>ppt_x</p:attrName>
                                        </p:attrNameLst>
                                      </p:cBhvr>
                                      <p:tavLst>
                                        <p:tav tm="0">
                                          <p:val>
                                            <p:strVal val="#ppt_x"/>
                                          </p:val>
                                        </p:tav>
                                        <p:tav tm="100000">
                                          <p:val>
                                            <p:strVal val="#ppt_x"/>
                                          </p:val>
                                        </p:tav>
                                      </p:tavLst>
                                    </p:anim>
                                    <p:anim calcmode="lin" valueType="num">
                                      <p:cBhvr>
                                        <p:cTn id="5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1000"/>
                                        <p:tgtEl>
                                          <p:spTgt spid="34"/>
                                        </p:tgtEl>
                                      </p:cBhvr>
                                    </p:animEffect>
                                    <p:anim calcmode="lin" valueType="num">
                                      <p:cBhvr>
                                        <p:cTn id="61" dur="1000" fill="hold"/>
                                        <p:tgtEl>
                                          <p:spTgt spid="34"/>
                                        </p:tgtEl>
                                        <p:attrNameLst>
                                          <p:attrName>ppt_x</p:attrName>
                                        </p:attrNameLst>
                                      </p:cBhvr>
                                      <p:tavLst>
                                        <p:tav tm="0">
                                          <p:val>
                                            <p:strVal val="#ppt_x"/>
                                          </p:val>
                                        </p:tav>
                                        <p:tav tm="100000">
                                          <p:val>
                                            <p:strVal val="#ppt_x"/>
                                          </p:val>
                                        </p:tav>
                                      </p:tavLst>
                                    </p:anim>
                                    <p:anim calcmode="lin" valueType="num">
                                      <p:cBhvr>
                                        <p:cTn id="6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1000"/>
                                        <p:tgtEl>
                                          <p:spTgt spid="30"/>
                                        </p:tgtEl>
                                      </p:cBhvr>
                                    </p:animEffect>
                                    <p:anim calcmode="lin" valueType="num">
                                      <p:cBhvr>
                                        <p:cTn id="68" dur="1000" fill="hold"/>
                                        <p:tgtEl>
                                          <p:spTgt spid="30"/>
                                        </p:tgtEl>
                                        <p:attrNameLst>
                                          <p:attrName>ppt_x</p:attrName>
                                        </p:attrNameLst>
                                      </p:cBhvr>
                                      <p:tavLst>
                                        <p:tav tm="0">
                                          <p:val>
                                            <p:strVal val="#ppt_x"/>
                                          </p:val>
                                        </p:tav>
                                        <p:tav tm="100000">
                                          <p:val>
                                            <p:strVal val="#ppt_x"/>
                                          </p:val>
                                        </p:tav>
                                      </p:tavLst>
                                    </p:anim>
                                    <p:anim calcmode="lin" valueType="num">
                                      <p:cBhvr>
                                        <p:cTn id="6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42" presetClass="entr" presetSubtype="0" fill="hold" grpId="0" nodeType="click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1000"/>
                                        <p:tgtEl>
                                          <p:spTgt spid="33"/>
                                        </p:tgtEl>
                                      </p:cBhvr>
                                    </p:animEffect>
                                    <p:anim calcmode="lin" valueType="num">
                                      <p:cBhvr>
                                        <p:cTn id="75" dur="1000" fill="hold"/>
                                        <p:tgtEl>
                                          <p:spTgt spid="33"/>
                                        </p:tgtEl>
                                        <p:attrNameLst>
                                          <p:attrName>ppt_x</p:attrName>
                                        </p:attrNameLst>
                                      </p:cBhvr>
                                      <p:tavLst>
                                        <p:tav tm="0">
                                          <p:val>
                                            <p:strVal val="#ppt_x"/>
                                          </p:val>
                                        </p:tav>
                                        <p:tav tm="100000">
                                          <p:val>
                                            <p:strVal val="#ppt_x"/>
                                          </p:val>
                                        </p:tav>
                                      </p:tavLst>
                                    </p:anim>
                                    <p:anim calcmode="lin" valueType="num">
                                      <p:cBhvr>
                                        <p:cTn id="7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fade">
                                      <p:cBhvr>
                                        <p:cTn id="81" dur="1000"/>
                                        <p:tgtEl>
                                          <p:spTgt spid="7"/>
                                        </p:tgtEl>
                                      </p:cBhvr>
                                    </p:animEffect>
                                    <p:anim calcmode="lin" valueType="num">
                                      <p:cBhvr>
                                        <p:cTn id="82" dur="1000" fill="hold"/>
                                        <p:tgtEl>
                                          <p:spTgt spid="7"/>
                                        </p:tgtEl>
                                        <p:attrNameLst>
                                          <p:attrName>ppt_x</p:attrName>
                                        </p:attrNameLst>
                                      </p:cBhvr>
                                      <p:tavLst>
                                        <p:tav tm="0">
                                          <p:val>
                                            <p:strVal val="#ppt_x"/>
                                          </p:val>
                                        </p:tav>
                                        <p:tav tm="100000">
                                          <p:val>
                                            <p:strVal val="#ppt_x"/>
                                          </p:val>
                                        </p:tav>
                                      </p:tavLst>
                                    </p:anim>
                                    <p:anim calcmode="lin" valueType="num">
                                      <p:cBhvr>
                                        <p:cTn id="8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1000"/>
                                        <p:tgtEl>
                                          <p:spTgt spid="32"/>
                                        </p:tgtEl>
                                      </p:cBhvr>
                                    </p:animEffect>
                                    <p:anim calcmode="lin" valueType="num">
                                      <p:cBhvr>
                                        <p:cTn id="89" dur="1000" fill="hold"/>
                                        <p:tgtEl>
                                          <p:spTgt spid="32"/>
                                        </p:tgtEl>
                                        <p:attrNameLst>
                                          <p:attrName>ppt_x</p:attrName>
                                        </p:attrNameLst>
                                      </p:cBhvr>
                                      <p:tavLst>
                                        <p:tav tm="0">
                                          <p:val>
                                            <p:strVal val="#ppt_x"/>
                                          </p:val>
                                        </p:tav>
                                        <p:tav tm="100000">
                                          <p:val>
                                            <p:strVal val="#ppt_x"/>
                                          </p:val>
                                        </p:tav>
                                      </p:tavLst>
                                    </p:anim>
                                    <p:anim calcmode="lin" valueType="num">
                                      <p:cBhvr>
                                        <p:cTn id="9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6" grpId="0"/>
      <p:bldP spid="29" grpId="0"/>
      <p:bldP spid="7" grpId="0" animBg="1"/>
      <p:bldP spid="30" grpId="0" animBg="1"/>
      <p:bldP spid="31" grpId="0" animBg="1"/>
      <p:bldP spid="32" grpId="0" animBg="1"/>
      <p:bldP spid="33" grpId="0" animBg="1"/>
      <p:bldP spid="3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p:cNvSpPr>
            <a:spLocks noChangeArrowheads="1"/>
          </p:cNvSpPr>
          <p:nvPr/>
        </p:nvSpPr>
        <p:spPr bwMode="auto">
          <a:xfrm>
            <a:off x="539552" y="1659314"/>
            <a:ext cx="7920880" cy="501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defTabSz="762000" eaLnBrk="0" hangingPunct="0">
              <a:spcBef>
                <a:spcPct val="20000"/>
              </a:spcBef>
              <a:buChar char="•"/>
              <a:defRPr kumimoji="1" sz="4400">
                <a:solidFill>
                  <a:srgbClr val="4D4D4D"/>
                </a:solidFill>
                <a:latin typeface="Times New Roman" panose="02020603050405020304" pitchFamily="18" charset="0"/>
                <a:ea typeface="宋体" panose="02010600030101010101" pitchFamily="2" charset="-122"/>
              </a:defRPr>
            </a:lvl1pPr>
            <a:lvl2pPr marL="742950" indent="-28575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2pPr>
            <a:lvl3pPr marL="1143000" indent="-22860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3pPr>
            <a:lvl4pPr marL="1562100" indent="-22860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4pPr>
            <a:lvl5pPr marL="1981200" indent="-228600" algn="l" defTabSz="762000" eaLnBrk="0" hangingPunct="0">
              <a:spcBef>
                <a:spcPct val="20000"/>
              </a:spcBef>
              <a:buChar char="•"/>
              <a:defRPr kumimoji="1" sz="3600">
                <a:solidFill>
                  <a:srgbClr val="4D4D4D"/>
                </a:solidFill>
                <a:latin typeface="Times New Roman" panose="02020603050405020304" pitchFamily="18" charset="0"/>
                <a:ea typeface="宋体" panose="02010600030101010101" pitchFamily="2" charset="-122"/>
              </a:defRPr>
            </a:lvl5pPr>
            <a:lvl6pPr marL="24384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6pPr>
            <a:lvl7pPr marL="28956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7pPr>
            <a:lvl8pPr marL="33528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8pPr>
            <a:lvl9pPr marL="3810000" indent="-228600" defTabSz="762000" eaLnBrk="0" fontAlgn="base" hangingPunct="0">
              <a:spcBef>
                <a:spcPct val="20000"/>
              </a:spcBef>
              <a:spcAft>
                <a:spcPct val="0"/>
              </a:spcAft>
              <a:buChar char="•"/>
              <a:defRPr kumimoji="1" sz="3600">
                <a:solidFill>
                  <a:srgbClr val="4D4D4D"/>
                </a:solidFill>
                <a:latin typeface="Times New Roman" panose="02020603050405020304" pitchFamily="18" charset="0"/>
                <a:ea typeface="宋体" panose="02010600030101010101" pitchFamily="2" charset="-122"/>
              </a:defRPr>
            </a:lvl9pPr>
          </a:lstStyle>
          <a:p>
            <a:pPr marL="0" indent="0">
              <a:spcBef>
                <a:spcPts val="0"/>
              </a:spcBef>
              <a:buNone/>
            </a:pPr>
            <a:r>
              <a:rPr lang="zh-CN" altLang="en-US" sz="2400" b="1" dirty="0" smtClean="0">
                <a:solidFill>
                  <a:schemeClr val="tx1"/>
                </a:solidFill>
                <a:ea typeface="华文楷体" panose="02010600040101010101" pitchFamily="2" charset="-122"/>
                <a:cs typeface="Times New Roman" panose="02020603050405020304" pitchFamily="18" charset="0"/>
              </a:rPr>
              <a:t>总结</a:t>
            </a:r>
            <a:endParaRPr lang="en-US" altLang="zh-CN" sz="2400" b="1" dirty="0" smtClean="0">
              <a:solidFill>
                <a:schemeClr val="tx1"/>
              </a:solidFill>
              <a:ea typeface="华文楷体" panose="02010600040101010101" pitchFamily="2" charset="-122"/>
              <a:cs typeface="Times New Roman" panose="02020603050405020304" pitchFamily="18" charset="0"/>
            </a:endParaRPr>
          </a:p>
          <a:p>
            <a:pPr marL="0" indent="0">
              <a:spcBef>
                <a:spcPts val="0"/>
              </a:spcBef>
              <a:buNone/>
            </a:pPr>
            <a:endParaRPr lang="en-US" altLang="zh-CN" sz="2400" dirty="0" smtClean="0">
              <a:solidFill>
                <a:schemeClr val="tx1"/>
              </a:solidFill>
              <a:ea typeface="华文楷体" panose="02010600040101010101" pitchFamily="2" charset="-122"/>
              <a:cs typeface="Times New Roman" panose="02020603050405020304" pitchFamily="18" charset="0"/>
            </a:endParaRPr>
          </a:p>
          <a:p>
            <a:pPr marL="0" indent="0">
              <a:spcBef>
                <a:spcPts val="0"/>
              </a:spcBef>
              <a:buNone/>
            </a:pPr>
            <a:r>
              <a:rPr lang="zh-CN" altLang="en-US" sz="2400" dirty="0">
                <a:solidFill>
                  <a:schemeClr val="tx1"/>
                </a:solidFill>
                <a:ea typeface="华文楷体" panose="02010600040101010101" pitchFamily="2" charset="-122"/>
                <a:cs typeface="Times New Roman" panose="02020603050405020304" pitchFamily="18" charset="0"/>
              </a:rPr>
              <a:t>原</a:t>
            </a:r>
            <a:r>
              <a:rPr lang="zh-CN" altLang="en-US" sz="2400" dirty="0" smtClean="0">
                <a:solidFill>
                  <a:schemeClr val="tx1"/>
                </a:solidFill>
                <a:ea typeface="华文楷体" panose="02010600040101010101" pitchFamily="2" charset="-122"/>
                <a:cs typeface="Times New Roman" panose="02020603050405020304" pitchFamily="18" charset="0"/>
              </a:rPr>
              <a:t>码</a:t>
            </a:r>
            <a:r>
              <a:rPr lang="zh-CN" altLang="en-US" sz="2400" dirty="0" smtClean="0">
                <a:solidFill>
                  <a:schemeClr val="tx1"/>
                </a:solidFill>
                <a:ea typeface="华文楷体" panose="02010600040101010101" pitchFamily="2" charset="-122"/>
                <a:cs typeface="Times New Roman" panose="02020603050405020304" pitchFamily="18" charset="0"/>
                <a:sym typeface="Wingdings" panose="05000000000000000000" pitchFamily="2" charset="2"/>
              </a:rPr>
              <a:t>与补码的相互转化</a:t>
            </a:r>
            <a:endParaRPr lang="en-US" altLang="zh-CN" sz="2400" dirty="0" smtClean="0">
              <a:solidFill>
                <a:schemeClr val="tx1"/>
              </a:solidFill>
              <a:ea typeface="华文楷体" panose="02010600040101010101" pitchFamily="2" charset="-122"/>
              <a:cs typeface="Times New Roman" panose="02020603050405020304" pitchFamily="18" charset="0"/>
              <a:sym typeface="Wingdings" panose="05000000000000000000" pitchFamily="2" charset="2"/>
            </a:endParaRPr>
          </a:p>
          <a:p>
            <a:pPr marL="0" indent="0">
              <a:spcBef>
                <a:spcPts val="0"/>
              </a:spcBef>
              <a:buNone/>
            </a:pPr>
            <a:endParaRPr lang="en-US" altLang="zh-CN" sz="2400" dirty="0">
              <a:solidFill>
                <a:schemeClr val="tx1"/>
              </a:solidFill>
              <a:ea typeface="华文楷体" panose="02010600040101010101" pitchFamily="2" charset="-122"/>
              <a:cs typeface="Times New Roman" panose="02020603050405020304" pitchFamily="18" charset="0"/>
              <a:sym typeface="Wingdings" panose="05000000000000000000" pitchFamily="2" charset="2"/>
            </a:endParaRPr>
          </a:p>
          <a:p>
            <a:pPr marL="0" indent="0">
              <a:spcBef>
                <a:spcPts val="0"/>
              </a:spcBef>
              <a:buNone/>
            </a:pPr>
            <a:r>
              <a:rPr lang="zh-CN" altLang="en-US" sz="2400" dirty="0" smtClean="0">
                <a:solidFill>
                  <a:schemeClr val="tx1"/>
                </a:solidFill>
                <a:ea typeface="华文楷体" panose="02010600040101010101" pitchFamily="2" charset="-122"/>
                <a:cs typeface="Times New Roman" panose="02020603050405020304" pitchFamily="18" charset="0"/>
              </a:rPr>
              <a:t>正数：正整数</a:t>
            </a:r>
            <a:r>
              <a:rPr lang="zh-CN" altLang="en-US" sz="2400" dirty="0">
                <a:solidFill>
                  <a:schemeClr val="tx1"/>
                </a:solidFill>
                <a:ea typeface="华文楷体" panose="02010600040101010101" pitchFamily="2" charset="-122"/>
                <a:cs typeface="Times New Roman" panose="02020603050405020304" pitchFamily="18" charset="0"/>
              </a:rPr>
              <a:t>的原码</a:t>
            </a:r>
            <a:r>
              <a:rPr lang="zh-CN" altLang="en-US" sz="2400" dirty="0" smtClean="0">
                <a:solidFill>
                  <a:schemeClr val="tx1"/>
                </a:solidFill>
                <a:ea typeface="华文楷体" panose="02010600040101010101" pitchFamily="2" charset="-122"/>
                <a:cs typeface="Times New Roman" panose="02020603050405020304" pitchFamily="18" charset="0"/>
              </a:rPr>
              <a:t>、补码</a:t>
            </a:r>
            <a:r>
              <a:rPr lang="zh-CN" altLang="en-US" sz="2400" dirty="0">
                <a:solidFill>
                  <a:schemeClr val="tx1"/>
                </a:solidFill>
                <a:ea typeface="华文楷体" panose="02010600040101010101" pitchFamily="2" charset="-122"/>
                <a:cs typeface="Times New Roman" panose="02020603050405020304" pitchFamily="18" charset="0"/>
              </a:rPr>
              <a:t>都</a:t>
            </a:r>
            <a:r>
              <a:rPr lang="zh-CN" altLang="en-US" sz="2400" dirty="0" smtClean="0">
                <a:solidFill>
                  <a:schemeClr val="tx1"/>
                </a:solidFill>
                <a:ea typeface="华文楷体" panose="02010600040101010101" pitchFamily="2" charset="-122"/>
                <a:cs typeface="Times New Roman" panose="02020603050405020304" pitchFamily="18" charset="0"/>
              </a:rPr>
              <a:t>一样。</a:t>
            </a:r>
            <a:endParaRPr lang="zh-CN" altLang="en-US" sz="2400" dirty="0">
              <a:solidFill>
                <a:schemeClr val="tx1"/>
              </a:solidFill>
              <a:ea typeface="华文楷体" panose="02010600040101010101" pitchFamily="2" charset="-122"/>
              <a:cs typeface="Times New Roman" panose="02020603050405020304" pitchFamily="18" charset="0"/>
            </a:endParaRPr>
          </a:p>
          <a:p>
            <a:pPr marL="0" indent="0">
              <a:spcBef>
                <a:spcPts val="0"/>
              </a:spcBef>
              <a:buNone/>
            </a:pPr>
            <a:endParaRPr lang="zh-CN" altLang="en-US" sz="2400" dirty="0">
              <a:solidFill>
                <a:schemeClr val="tx1"/>
              </a:solidFill>
              <a:ea typeface="华文楷体" panose="02010600040101010101" pitchFamily="2" charset="-122"/>
              <a:cs typeface="Times New Roman" panose="02020603050405020304" pitchFamily="18" charset="0"/>
            </a:endParaRPr>
          </a:p>
          <a:p>
            <a:pPr marL="0" indent="0">
              <a:spcBef>
                <a:spcPts val="0"/>
              </a:spcBef>
              <a:buNone/>
            </a:pPr>
            <a:r>
              <a:rPr lang="zh-CN" altLang="en-US" sz="2400" dirty="0" smtClean="0">
                <a:solidFill>
                  <a:schemeClr val="tx1"/>
                </a:solidFill>
                <a:ea typeface="华文楷体" panose="02010600040101010101" pitchFamily="2" charset="-122"/>
                <a:cs typeface="Times New Roman" panose="02020603050405020304" pitchFamily="18" charset="0"/>
              </a:rPr>
              <a:t>负数：符号位除外，每位取反，末位加</a:t>
            </a:r>
            <a:r>
              <a:rPr lang="en-US" altLang="zh-CN" sz="2400" dirty="0" smtClean="0">
                <a:solidFill>
                  <a:schemeClr val="tx1"/>
                </a:solidFill>
                <a:ea typeface="华文楷体" panose="02010600040101010101" pitchFamily="2" charset="-122"/>
                <a:cs typeface="Times New Roman" panose="02020603050405020304" pitchFamily="18" charset="0"/>
              </a:rPr>
              <a:t>1</a:t>
            </a:r>
            <a:r>
              <a:rPr lang="zh-CN" altLang="en-US" sz="2400" dirty="0" smtClean="0">
                <a:solidFill>
                  <a:schemeClr val="tx1"/>
                </a:solidFill>
                <a:ea typeface="华文楷体" panose="02010600040101010101" pitchFamily="2" charset="-122"/>
                <a:cs typeface="Times New Roman" panose="02020603050405020304" pitchFamily="18" charset="0"/>
              </a:rPr>
              <a:t>（</a:t>
            </a:r>
            <a:r>
              <a:rPr lang="zh-CN" altLang="en-US" sz="2400" b="1" u="sng" dirty="0" smtClean="0">
                <a:solidFill>
                  <a:srgbClr val="0000FF"/>
                </a:solidFill>
                <a:ea typeface="华文楷体" panose="02010600040101010101" pitchFamily="2" charset="-122"/>
                <a:cs typeface="Times New Roman" panose="02020603050405020304" pitchFamily="18" charset="0"/>
              </a:rPr>
              <a:t>注：加</a:t>
            </a:r>
            <a:r>
              <a:rPr lang="en-US" altLang="zh-CN" sz="2400" b="1" u="sng" dirty="0" smtClean="0">
                <a:solidFill>
                  <a:srgbClr val="0000FF"/>
                </a:solidFill>
                <a:ea typeface="华文楷体" panose="02010600040101010101" pitchFamily="2" charset="-122"/>
                <a:cs typeface="Times New Roman" panose="02020603050405020304" pitchFamily="18" charset="0"/>
              </a:rPr>
              <a:t>1</a:t>
            </a:r>
            <a:r>
              <a:rPr lang="zh-CN" altLang="en-US" sz="2400" b="1" u="sng" dirty="0" smtClean="0">
                <a:solidFill>
                  <a:srgbClr val="0000FF"/>
                </a:solidFill>
                <a:ea typeface="华文楷体" panose="02010600040101010101" pitchFamily="2" charset="-122"/>
                <a:cs typeface="Times New Roman" panose="02020603050405020304" pitchFamily="18" charset="0"/>
              </a:rPr>
              <a:t>运算也不包含符号位</a:t>
            </a:r>
            <a:r>
              <a:rPr lang="zh-CN" altLang="en-US" sz="2400" dirty="0" smtClean="0">
                <a:solidFill>
                  <a:schemeClr val="tx1"/>
                </a:solidFill>
                <a:ea typeface="华文楷体" panose="02010600040101010101" pitchFamily="2" charset="-122"/>
                <a:cs typeface="Times New Roman" panose="02020603050405020304" pitchFamily="18" charset="0"/>
              </a:rPr>
              <a:t>）。</a:t>
            </a:r>
            <a:endParaRPr lang="en-US" altLang="zh-CN" sz="2400" dirty="0" smtClean="0">
              <a:solidFill>
                <a:schemeClr val="tx1"/>
              </a:solidFill>
              <a:ea typeface="华文楷体" panose="02010600040101010101" pitchFamily="2" charset="-122"/>
              <a:cs typeface="Times New Roman" panose="02020603050405020304" pitchFamily="18" charset="0"/>
            </a:endParaRPr>
          </a:p>
          <a:p>
            <a:pPr marL="0" indent="0">
              <a:spcBef>
                <a:spcPts val="0"/>
              </a:spcBef>
              <a:buNone/>
            </a:pPr>
            <a:endParaRPr lang="zh-CN" altLang="en-US" sz="2400" dirty="0">
              <a:solidFill>
                <a:schemeClr val="tx1"/>
              </a:solidFill>
              <a:ea typeface="华文楷体" panose="02010600040101010101" pitchFamily="2"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B9C957E8-67D0-4D6B-9E2E-E0F6059B356C}" type="slidenum">
              <a:rPr lang="en-US" altLang="zh-CN" smtClean="0"/>
              <a:pPr/>
              <a:t>89</a:t>
            </a:fld>
            <a:endParaRPr lang="en-US" altLang="zh-CN"/>
          </a:p>
        </p:txBody>
      </p:sp>
    </p:spTree>
    <p:extLst>
      <p:ext uri="{BB962C8B-B14F-4D97-AF65-F5344CB8AC3E}">
        <p14:creationId xmlns:p14="http://schemas.microsoft.com/office/powerpoint/2010/main" val="361826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5">
                                            <p:txEl>
                                              <p:pRg st="4" end="4"/>
                                            </p:txEl>
                                          </p:spTgt>
                                        </p:tgtEl>
                                        <p:attrNameLst>
                                          <p:attrName>style.visibility</p:attrName>
                                        </p:attrNameLst>
                                      </p:cBhvr>
                                      <p:to>
                                        <p:strVal val="visible"/>
                                      </p:to>
                                    </p:set>
                                    <p:animEffect transition="in" filter="randombar(horizontal)">
                                      <p:cBhvr>
                                        <p:cTn id="7" dur="500"/>
                                        <p:tgtEl>
                                          <p:spTgt spid="15">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5">
                                            <p:txEl>
                                              <p:pRg st="6" end="6"/>
                                            </p:txEl>
                                          </p:spTgt>
                                        </p:tgtEl>
                                        <p:attrNameLst>
                                          <p:attrName>style.visibility</p:attrName>
                                        </p:attrNameLst>
                                      </p:cBhvr>
                                      <p:to>
                                        <p:strVal val="visible"/>
                                      </p:to>
                                    </p:set>
                                    <p:animEffect transition="in" filter="randombar(horizontal)">
                                      <p:cBhvr>
                                        <p:cTn id="12" dur="500"/>
                                        <p:tgtEl>
                                          <p:spTgt spid="1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4425" y="415290"/>
            <a:ext cx="8581390" cy="746760"/>
          </a:xfrm>
        </p:spPr>
        <p:txBody>
          <a:bodyPr/>
          <a:lstStyle/>
          <a:p>
            <a:r>
              <a:rPr lang="zh-CN" altLang="en-US" i="0">
                <a:solidFill>
                  <a:schemeClr val="tx1"/>
                </a:solidFill>
                <a:sym typeface="+mn-ea"/>
              </a:rPr>
              <a:t>我在这门课程当中能学到什么？</a:t>
            </a:r>
          </a:p>
          <a:p>
            <a:endParaRPr lang="zh-CN" altLang="en-US" i="0">
              <a:solidFill>
                <a:schemeClr val="tx1"/>
              </a:solidFill>
              <a:sym typeface="+mn-ea"/>
            </a:endParaRPr>
          </a:p>
        </p:txBody>
      </p:sp>
      <p:sp>
        <p:nvSpPr>
          <p:cNvPr id="4" name="灯片编号占位符 3"/>
          <p:cNvSpPr>
            <a:spLocks noGrp="1"/>
          </p:cNvSpPr>
          <p:nvPr>
            <p:ph type="sldNum" sz="quarter" idx="12"/>
          </p:nvPr>
        </p:nvSpPr>
        <p:spPr/>
        <p:txBody>
          <a:bodyPr/>
          <a:lstStyle/>
          <a:p>
            <a:pPr>
              <a:defRPr/>
            </a:pPr>
            <a:fld id="{402A6024-698E-4E53-8410-79FB5AAD454C}" type="slidenum">
              <a:rPr lang="en-US" altLang="zh-CN"/>
              <a:t>9</a:t>
            </a:fld>
            <a:endParaRPr lang="en-US" altLang="zh-CN"/>
          </a:p>
        </p:txBody>
      </p:sp>
      <p:sp>
        <p:nvSpPr>
          <p:cNvPr id="3" name="矩形 2"/>
          <p:cNvSpPr/>
          <p:nvPr/>
        </p:nvSpPr>
        <p:spPr>
          <a:xfrm>
            <a:off x="366583" y="1225689"/>
            <a:ext cx="7720913" cy="5632311"/>
          </a:xfrm>
          <a:prstGeom prst="rect">
            <a:avLst/>
          </a:prstGeom>
          <a:ln>
            <a:solidFill>
              <a:schemeClr val="accent1"/>
            </a:solidFill>
          </a:ln>
        </p:spPr>
        <p:txBody>
          <a:bodyPr wrap="square">
            <a:spAutoFit/>
          </a:bodyPr>
          <a:lstStyle/>
          <a:p>
            <a:pPr marL="114300" algn="just">
              <a:lnSpc>
                <a:spcPct val="150000"/>
              </a:lnSpc>
              <a:spcAft>
                <a:spcPts val="0"/>
              </a:spcAft>
            </a:pPr>
            <a:r>
              <a:rPr lang="en-US" altLang="zh-CN" sz="2400" kern="100" dirty="0" smtClean="0">
                <a:latin typeface="+mn-ea"/>
                <a:ea typeface="+mn-ea"/>
              </a:rPr>
              <a:t>5. </a:t>
            </a:r>
            <a:r>
              <a:rPr lang="en-US" altLang="zh-CN" sz="2400" kern="100" dirty="0" err="1">
                <a:latin typeface="+mn-ea"/>
                <a:ea typeface="+mn-ea"/>
              </a:rPr>
              <a:t>80C51</a:t>
            </a:r>
            <a:r>
              <a:rPr lang="zh-CN" altLang="zh-CN" sz="2400" kern="100" dirty="0">
                <a:latin typeface="+mn-ea"/>
                <a:ea typeface="+mn-ea"/>
              </a:rPr>
              <a:t>系列单片机基本结构与片内功能单元配置、外部引脚特性。</a:t>
            </a:r>
            <a:endParaRPr lang="zh-CN" altLang="zh-CN" sz="1800" kern="100" dirty="0">
              <a:latin typeface="+mn-ea"/>
              <a:ea typeface="+mn-ea"/>
            </a:endParaRPr>
          </a:p>
          <a:p>
            <a:pPr marL="114300" algn="just">
              <a:lnSpc>
                <a:spcPct val="150000"/>
              </a:lnSpc>
              <a:spcAft>
                <a:spcPts val="0"/>
              </a:spcAft>
            </a:pPr>
            <a:r>
              <a:rPr lang="en-US" altLang="zh-CN" sz="2400" kern="100" dirty="0">
                <a:latin typeface="+mn-ea"/>
                <a:ea typeface="+mn-ea"/>
              </a:rPr>
              <a:t>6.</a:t>
            </a:r>
            <a:r>
              <a:rPr lang="zh-CN" altLang="zh-CN" sz="2400" kern="100" dirty="0">
                <a:latin typeface="+mn-ea"/>
                <a:ea typeface="+mn-ea"/>
              </a:rPr>
              <a:t>掌握</a:t>
            </a:r>
            <a:r>
              <a:rPr lang="en-US" altLang="zh-CN" sz="2400" kern="100" dirty="0">
                <a:latin typeface="+mn-ea"/>
                <a:ea typeface="+mn-ea"/>
              </a:rPr>
              <a:t>8086</a:t>
            </a:r>
            <a:r>
              <a:rPr lang="zh-CN" altLang="zh-CN" sz="2400" kern="100" dirty="0">
                <a:latin typeface="+mn-ea"/>
                <a:ea typeface="+mn-ea"/>
              </a:rPr>
              <a:t>及单片机的内存扩展方法、</a:t>
            </a:r>
            <a:r>
              <a:rPr lang="en-US" altLang="zh-CN" sz="2400" kern="100" dirty="0">
                <a:latin typeface="+mn-ea"/>
                <a:ea typeface="+mn-ea"/>
              </a:rPr>
              <a:t>A/D</a:t>
            </a:r>
            <a:r>
              <a:rPr lang="zh-CN" altLang="zh-CN" sz="2400" kern="100" dirty="0">
                <a:latin typeface="+mn-ea"/>
                <a:ea typeface="+mn-ea"/>
              </a:rPr>
              <a:t>、</a:t>
            </a:r>
            <a:r>
              <a:rPr lang="en-US" altLang="zh-CN" sz="2400" kern="100" dirty="0">
                <a:latin typeface="+mn-ea"/>
                <a:ea typeface="+mn-ea"/>
              </a:rPr>
              <a:t>D/A</a:t>
            </a:r>
            <a:r>
              <a:rPr lang="zh-CN" altLang="zh-CN" sz="2400" kern="100" dirty="0">
                <a:latin typeface="+mn-ea"/>
                <a:ea typeface="+mn-ea"/>
              </a:rPr>
              <a:t>等并行接口的扩展连接方法。</a:t>
            </a:r>
            <a:endParaRPr lang="zh-CN" altLang="zh-CN" sz="1800" kern="100" dirty="0">
              <a:latin typeface="+mn-ea"/>
              <a:ea typeface="+mn-ea"/>
            </a:endParaRPr>
          </a:p>
          <a:p>
            <a:pPr marL="114300" algn="just">
              <a:lnSpc>
                <a:spcPct val="150000"/>
              </a:lnSpc>
              <a:spcAft>
                <a:spcPts val="0"/>
              </a:spcAft>
            </a:pPr>
            <a:r>
              <a:rPr lang="en-US" altLang="zh-CN" sz="2400" kern="100" dirty="0">
                <a:latin typeface="+mn-ea"/>
                <a:ea typeface="+mn-ea"/>
              </a:rPr>
              <a:t>7.</a:t>
            </a:r>
            <a:r>
              <a:rPr lang="zh-CN" altLang="zh-CN" sz="2400" kern="100" dirty="0">
                <a:latin typeface="+mn-ea"/>
                <a:ea typeface="+mn-ea"/>
              </a:rPr>
              <a:t>掌握键盘和显示这两种常用的人机接口电路的一般设计方法。</a:t>
            </a:r>
            <a:endParaRPr lang="zh-CN" altLang="zh-CN" sz="1800" kern="100" dirty="0">
              <a:latin typeface="+mn-ea"/>
              <a:ea typeface="+mn-ea"/>
            </a:endParaRPr>
          </a:p>
          <a:p>
            <a:pPr marL="114300" algn="just">
              <a:lnSpc>
                <a:spcPct val="150000"/>
              </a:lnSpc>
              <a:spcAft>
                <a:spcPts val="0"/>
              </a:spcAft>
            </a:pPr>
            <a:r>
              <a:rPr lang="en-US" altLang="zh-CN" sz="2400" kern="100" dirty="0">
                <a:latin typeface="+mn-ea"/>
                <a:ea typeface="+mn-ea"/>
              </a:rPr>
              <a:t>8.</a:t>
            </a:r>
            <a:r>
              <a:rPr lang="zh-CN" altLang="zh-CN" sz="2400" kern="100" dirty="0">
                <a:latin typeface="+mn-ea"/>
                <a:ea typeface="+mn-ea"/>
              </a:rPr>
              <a:t>了解</a:t>
            </a:r>
            <a:r>
              <a:rPr lang="en-US" altLang="zh-CN" sz="2400" kern="100" dirty="0" smtClean="0">
                <a:latin typeface="+mn-ea"/>
                <a:ea typeface="+mn-ea"/>
              </a:rPr>
              <a:t>Pentium CPU</a:t>
            </a:r>
            <a:r>
              <a:rPr lang="zh-CN" altLang="zh-CN" sz="2400" kern="100" dirty="0">
                <a:latin typeface="+mn-ea"/>
                <a:ea typeface="+mn-ea"/>
              </a:rPr>
              <a:t>的相关技术，包括超标量流水线技术、虚拟存储器技术和高速缓存技术。</a:t>
            </a:r>
            <a:endParaRPr lang="zh-CN" altLang="zh-CN" sz="1800" kern="100" dirty="0">
              <a:latin typeface="+mn-ea"/>
              <a:ea typeface="+mn-ea"/>
            </a:endParaRPr>
          </a:p>
          <a:p>
            <a:pPr marL="114300" algn="just">
              <a:lnSpc>
                <a:spcPct val="150000"/>
              </a:lnSpc>
              <a:spcAft>
                <a:spcPts val="0"/>
              </a:spcAft>
            </a:pPr>
            <a:r>
              <a:rPr lang="en-US" altLang="zh-CN" sz="2400" kern="100" dirty="0">
                <a:latin typeface="+mn-ea"/>
                <a:ea typeface="+mn-ea"/>
              </a:rPr>
              <a:t>9.</a:t>
            </a:r>
            <a:r>
              <a:rPr lang="zh-CN" altLang="zh-CN" sz="2400" kern="100" dirty="0">
                <a:latin typeface="+mn-ea"/>
                <a:ea typeface="+mn-ea"/>
              </a:rPr>
              <a:t>掌握单片机的</a:t>
            </a:r>
            <a:r>
              <a:rPr lang="en-US" altLang="zh-CN" sz="2400" kern="100" dirty="0" err="1">
                <a:latin typeface="+mn-ea"/>
                <a:ea typeface="+mn-ea"/>
              </a:rPr>
              <a:t>I</a:t>
            </a:r>
            <a:r>
              <a:rPr lang="en-US" altLang="zh-CN" sz="2400" kern="100" baseline="30000" dirty="0" err="1">
                <a:latin typeface="+mn-ea"/>
                <a:ea typeface="+mn-ea"/>
              </a:rPr>
              <a:t>2</a:t>
            </a:r>
            <a:r>
              <a:rPr lang="en-US" altLang="zh-CN" sz="2400" kern="100" dirty="0" err="1">
                <a:latin typeface="+mn-ea"/>
                <a:ea typeface="+mn-ea"/>
              </a:rPr>
              <a:t>C</a:t>
            </a:r>
            <a:r>
              <a:rPr lang="zh-CN" altLang="zh-CN" sz="2400" kern="100" dirty="0">
                <a:latin typeface="+mn-ea"/>
                <a:ea typeface="+mn-ea"/>
              </a:rPr>
              <a:t>片外串行扩展技术和</a:t>
            </a:r>
            <a:r>
              <a:rPr lang="en-US" altLang="zh-CN" sz="2400" kern="100" dirty="0">
                <a:latin typeface="+mn-ea"/>
                <a:ea typeface="+mn-ea"/>
              </a:rPr>
              <a:t>PCI</a:t>
            </a:r>
            <a:r>
              <a:rPr lang="zh-CN" altLang="zh-CN" sz="2400" kern="100" dirty="0">
                <a:latin typeface="+mn-ea"/>
                <a:ea typeface="+mn-ea"/>
              </a:rPr>
              <a:t>总线的相关技术。</a:t>
            </a:r>
            <a:endParaRPr lang="zh-CN" altLang="zh-CN" sz="1800" kern="100" dirty="0">
              <a:latin typeface="+mn-ea"/>
              <a:ea typeface="+mn-ea"/>
            </a:endParaRPr>
          </a:p>
        </p:txBody>
      </p:sp>
    </p:spTree>
    <p:extLst>
      <p:ext uri="{BB962C8B-B14F-4D97-AF65-F5344CB8AC3E}">
        <p14:creationId xmlns:p14="http://schemas.microsoft.com/office/powerpoint/2010/main" val="15078344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灯片编号占位符 5"/>
          <p:cNvSpPr>
            <a:spLocks noGrp="1"/>
          </p:cNvSpPr>
          <p:nvPr>
            <p:ph type="sldNum" sz="quarter" idx="12"/>
          </p:nvPr>
        </p:nvSpPr>
        <p:spPr>
          <a:noFill/>
        </p:spPr>
        <p:txBody>
          <a:bodyPr/>
          <a:lstStyle/>
          <a:p>
            <a:fld id="{858C5BAF-BB6E-44EF-A7EE-C3BAE49E9F25}" type="slidenum">
              <a:rPr lang="en-US" altLang="zh-CN" smtClean="0">
                <a:ea typeface="宋体" charset="-122"/>
              </a:rPr>
              <a:t>90</a:t>
            </a:fld>
            <a:endParaRPr lang="en-US" altLang="zh-CN" smtClean="0">
              <a:ea typeface="宋体" charset="-122"/>
            </a:endParaRPr>
          </a:p>
        </p:txBody>
      </p:sp>
      <p:sp>
        <p:nvSpPr>
          <p:cNvPr id="101378" name="Rectangle 4"/>
          <p:cNvSpPr>
            <a:spLocks noChangeArrowheads="1"/>
          </p:cNvSpPr>
          <p:nvPr/>
        </p:nvSpPr>
        <p:spPr bwMode="auto">
          <a:xfrm>
            <a:off x="2660650" y="171450"/>
            <a:ext cx="4313238" cy="641350"/>
          </a:xfrm>
          <a:prstGeom prst="rect">
            <a:avLst/>
          </a:prstGeom>
          <a:noFill/>
          <a:ln w="9525">
            <a:noFill/>
            <a:miter lim="800000"/>
          </a:ln>
        </p:spPr>
        <p:txBody>
          <a:bodyPr wrap="none">
            <a:spAutoFit/>
          </a:bodyPr>
          <a:lstStyle/>
          <a:p>
            <a:r>
              <a:rPr lang="zh-CN" altLang="en-US" sz="3600" b="1"/>
              <a:t>三位二进制整数表示</a:t>
            </a:r>
          </a:p>
        </p:txBody>
      </p:sp>
      <p:pic>
        <p:nvPicPr>
          <p:cNvPr id="101379" name="Picture 5"/>
          <p:cNvPicPr>
            <a:picLocks noChangeAspect="1" noChangeArrowheads="1"/>
          </p:cNvPicPr>
          <p:nvPr/>
        </p:nvPicPr>
        <p:blipFill>
          <a:blip r:embed="rId2"/>
          <a:srcRect/>
          <a:stretch>
            <a:fillRect/>
          </a:stretch>
        </p:blipFill>
        <p:spPr bwMode="auto">
          <a:xfrm>
            <a:off x="552450" y="1008063"/>
            <a:ext cx="7896225" cy="55959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灯片编号占位符 5"/>
          <p:cNvSpPr>
            <a:spLocks noGrp="1"/>
          </p:cNvSpPr>
          <p:nvPr>
            <p:ph type="sldNum" sz="quarter" idx="12"/>
          </p:nvPr>
        </p:nvSpPr>
        <p:spPr>
          <a:noFill/>
        </p:spPr>
        <p:txBody>
          <a:bodyPr/>
          <a:lstStyle/>
          <a:p>
            <a:fld id="{7E4F61F6-ACF4-46EA-BFDE-158109A2B07D}" type="slidenum">
              <a:rPr lang="en-US" altLang="zh-CN" smtClean="0">
                <a:ea typeface="宋体" charset="-122"/>
              </a:rPr>
              <a:t>91</a:t>
            </a:fld>
            <a:endParaRPr lang="en-US" altLang="zh-CN" smtClean="0">
              <a:ea typeface="宋体" charset="-122"/>
            </a:endParaRPr>
          </a:p>
        </p:txBody>
      </p:sp>
      <p:sp>
        <p:nvSpPr>
          <p:cNvPr id="102402" name="Rectangle 2"/>
          <p:cNvSpPr>
            <a:spLocks noGrp="1" noChangeArrowheads="1"/>
          </p:cNvSpPr>
          <p:nvPr>
            <p:ph type="title"/>
          </p:nvPr>
        </p:nvSpPr>
        <p:spPr>
          <a:xfrm>
            <a:off x="627063" y="198438"/>
            <a:ext cx="7772400" cy="625475"/>
          </a:xfrm>
        </p:spPr>
        <p:txBody>
          <a:bodyPr/>
          <a:lstStyle/>
          <a:p>
            <a:pPr algn="ctr" eaLnBrk="1" hangingPunct="1"/>
            <a:r>
              <a:rPr lang="zh-CN" altLang="en-US" sz="3600" b="1" i="0" smtClean="0">
                <a:solidFill>
                  <a:schemeClr val="tx1"/>
                </a:solidFill>
              </a:rPr>
              <a:t>补码加减法的运算规则</a:t>
            </a:r>
          </a:p>
        </p:txBody>
      </p:sp>
      <p:sp>
        <p:nvSpPr>
          <p:cNvPr id="102403" name="Rectangle 3"/>
          <p:cNvSpPr>
            <a:spLocks noGrp="1" noChangeArrowheads="1"/>
          </p:cNvSpPr>
          <p:nvPr>
            <p:ph type="body" idx="1"/>
          </p:nvPr>
        </p:nvSpPr>
        <p:spPr>
          <a:xfrm>
            <a:off x="250825" y="1098550"/>
            <a:ext cx="8604250" cy="3684588"/>
          </a:xfrm>
        </p:spPr>
        <p:txBody>
          <a:bodyPr/>
          <a:lstStyle/>
          <a:p>
            <a:pPr eaLnBrk="1" hangingPunct="1">
              <a:lnSpc>
                <a:spcPct val="125000"/>
              </a:lnSpc>
              <a:spcAft>
                <a:spcPct val="50000"/>
              </a:spcAft>
            </a:pPr>
            <a:r>
              <a:rPr lang="zh-CN" altLang="en-US" dirty="0" smtClean="0"/>
              <a:t>补码表示的数具有以下特性：</a:t>
            </a:r>
          </a:p>
          <a:p>
            <a:pPr eaLnBrk="1" hangingPunct="1">
              <a:lnSpc>
                <a:spcPct val="80000"/>
              </a:lnSpc>
              <a:buFontTx/>
              <a:buNone/>
            </a:pPr>
            <a:r>
              <a:rPr lang="zh-CN" altLang="en-US" dirty="0" smtClean="0"/>
              <a:t>		    </a:t>
            </a:r>
            <a:r>
              <a:rPr lang="zh-CN" altLang="en-US" sz="2800" dirty="0" smtClean="0"/>
              <a:t>求补</a:t>
            </a:r>
            <a:r>
              <a:rPr lang="zh-CN" altLang="en-US" dirty="0" smtClean="0"/>
              <a:t>		</a:t>
            </a:r>
            <a:r>
              <a:rPr lang="zh-CN" altLang="en-US" sz="2800" dirty="0" smtClean="0"/>
              <a:t>求补</a:t>
            </a:r>
          </a:p>
          <a:p>
            <a:pPr eaLnBrk="1" hangingPunct="1">
              <a:lnSpc>
                <a:spcPct val="80000"/>
              </a:lnSpc>
              <a:buFontTx/>
              <a:buNone/>
            </a:pPr>
            <a:r>
              <a:rPr lang="zh-CN" altLang="en-US" dirty="0" smtClean="0"/>
              <a:t>	</a:t>
            </a:r>
            <a:r>
              <a:rPr lang="en-US" altLang="zh-CN" dirty="0" smtClean="0"/>
              <a:t>[X]</a:t>
            </a:r>
            <a:r>
              <a:rPr lang="zh-CN" altLang="en-US" baseline="-25000" dirty="0" smtClean="0"/>
              <a:t>补		</a:t>
            </a:r>
            <a:r>
              <a:rPr lang="en-US" altLang="zh-CN" dirty="0" smtClean="0"/>
              <a:t>[-X]</a:t>
            </a:r>
            <a:r>
              <a:rPr lang="zh-CN" altLang="en-US" baseline="-25000" dirty="0" smtClean="0"/>
              <a:t>补		 </a:t>
            </a:r>
            <a:r>
              <a:rPr lang="en-US" altLang="zh-CN" dirty="0" smtClean="0"/>
              <a:t>[X]</a:t>
            </a:r>
            <a:r>
              <a:rPr lang="zh-CN" altLang="en-US" baseline="-25000" dirty="0" smtClean="0"/>
              <a:t>补</a:t>
            </a:r>
            <a:endParaRPr lang="zh-CN" altLang="en-US" sz="2800" baseline="-25000" dirty="0" smtClean="0"/>
          </a:p>
          <a:p>
            <a:pPr eaLnBrk="1" hangingPunct="1">
              <a:lnSpc>
                <a:spcPct val="125000"/>
              </a:lnSpc>
              <a:buFontTx/>
              <a:buNone/>
            </a:pPr>
            <a:r>
              <a:rPr lang="zh-CN" altLang="en-US" dirty="0" smtClean="0"/>
              <a:t>        </a:t>
            </a:r>
          </a:p>
          <a:p>
            <a:pPr eaLnBrk="1" hangingPunct="1">
              <a:lnSpc>
                <a:spcPct val="125000"/>
              </a:lnSpc>
              <a:buFontTx/>
              <a:buNone/>
            </a:pPr>
            <a:r>
              <a:rPr lang="zh-CN" altLang="en-US" dirty="0" smtClean="0"/>
              <a:t>求补：对一个二进制数按位求反后在末位加</a:t>
            </a:r>
            <a:r>
              <a:rPr lang="en-US" altLang="zh-CN" dirty="0" smtClean="0"/>
              <a:t>1</a:t>
            </a:r>
            <a:r>
              <a:rPr lang="zh-CN" altLang="en-US" dirty="0" smtClean="0"/>
              <a:t>的运算</a:t>
            </a:r>
          </a:p>
        </p:txBody>
      </p:sp>
      <p:sp>
        <p:nvSpPr>
          <p:cNvPr id="102404" name="AutoShape 4"/>
          <p:cNvSpPr>
            <a:spLocks noChangeArrowheads="1"/>
          </p:cNvSpPr>
          <p:nvPr/>
        </p:nvSpPr>
        <p:spPr bwMode="auto">
          <a:xfrm>
            <a:off x="3348038" y="4292600"/>
            <a:ext cx="976312" cy="485775"/>
          </a:xfrm>
          <a:prstGeom prst="rightArrow">
            <a:avLst>
              <a:gd name="adj1" fmla="val 50000"/>
              <a:gd name="adj2" fmla="val 50245"/>
            </a:avLst>
          </a:prstGeom>
          <a:noFill/>
          <a:ln w="9525" algn="ctr">
            <a:noFill/>
            <a:miter lim="800000"/>
          </a:ln>
        </p:spPr>
        <p:txBody>
          <a:bodyPr wrap="none" lIns="92075" tIns="46038" rIns="92075" bIns="46038" anchor="ctr"/>
          <a:lstStyle/>
          <a:p>
            <a:pPr algn="ctr"/>
            <a:endParaRPr lang="zh-CN" altLang="en-US"/>
          </a:p>
        </p:txBody>
      </p:sp>
      <p:sp>
        <p:nvSpPr>
          <p:cNvPr id="102405" name="Line 5"/>
          <p:cNvSpPr>
            <a:spLocks noChangeShapeType="1"/>
          </p:cNvSpPr>
          <p:nvPr/>
        </p:nvSpPr>
        <p:spPr bwMode="auto">
          <a:xfrm>
            <a:off x="1692275" y="2924175"/>
            <a:ext cx="792163" cy="0"/>
          </a:xfrm>
          <a:prstGeom prst="line">
            <a:avLst/>
          </a:prstGeom>
          <a:noFill/>
          <a:ln w="9525">
            <a:noFill/>
            <a:round/>
            <a:tailEnd type="triangle" w="med" len="med"/>
          </a:ln>
        </p:spPr>
        <p:txBody>
          <a:bodyPr lIns="92075" tIns="46038" rIns="92075" bIns="46038"/>
          <a:lstStyle/>
          <a:p>
            <a:endParaRPr lang="zh-CN" altLang="en-US"/>
          </a:p>
        </p:txBody>
      </p:sp>
      <p:sp>
        <p:nvSpPr>
          <p:cNvPr id="102406" name="AutoShape 6"/>
          <p:cNvSpPr>
            <a:spLocks noChangeArrowheads="1"/>
          </p:cNvSpPr>
          <p:nvPr/>
        </p:nvSpPr>
        <p:spPr bwMode="auto">
          <a:xfrm>
            <a:off x="1781175" y="2727325"/>
            <a:ext cx="936625" cy="73025"/>
          </a:xfrm>
          <a:prstGeom prst="rightArrow">
            <a:avLst>
              <a:gd name="adj1" fmla="val 50000"/>
              <a:gd name="adj2" fmla="val 320652"/>
            </a:avLst>
          </a:prstGeom>
          <a:noFill/>
          <a:ln w="9525" algn="ctr">
            <a:solidFill>
              <a:schemeClr val="tx1"/>
            </a:solidFill>
            <a:miter lim="800000"/>
          </a:ln>
        </p:spPr>
        <p:txBody>
          <a:bodyPr wrap="none" lIns="92075" tIns="46038" rIns="92075" bIns="46038" anchor="ctr"/>
          <a:lstStyle/>
          <a:p>
            <a:pPr algn="ctr"/>
            <a:endParaRPr lang="zh-CN" altLang="en-US"/>
          </a:p>
        </p:txBody>
      </p:sp>
      <p:sp>
        <p:nvSpPr>
          <p:cNvPr id="102407" name="AutoShape 7"/>
          <p:cNvSpPr>
            <a:spLocks noChangeArrowheads="1"/>
          </p:cNvSpPr>
          <p:nvPr/>
        </p:nvSpPr>
        <p:spPr bwMode="auto">
          <a:xfrm>
            <a:off x="4452938" y="2747963"/>
            <a:ext cx="936625" cy="73025"/>
          </a:xfrm>
          <a:prstGeom prst="rightArrow">
            <a:avLst>
              <a:gd name="adj1" fmla="val 50000"/>
              <a:gd name="adj2" fmla="val 320652"/>
            </a:avLst>
          </a:prstGeom>
          <a:noFill/>
          <a:ln w="9525" algn="ctr">
            <a:solidFill>
              <a:schemeClr val="tx1"/>
            </a:solidFill>
            <a:miter lim="800000"/>
          </a:ln>
        </p:spPr>
        <p:txBody>
          <a:bodyPr wrap="none" lIns="92075" tIns="46038" rIns="92075" bIns="46038" anchor="ctr"/>
          <a:lstStyle/>
          <a:p>
            <a:pPr algn="ctr"/>
            <a:endParaRPr lang="zh-CN" altLang="en-US"/>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灯片编号占位符 5"/>
          <p:cNvSpPr>
            <a:spLocks noGrp="1"/>
          </p:cNvSpPr>
          <p:nvPr>
            <p:ph type="sldNum" sz="quarter" idx="12"/>
          </p:nvPr>
        </p:nvSpPr>
        <p:spPr>
          <a:noFill/>
        </p:spPr>
        <p:txBody>
          <a:bodyPr/>
          <a:lstStyle/>
          <a:p>
            <a:fld id="{7252380E-BBF8-43BE-9A3B-EDD0581F3DB2}" type="slidenum">
              <a:rPr lang="en-US" altLang="zh-CN" smtClean="0">
                <a:ea typeface="宋体" charset="-122"/>
              </a:rPr>
              <a:t>92</a:t>
            </a:fld>
            <a:endParaRPr lang="en-US" altLang="zh-CN" smtClean="0">
              <a:ea typeface="宋体" charset="-122"/>
            </a:endParaRPr>
          </a:p>
        </p:txBody>
      </p:sp>
      <p:sp>
        <p:nvSpPr>
          <p:cNvPr id="103426" name="Rectangle 2"/>
          <p:cNvSpPr>
            <a:spLocks noGrp="1" noChangeArrowheads="1"/>
          </p:cNvSpPr>
          <p:nvPr>
            <p:ph type="title"/>
          </p:nvPr>
        </p:nvSpPr>
        <p:spPr>
          <a:xfrm>
            <a:off x="1371600" y="0"/>
            <a:ext cx="7772400" cy="1143000"/>
          </a:xfrm>
        </p:spPr>
        <p:txBody>
          <a:bodyPr/>
          <a:lstStyle/>
          <a:p>
            <a:pPr algn="ctr" eaLnBrk="1" hangingPunct="1"/>
            <a:r>
              <a:rPr lang="zh-CN" altLang="en-US" sz="3600" b="1" i="0" smtClean="0">
                <a:solidFill>
                  <a:schemeClr val="tx1"/>
                </a:solidFill>
              </a:rPr>
              <a:t>计算机减法计算</a:t>
            </a:r>
            <a:r>
              <a:rPr lang="en-US" altLang="zh-CN" sz="3600" b="1" i="0" smtClean="0">
                <a:solidFill>
                  <a:schemeClr val="tx1"/>
                </a:solidFill>
              </a:rPr>
              <a:t>:</a:t>
            </a:r>
          </a:p>
        </p:txBody>
      </p:sp>
      <p:sp>
        <p:nvSpPr>
          <p:cNvPr id="103427" name="Rectangle 3"/>
          <p:cNvSpPr>
            <a:spLocks noGrp="1" noChangeArrowheads="1"/>
          </p:cNvSpPr>
          <p:nvPr>
            <p:ph type="body" idx="1"/>
          </p:nvPr>
        </p:nvSpPr>
        <p:spPr>
          <a:xfrm>
            <a:off x="641350" y="1355725"/>
            <a:ext cx="8183563" cy="868363"/>
          </a:xfrm>
        </p:spPr>
        <p:txBody>
          <a:bodyPr/>
          <a:lstStyle/>
          <a:p>
            <a:pPr eaLnBrk="1" hangingPunct="1">
              <a:lnSpc>
                <a:spcPct val="80000"/>
              </a:lnSpc>
              <a:buFontTx/>
              <a:buNone/>
            </a:pPr>
            <a:r>
              <a:rPr lang="en-US" altLang="zh-CN" sz="2800" b="1" smtClean="0">
                <a:latin typeface="Times New Roman" pitchFamily="18" charset="0"/>
              </a:rPr>
              <a:t>2-1= </a:t>
            </a:r>
            <a:r>
              <a:rPr lang="zh-CN" altLang="en-US" sz="2800" b="1" smtClean="0">
                <a:latin typeface="Times New Roman" pitchFamily="18" charset="0"/>
              </a:rPr>
              <a:t>？</a:t>
            </a:r>
          </a:p>
          <a:p>
            <a:pPr eaLnBrk="1" hangingPunct="1">
              <a:lnSpc>
                <a:spcPct val="80000"/>
              </a:lnSpc>
              <a:buFontTx/>
              <a:buNone/>
            </a:pPr>
            <a:r>
              <a:rPr lang="zh-CN" altLang="en-US" sz="2800" b="1" smtClean="0">
                <a:latin typeface="Times New Roman" pitchFamily="18" charset="0"/>
              </a:rPr>
              <a:t>将减数</a:t>
            </a:r>
            <a:r>
              <a:rPr lang="en-US" altLang="zh-CN" sz="2800" b="1" smtClean="0">
                <a:latin typeface="Times New Roman" pitchFamily="18" charset="0"/>
              </a:rPr>
              <a:t>1</a:t>
            </a:r>
            <a:r>
              <a:rPr lang="zh-CN" altLang="en-US" sz="2800" b="1" smtClean="0">
                <a:latin typeface="Times New Roman" pitchFamily="18" charset="0"/>
              </a:rPr>
              <a:t>求补，用加计算，</a:t>
            </a:r>
            <a:endParaRPr lang="zh-CN" altLang="en-US" sz="2400" b="1" smtClean="0">
              <a:latin typeface="TimesNewRoman,Bold"/>
              <a:ea typeface="TimesNewRoman,Bold"/>
              <a:cs typeface="TimesNewRoman,Bold"/>
            </a:endParaRPr>
          </a:p>
          <a:p>
            <a:pPr eaLnBrk="1" hangingPunct="1">
              <a:lnSpc>
                <a:spcPct val="80000"/>
              </a:lnSpc>
              <a:buFontTx/>
              <a:buNone/>
            </a:pPr>
            <a:endParaRPr lang="zh-CN" altLang="en-US" sz="2400" b="1" smtClean="0">
              <a:latin typeface="TimesNewRoman,Bold"/>
              <a:ea typeface="TimesNewRoman,Bold"/>
              <a:cs typeface="TimesNewRoman,Bold"/>
            </a:endParaRPr>
          </a:p>
          <a:p>
            <a:pPr eaLnBrk="1" hangingPunct="1">
              <a:lnSpc>
                <a:spcPct val="80000"/>
              </a:lnSpc>
              <a:buFontTx/>
              <a:buNone/>
            </a:pPr>
            <a:endParaRPr lang="zh-CN" altLang="en-US" sz="2400" b="1" smtClean="0">
              <a:latin typeface="TimesNewRoman,Bold"/>
              <a:ea typeface="TimesNewRoman,Bold"/>
              <a:cs typeface="TimesNewRoman,Bold"/>
            </a:endParaRPr>
          </a:p>
          <a:p>
            <a:pPr eaLnBrk="1" hangingPunct="1">
              <a:lnSpc>
                <a:spcPct val="80000"/>
              </a:lnSpc>
              <a:buFontTx/>
              <a:buNone/>
            </a:pPr>
            <a:endParaRPr lang="en-US" altLang="zh-CN" sz="2400" b="1" smtClean="0">
              <a:latin typeface="宋体,Bold"/>
            </a:endParaRPr>
          </a:p>
        </p:txBody>
      </p:sp>
      <p:pic>
        <p:nvPicPr>
          <p:cNvPr id="103428" name="Picture 6"/>
          <p:cNvPicPr>
            <a:picLocks noChangeAspect="1" noChangeArrowheads="1"/>
          </p:cNvPicPr>
          <p:nvPr/>
        </p:nvPicPr>
        <p:blipFill>
          <a:blip r:embed="rId2"/>
          <a:srcRect/>
          <a:stretch>
            <a:fillRect/>
          </a:stretch>
        </p:blipFill>
        <p:spPr bwMode="auto">
          <a:xfrm>
            <a:off x="3175000" y="2655888"/>
            <a:ext cx="1352550" cy="1098550"/>
          </a:xfrm>
          <a:prstGeom prst="rect">
            <a:avLst/>
          </a:prstGeom>
          <a:noFill/>
          <a:ln w="9525">
            <a:noFill/>
            <a:miter lim="800000"/>
            <a:headEnd/>
            <a:tailEnd/>
          </a:ln>
        </p:spPr>
      </p:pic>
      <p:sp>
        <p:nvSpPr>
          <p:cNvPr id="103429" name="Rectangle 7"/>
          <p:cNvSpPr>
            <a:spLocks noChangeArrowheads="1"/>
          </p:cNvSpPr>
          <p:nvPr/>
        </p:nvSpPr>
        <p:spPr bwMode="auto">
          <a:xfrm>
            <a:off x="595313" y="4006850"/>
            <a:ext cx="8183562" cy="868363"/>
          </a:xfrm>
          <a:prstGeom prst="rect">
            <a:avLst/>
          </a:prstGeom>
          <a:noFill/>
          <a:ln w="9525">
            <a:noFill/>
            <a:miter lim="800000"/>
          </a:ln>
        </p:spPr>
        <p:txBody>
          <a:bodyPr/>
          <a:lstStyle/>
          <a:p>
            <a:pPr marL="342900" indent="-342900">
              <a:lnSpc>
                <a:spcPct val="80000"/>
              </a:lnSpc>
              <a:spcBef>
                <a:spcPct val="20000"/>
              </a:spcBef>
            </a:pPr>
            <a:r>
              <a:rPr lang="en-US" altLang="zh-CN" sz="2800" b="1"/>
              <a:t>2-</a:t>
            </a:r>
            <a:r>
              <a:rPr lang="zh-CN" altLang="en-US" sz="2800" b="1"/>
              <a:t>（</a:t>
            </a:r>
            <a:r>
              <a:rPr lang="en-US" altLang="zh-CN" sz="2800" b="1"/>
              <a:t>-1</a:t>
            </a:r>
            <a:r>
              <a:rPr lang="zh-CN" altLang="en-US" sz="2800" b="1"/>
              <a:t>）</a:t>
            </a:r>
            <a:r>
              <a:rPr lang="en-US" altLang="zh-CN" sz="2800" b="1"/>
              <a:t>= </a:t>
            </a:r>
            <a:r>
              <a:rPr lang="zh-CN" altLang="en-US" sz="2800" b="1"/>
              <a:t>？</a:t>
            </a:r>
          </a:p>
          <a:p>
            <a:pPr marL="342900" indent="-342900">
              <a:lnSpc>
                <a:spcPct val="80000"/>
              </a:lnSpc>
              <a:spcBef>
                <a:spcPct val="20000"/>
              </a:spcBef>
            </a:pPr>
            <a:r>
              <a:rPr lang="zh-CN" altLang="en-US" sz="2800" b="1"/>
              <a:t>将减数</a:t>
            </a:r>
            <a:r>
              <a:rPr lang="en-US" altLang="zh-CN" sz="2800" b="1"/>
              <a:t>-1</a:t>
            </a:r>
            <a:r>
              <a:rPr lang="zh-CN" altLang="en-US" sz="2800" b="1"/>
              <a:t>求补，用加计算，</a:t>
            </a:r>
            <a:endParaRPr lang="zh-CN" altLang="en-US" sz="2400" b="1">
              <a:latin typeface="TimesNewRoman,Bold"/>
              <a:ea typeface="TimesNewRoman,Bold"/>
              <a:cs typeface="TimesNewRoman,Bold"/>
            </a:endParaRPr>
          </a:p>
          <a:p>
            <a:pPr marL="342900" indent="-342900">
              <a:lnSpc>
                <a:spcPct val="80000"/>
              </a:lnSpc>
              <a:spcBef>
                <a:spcPct val="20000"/>
              </a:spcBef>
            </a:pPr>
            <a:endParaRPr lang="zh-CN" altLang="en-US" sz="2400" b="1">
              <a:latin typeface="TimesNewRoman,Bold"/>
              <a:ea typeface="TimesNewRoman,Bold"/>
              <a:cs typeface="TimesNewRoman,Bold"/>
            </a:endParaRPr>
          </a:p>
          <a:p>
            <a:pPr marL="342900" indent="-342900">
              <a:lnSpc>
                <a:spcPct val="80000"/>
              </a:lnSpc>
              <a:spcBef>
                <a:spcPct val="20000"/>
              </a:spcBef>
            </a:pPr>
            <a:endParaRPr lang="zh-CN" altLang="en-US" sz="2400" b="1">
              <a:latin typeface="TimesNewRoman,Bold"/>
              <a:ea typeface="TimesNewRoman,Bold"/>
              <a:cs typeface="TimesNewRoman,Bold"/>
            </a:endParaRPr>
          </a:p>
          <a:p>
            <a:pPr marL="342900" indent="-342900">
              <a:lnSpc>
                <a:spcPct val="80000"/>
              </a:lnSpc>
              <a:spcBef>
                <a:spcPct val="20000"/>
              </a:spcBef>
            </a:pPr>
            <a:endParaRPr lang="en-US" altLang="zh-CN" sz="2400" b="1">
              <a:latin typeface="宋体,Bold"/>
            </a:endParaRPr>
          </a:p>
        </p:txBody>
      </p:sp>
      <p:grpSp>
        <p:nvGrpSpPr>
          <p:cNvPr id="103430" name="Group 15"/>
          <p:cNvGrpSpPr/>
          <p:nvPr/>
        </p:nvGrpSpPr>
        <p:grpSpPr bwMode="auto">
          <a:xfrm>
            <a:off x="3221038" y="4922838"/>
            <a:ext cx="1352550" cy="1187450"/>
            <a:chOff x="2029" y="3101"/>
            <a:chExt cx="852" cy="748"/>
          </a:xfrm>
        </p:grpSpPr>
        <p:sp>
          <p:nvSpPr>
            <p:cNvPr id="103431" name="AutoShape 9"/>
            <p:cNvSpPr>
              <a:spLocks noChangeAspect="1" noChangeArrowheads="1" noTextEdit="1"/>
            </p:cNvSpPr>
            <p:nvPr/>
          </p:nvSpPr>
          <p:spPr bwMode="auto">
            <a:xfrm>
              <a:off x="2029" y="3123"/>
              <a:ext cx="852" cy="692"/>
            </a:xfrm>
            <a:prstGeom prst="rect">
              <a:avLst/>
            </a:prstGeom>
            <a:solidFill>
              <a:srgbClr val="CCFFFF"/>
            </a:solidFill>
            <a:ln w="9525">
              <a:noFill/>
              <a:miter lim="800000"/>
            </a:ln>
          </p:spPr>
          <p:txBody>
            <a:bodyPr/>
            <a:lstStyle/>
            <a:p>
              <a:endParaRPr lang="zh-CN" altLang="en-US"/>
            </a:p>
          </p:txBody>
        </p:sp>
        <p:sp>
          <p:nvSpPr>
            <p:cNvPr id="103432" name="Text Box 12"/>
            <p:cNvSpPr txBox="1">
              <a:spLocks noChangeArrowheads="1"/>
            </p:cNvSpPr>
            <p:nvPr/>
          </p:nvSpPr>
          <p:spPr bwMode="auto">
            <a:xfrm>
              <a:off x="2045" y="3101"/>
              <a:ext cx="817" cy="748"/>
            </a:xfrm>
            <a:prstGeom prst="rect">
              <a:avLst/>
            </a:prstGeom>
            <a:noFill/>
            <a:ln w="9525">
              <a:noFill/>
              <a:miter lim="800000"/>
            </a:ln>
          </p:spPr>
          <p:txBody>
            <a:bodyPr>
              <a:spAutoFit/>
            </a:bodyPr>
            <a:lstStyle/>
            <a:p>
              <a:pPr algn="ctr"/>
              <a:r>
                <a:rPr lang="en-US" altLang="zh-CN"/>
                <a:t>   </a:t>
              </a:r>
              <a:r>
                <a:rPr lang="en-US" altLang="zh-CN" sz="2400" b="1"/>
                <a:t>010</a:t>
              </a:r>
            </a:p>
            <a:p>
              <a:pPr algn="ctr"/>
              <a:r>
                <a:rPr lang="en-US" altLang="zh-CN" sz="2400" b="1"/>
                <a:t>+ 001</a:t>
              </a:r>
            </a:p>
            <a:p>
              <a:pPr algn="ctr"/>
              <a:r>
                <a:rPr lang="en-US" altLang="zh-CN" sz="2400" b="1"/>
                <a:t>    011</a:t>
              </a:r>
            </a:p>
          </p:txBody>
        </p:sp>
        <p:sp>
          <p:nvSpPr>
            <p:cNvPr id="103433" name="Line 14"/>
            <p:cNvSpPr>
              <a:spLocks noChangeShapeType="1"/>
            </p:cNvSpPr>
            <p:nvPr/>
          </p:nvSpPr>
          <p:spPr bwMode="auto">
            <a:xfrm>
              <a:off x="2218" y="3619"/>
              <a:ext cx="499" cy="0"/>
            </a:xfrm>
            <a:prstGeom prst="line">
              <a:avLst/>
            </a:prstGeom>
            <a:noFill/>
            <a:ln w="9525">
              <a:solidFill>
                <a:schemeClr val="tx1"/>
              </a:solidFill>
              <a:miter lim="800000"/>
            </a:ln>
          </p:spPr>
          <p:txBody>
            <a:bodyPr wrap="none"/>
            <a:lstStyle/>
            <a:p>
              <a:endParaRPr lang="zh-CN" altLang="en-US"/>
            </a:p>
          </p:txBody>
        </p:sp>
      </p:gr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灯片编号占位符 5"/>
          <p:cNvSpPr>
            <a:spLocks noGrp="1"/>
          </p:cNvSpPr>
          <p:nvPr>
            <p:ph type="sldNum" sz="quarter" idx="12"/>
          </p:nvPr>
        </p:nvSpPr>
        <p:spPr>
          <a:noFill/>
        </p:spPr>
        <p:txBody>
          <a:bodyPr/>
          <a:lstStyle/>
          <a:p>
            <a:fld id="{49E39274-F48D-458D-AF05-BAA9C1252F9C}" type="slidenum">
              <a:rPr lang="en-US" altLang="zh-CN" smtClean="0">
                <a:ea typeface="宋体" charset="-122"/>
              </a:rPr>
              <a:t>93</a:t>
            </a:fld>
            <a:endParaRPr lang="en-US" altLang="zh-CN" smtClean="0">
              <a:ea typeface="宋体" charset="-122"/>
            </a:endParaRPr>
          </a:p>
        </p:txBody>
      </p:sp>
      <p:sp>
        <p:nvSpPr>
          <p:cNvPr id="104450" name="Rectangle 3"/>
          <p:cNvSpPr>
            <a:spLocks noGrp="1" noChangeArrowheads="1"/>
          </p:cNvSpPr>
          <p:nvPr>
            <p:ph type="body" idx="1"/>
          </p:nvPr>
        </p:nvSpPr>
        <p:spPr>
          <a:xfrm>
            <a:off x="395288" y="1295400"/>
            <a:ext cx="8748712" cy="4953000"/>
          </a:xfrm>
        </p:spPr>
        <p:txBody>
          <a:bodyPr/>
          <a:lstStyle/>
          <a:p>
            <a:pPr eaLnBrk="1" hangingPunct="1">
              <a:lnSpc>
                <a:spcPct val="125000"/>
              </a:lnSpc>
            </a:pPr>
            <a:r>
              <a:rPr lang="zh-CN" altLang="en-US" smtClean="0"/>
              <a:t>利用补码的上述特许，可将减法运算转换为加法运算。规则如下：</a:t>
            </a:r>
          </a:p>
          <a:p>
            <a:pPr eaLnBrk="1" hangingPunct="1">
              <a:lnSpc>
                <a:spcPct val="125000"/>
              </a:lnSpc>
              <a:buFontTx/>
              <a:buNone/>
            </a:pPr>
            <a:r>
              <a:rPr lang="zh-CN" altLang="en-US" sz="4000" smtClean="0"/>
              <a:t>　　</a:t>
            </a:r>
            <a:r>
              <a:rPr lang="en-US" altLang="zh-CN" smtClean="0"/>
              <a:t>[X+Y]</a:t>
            </a:r>
            <a:r>
              <a:rPr lang="zh-CN" altLang="en-US" baseline="-25000" smtClean="0"/>
              <a:t>补</a:t>
            </a:r>
            <a:r>
              <a:rPr lang="en-US" altLang="zh-CN" smtClean="0"/>
              <a:t>=[X]</a:t>
            </a:r>
            <a:r>
              <a:rPr lang="zh-CN" altLang="en-US" baseline="-25000" smtClean="0"/>
              <a:t>补</a:t>
            </a:r>
            <a:r>
              <a:rPr lang="en-US" altLang="zh-CN" smtClean="0"/>
              <a:t>+[Y]</a:t>
            </a:r>
            <a:r>
              <a:rPr lang="zh-CN" altLang="en-US" baseline="-25000" smtClean="0"/>
              <a:t>补</a:t>
            </a:r>
            <a:endParaRPr lang="zh-CN" altLang="en-US" smtClean="0"/>
          </a:p>
          <a:p>
            <a:pPr eaLnBrk="1" hangingPunct="1">
              <a:lnSpc>
                <a:spcPct val="125000"/>
              </a:lnSpc>
              <a:buFontTx/>
              <a:buNone/>
            </a:pPr>
            <a:r>
              <a:rPr lang="zh-CN" altLang="en-US" smtClean="0"/>
              <a:t>        </a:t>
            </a:r>
            <a:r>
              <a:rPr lang="en-US" altLang="zh-CN" smtClean="0"/>
              <a:t>[X-Y]</a:t>
            </a:r>
            <a:r>
              <a:rPr lang="zh-CN" altLang="en-US" baseline="-25000" smtClean="0"/>
              <a:t>补</a:t>
            </a:r>
            <a:r>
              <a:rPr lang="en-US" altLang="zh-CN" smtClean="0"/>
              <a:t>=[X]</a:t>
            </a:r>
            <a:r>
              <a:rPr lang="zh-CN" altLang="en-US" baseline="-25000" smtClean="0"/>
              <a:t>补</a:t>
            </a:r>
            <a:r>
              <a:rPr lang="en-US" altLang="zh-CN" baseline="-25000" smtClean="0"/>
              <a:t>+</a:t>
            </a:r>
            <a:r>
              <a:rPr lang="en-US" altLang="zh-CN" smtClean="0"/>
              <a:t> [-Y]</a:t>
            </a:r>
            <a:r>
              <a:rPr lang="zh-CN" altLang="en-US" baseline="-25000" smtClean="0"/>
              <a:t>补</a:t>
            </a:r>
            <a:endParaRPr lang="zh-CN" altLang="en-US" smtClean="0"/>
          </a:p>
          <a:p>
            <a:pPr eaLnBrk="1" hangingPunct="1">
              <a:lnSpc>
                <a:spcPct val="125000"/>
              </a:lnSpc>
              <a:buFontTx/>
              <a:buNone/>
            </a:pPr>
            <a:r>
              <a:rPr lang="zh-CN" altLang="en-US" smtClean="0"/>
              <a:t>　 其中</a:t>
            </a:r>
            <a:r>
              <a:rPr lang="en-US" altLang="zh-CN" smtClean="0"/>
              <a:t>X</a:t>
            </a:r>
            <a:r>
              <a:rPr lang="zh-CN" altLang="en-US" smtClean="0"/>
              <a:t>，</a:t>
            </a:r>
            <a:r>
              <a:rPr lang="en-US" altLang="zh-CN" smtClean="0"/>
              <a:t>Y</a:t>
            </a:r>
            <a:r>
              <a:rPr lang="zh-CN" altLang="en-US" smtClean="0"/>
              <a:t>为正负数均可，符号位参与运算。</a:t>
            </a:r>
          </a:p>
          <a:p>
            <a:pPr eaLnBrk="1" hangingPunct="1"/>
            <a:r>
              <a:rPr lang="zh-CN" altLang="en-US" smtClean="0"/>
              <a:t>补码减法是用对减数求补后，</a:t>
            </a:r>
          </a:p>
          <a:p>
            <a:pPr eaLnBrk="1" hangingPunct="1">
              <a:buFontTx/>
              <a:buNone/>
            </a:pPr>
            <a:r>
              <a:rPr lang="zh-CN" altLang="en-US" smtClean="0"/>
              <a:t>   把减法转换为加法进行的</a:t>
            </a: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灯片编号占位符 5"/>
          <p:cNvSpPr>
            <a:spLocks noGrp="1"/>
          </p:cNvSpPr>
          <p:nvPr>
            <p:ph type="sldNum" sz="quarter" idx="12"/>
          </p:nvPr>
        </p:nvSpPr>
        <p:spPr>
          <a:noFill/>
        </p:spPr>
        <p:txBody>
          <a:bodyPr/>
          <a:lstStyle/>
          <a:p>
            <a:fld id="{2F508088-D7FB-4B3C-9897-F30A04CF1BB5}" type="slidenum">
              <a:rPr lang="en-US" altLang="zh-CN" smtClean="0">
                <a:ea typeface="宋体" charset="-122"/>
              </a:rPr>
              <a:t>94</a:t>
            </a:fld>
            <a:endParaRPr lang="en-US" altLang="zh-CN" smtClean="0">
              <a:ea typeface="宋体" charset="-122"/>
            </a:endParaRPr>
          </a:p>
        </p:txBody>
      </p:sp>
      <p:sp>
        <p:nvSpPr>
          <p:cNvPr id="105474" name="Rectangle 3"/>
          <p:cNvSpPr>
            <a:spLocks noGrp="1" noChangeArrowheads="1"/>
          </p:cNvSpPr>
          <p:nvPr>
            <p:ph type="body" idx="1"/>
          </p:nvPr>
        </p:nvSpPr>
        <p:spPr>
          <a:xfrm>
            <a:off x="623888" y="1416050"/>
            <a:ext cx="7772400" cy="4114800"/>
          </a:xfrm>
        </p:spPr>
        <p:txBody>
          <a:bodyPr/>
          <a:lstStyle/>
          <a:p>
            <a:pPr eaLnBrk="1" hangingPunct="1">
              <a:lnSpc>
                <a:spcPct val="125000"/>
              </a:lnSpc>
            </a:pPr>
            <a:r>
              <a:rPr lang="zh-CN" altLang="en-US" smtClean="0"/>
              <a:t>通过引进补码，使计算机中的加减运算十分简便，不必判断数的正负。</a:t>
            </a:r>
          </a:p>
          <a:p>
            <a:pPr eaLnBrk="1" hangingPunct="1"/>
            <a:r>
              <a:rPr lang="zh-CN" altLang="en-US" smtClean="0"/>
              <a:t>加、减、乘、除运算全部可以用移位和相加两种操作实现</a:t>
            </a:r>
            <a:r>
              <a:rPr lang="en-US" altLang="zh-CN" smtClean="0">
                <a:latin typeface="Times New Roman" pitchFamily="18" charset="0"/>
              </a:rPr>
              <a:t>—</a:t>
            </a:r>
            <a:r>
              <a:rPr lang="zh-CN" altLang="en-US" smtClean="0"/>
              <a:t>使运算电路的结构大为简化。</a:t>
            </a:r>
          </a:p>
          <a:p>
            <a:pPr eaLnBrk="1" hangingPunct="1">
              <a:buFontTx/>
              <a:buNone/>
            </a:pPr>
            <a:endParaRPr lang="en-US" altLang="zh-CN" smtClean="0"/>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灯片编号占位符 5"/>
          <p:cNvSpPr>
            <a:spLocks noGrp="1"/>
          </p:cNvSpPr>
          <p:nvPr>
            <p:ph type="sldNum" sz="quarter" idx="12"/>
          </p:nvPr>
        </p:nvSpPr>
        <p:spPr>
          <a:noFill/>
        </p:spPr>
        <p:txBody>
          <a:bodyPr/>
          <a:lstStyle/>
          <a:p>
            <a:fld id="{C079B010-1733-49F8-BEDE-9EA977CE35DC}" type="slidenum">
              <a:rPr lang="en-US" altLang="zh-CN" smtClean="0">
                <a:ea typeface="宋体" charset="-122"/>
              </a:rPr>
              <a:t>95</a:t>
            </a:fld>
            <a:endParaRPr lang="en-US" altLang="zh-CN" smtClean="0">
              <a:ea typeface="宋体" charset="-122"/>
            </a:endParaRPr>
          </a:p>
        </p:txBody>
      </p:sp>
      <p:sp>
        <p:nvSpPr>
          <p:cNvPr id="106498" name="Rectangle 2"/>
          <p:cNvSpPr>
            <a:spLocks noGrp="1" noChangeArrowheads="1"/>
          </p:cNvSpPr>
          <p:nvPr>
            <p:ph type="title"/>
          </p:nvPr>
        </p:nvSpPr>
        <p:spPr>
          <a:xfrm>
            <a:off x="641350" y="0"/>
            <a:ext cx="7772400" cy="1143000"/>
          </a:xfrm>
        </p:spPr>
        <p:txBody>
          <a:bodyPr/>
          <a:lstStyle/>
          <a:p>
            <a:pPr algn="ctr" eaLnBrk="1" hangingPunct="1"/>
            <a:r>
              <a:rPr lang="en-US" altLang="zh-CN" smtClean="0"/>
              <a:t> </a:t>
            </a:r>
            <a:r>
              <a:rPr lang="zh-CN" altLang="en-US" sz="3600" b="1" i="0" smtClean="0">
                <a:solidFill>
                  <a:schemeClr val="tx1"/>
                </a:solidFill>
              </a:rPr>
              <a:t>符号数运算中的溢出问题</a:t>
            </a:r>
          </a:p>
        </p:txBody>
      </p:sp>
      <p:sp>
        <p:nvSpPr>
          <p:cNvPr id="106499" name="Rectangle 3"/>
          <p:cNvSpPr>
            <a:spLocks noGrp="1" noChangeArrowheads="1"/>
          </p:cNvSpPr>
          <p:nvPr>
            <p:ph type="body" idx="1"/>
          </p:nvPr>
        </p:nvSpPr>
        <p:spPr>
          <a:xfrm>
            <a:off x="457200" y="1249363"/>
            <a:ext cx="7772400" cy="4114800"/>
          </a:xfrm>
        </p:spPr>
        <p:txBody>
          <a:bodyPr/>
          <a:lstStyle/>
          <a:p>
            <a:pPr eaLnBrk="1" hangingPunct="1">
              <a:buFontTx/>
              <a:buNone/>
            </a:pPr>
            <a:endParaRPr lang="en-US" altLang="zh-CN" b="1" smtClean="0"/>
          </a:p>
          <a:p>
            <a:pPr eaLnBrk="1" hangingPunct="1"/>
            <a:r>
              <a:rPr lang="zh-CN" altLang="en-US" b="1" smtClean="0"/>
              <a:t>溢出</a:t>
            </a:r>
            <a:r>
              <a:rPr lang="en-US" altLang="zh-CN" b="1" smtClean="0">
                <a:latin typeface="Times New Roman" pitchFamily="18" charset="0"/>
              </a:rPr>
              <a:t>——</a:t>
            </a:r>
            <a:endParaRPr lang="en-US" altLang="zh-CN" b="1" smtClean="0"/>
          </a:p>
          <a:p>
            <a:pPr lvl="1" eaLnBrk="1" hangingPunct="1"/>
            <a:r>
              <a:rPr lang="zh-CN" altLang="en-US" smtClean="0"/>
              <a:t>运算结果超出运算器所能表示的范围。</a:t>
            </a:r>
            <a:endParaRPr lang="zh-CN" altLang="en-US" b="1" smtClean="0"/>
          </a:p>
          <a:p>
            <a:pPr eaLnBrk="1" hangingPunct="1"/>
            <a:endParaRPr lang="en-US" altLang="zh-CN" smtClean="0"/>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灯片编号占位符 5"/>
          <p:cNvSpPr>
            <a:spLocks noGrp="1"/>
          </p:cNvSpPr>
          <p:nvPr>
            <p:ph type="sldNum" sz="quarter" idx="12"/>
          </p:nvPr>
        </p:nvSpPr>
        <p:spPr>
          <a:noFill/>
        </p:spPr>
        <p:txBody>
          <a:bodyPr/>
          <a:lstStyle/>
          <a:p>
            <a:fld id="{C00A0B47-D7B4-4CE6-B752-CE6C7E18DCFF}" type="slidenum">
              <a:rPr lang="en-US" altLang="zh-CN" smtClean="0">
                <a:ea typeface="宋体" charset="-122"/>
              </a:rPr>
              <a:t>96</a:t>
            </a:fld>
            <a:endParaRPr lang="en-US" altLang="zh-CN" smtClean="0">
              <a:ea typeface="宋体" charset="-122"/>
            </a:endParaRPr>
          </a:p>
        </p:txBody>
      </p:sp>
      <p:sp>
        <p:nvSpPr>
          <p:cNvPr id="107522" name="Rectangle 2"/>
          <p:cNvSpPr>
            <a:spLocks noGrp="1" noChangeArrowheads="1"/>
          </p:cNvSpPr>
          <p:nvPr>
            <p:ph type="title"/>
          </p:nvPr>
        </p:nvSpPr>
        <p:spPr>
          <a:xfrm>
            <a:off x="841375" y="0"/>
            <a:ext cx="7772400" cy="1143000"/>
          </a:xfrm>
        </p:spPr>
        <p:txBody>
          <a:bodyPr/>
          <a:lstStyle/>
          <a:p>
            <a:pPr algn="ctr" eaLnBrk="1" hangingPunct="1"/>
            <a:r>
              <a:rPr lang="zh-CN" altLang="en-US" sz="3600" b="1" i="0" smtClean="0">
                <a:solidFill>
                  <a:schemeClr val="tx1"/>
                </a:solidFill>
              </a:rPr>
              <a:t>溢出的判断方法</a:t>
            </a:r>
          </a:p>
        </p:txBody>
      </p:sp>
      <p:sp>
        <p:nvSpPr>
          <p:cNvPr id="107523" name="Rectangle 3"/>
          <p:cNvSpPr>
            <a:spLocks noGrp="1" noChangeArrowheads="1"/>
          </p:cNvSpPr>
          <p:nvPr>
            <p:ph type="body" idx="1"/>
          </p:nvPr>
        </p:nvSpPr>
        <p:spPr>
          <a:xfrm>
            <a:off x="458788" y="1103313"/>
            <a:ext cx="8416925" cy="5384800"/>
          </a:xfrm>
        </p:spPr>
        <p:txBody>
          <a:bodyPr/>
          <a:lstStyle/>
          <a:p>
            <a:pPr eaLnBrk="1" hangingPunct="1">
              <a:lnSpc>
                <a:spcPct val="90000"/>
              </a:lnSpc>
            </a:pPr>
            <a:endParaRPr lang="en-US" altLang="zh-CN" sz="2400" dirty="0" smtClean="0"/>
          </a:p>
          <a:p>
            <a:pPr lvl="1" eaLnBrk="1" hangingPunct="1">
              <a:lnSpc>
                <a:spcPct val="90000"/>
              </a:lnSpc>
            </a:pPr>
            <a:r>
              <a:rPr lang="zh-CN" altLang="en-US" sz="2400" dirty="0" smtClean="0"/>
              <a:t>异号相加</a:t>
            </a:r>
            <a:r>
              <a:rPr lang="en-US" altLang="zh-CN" sz="2400" dirty="0" smtClean="0">
                <a:latin typeface="Times New Roman" pitchFamily="18" charset="0"/>
              </a:rPr>
              <a:t>——</a:t>
            </a:r>
            <a:r>
              <a:rPr lang="zh-CN" altLang="en-US" sz="2400" dirty="0" smtClean="0"/>
              <a:t>不会溢出。</a:t>
            </a:r>
          </a:p>
          <a:p>
            <a:pPr lvl="1" eaLnBrk="1" hangingPunct="1">
              <a:lnSpc>
                <a:spcPct val="90000"/>
              </a:lnSpc>
            </a:pPr>
            <a:r>
              <a:rPr lang="zh-CN" altLang="en-US" sz="2400" dirty="0" smtClean="0"/>
              <a:t>同号相加</a:t>
            </a:r>
            <a:r>
              <a:rPr lang="en-US" altLang="zh-CN" sz="2400" dirty="0" smtClean="0">
                <a:latin typeface="Times New Roman" pitchFamily="18" charset="0"/>
              </a:rPr>
              <a:t>——</a:t>
            </a:r>
            <a:r>
              <a:rPr lang="zh-CN" altLang="en-US" sz="2400" dirty="0" smtClean="0"/>
              <a:t>可能溢出：</a:t>
            </a:r>
          </a:p>
          <a:p>
            <a:pPr lvl="2" eaLnBrk="1" hangingPunct="1">
              <a:lnSpc>
                <a:spcPct val="90000"/>
              </a:lnSpc>
              <a:buFontTx/>
              <a:buNone/>
            </a:pPr>
            <a:endParaRPr lang="zh-CN" altLang="en-US" dirty="0" smtClean="0"/>
          </a:p>
          <a:p>
            <a:pPr eaLnBrk="1" hangingPunct="1">
              <a:lnSpc>
                <a:spcPct val="90000"/>
              </a:lnSpc>
            </a:pPr>
            <a:r>
              <a:rPr lang="zh-CN" altLang="en-US" sz="2400" dirty="0" smtClean="0"/>
              <a:t>机器自动判断溢出的原理</a:t>
            </a:r>
          </a:p>
          <a:p>
            <a:pPr lvl="1" eaLnBrk="1" hangingPunct="1">
              <a:lnSpc>
                <a:spcPct val="90000"/>
              </a:lnSpc>
            </a:pPr>
            <a:r>
              <a:rPr lang="zh-CN" altLang="en-US" dirty="0" smtClean="0"/>
              <a:t>两个</a:t>
            </a:r>
            <a:r>
              <a:rPr lang="en-US" altLang="zh-CN" dirty="0" smtClean="0"/>
              <a:t>8</a:t>
            </a:r>
            <a:r>
              <a:rPr lang="zh-CN" altLang="en-US" dirty="0" smtClean="0"/>
              <a:t>位带符号二进制数相加或相减时，若</a:t>
            </a:r>
          </a:p>
          <a:p>
            <a:pPr lvl="1" eaLnBrk="1" hangingPunct="1">
              <a:lnSpc>
                <a:spcPct val="90000"/>
              </a:lnSpc>
              <a:buFontTx/>
              <a:buNone/>
            </a:pPr>
            <a:r>
              <a:rPr lang="zh-CN" altLang="en-US" dirty="0" smtClean="0"/>
              <a:t>	     </a:t>
            </a:r>
            <a:r>
              <a:rPr lang="en-US" altLang="zh-CN" dirty="0" err="1" smtClean="0"/>
              <a:t>C</a:t>
            </a:r>
            <a:r>
              <a:rPr lang="en-US" altLang="zh-CN" baseline="-25000" dirty="0" err="1" smtClean="0"/>
              <a:t>7</a:t>
            </a:r>
            <a:r>
              <a:rPr lang="en-US" altLang="zh-CN" baseline="-25000" dirty="0" smtClean="0"/>
              <a:t> </a:t>
            </a:r>
            <a:r>
              <a:rPr lang="zh-CN" altLang="en-GB" dirty="0" smtClean="0">
                <a:sym typeface="Symbol" pitchFamily="18" charset="2"/>
              </a:rPr>
              <a:t> </a:t>
            </a:r>
            <a:r>
              <a:rPr lang="en-GB" altLang="zh-CN" dirty="0" err="1" smtClean="0">
                <a:sym typeface="Symbol" pitchFamily="18" charset="2"/>
              </a:rPr>
              <a:t>C</a:t>
            </a:r>
            <a:r>
              <a:rPr lang="en-GB" altLang="zh-CN" baseline="-25000" dirty="0" err="1" smtClean="0">
                <a:sym typeface="Symbol" pitchFamily="18" charset="2"/>
              </a:rPr>
              <a:t>6</a:t>
            </a:r>
            <a:r>
              <a:rPr lang="zh-CN" altLang="en-US" dirty="0" smtClean="0"/>
              <a:t>＝</a:t>
            </a:r>
            <a:r>
              <a:rPr lang="en-US" altLang="zh-CN" dirty="0" smtClean="0"/>
              <a:t>1</a:t>
            </a:r>
            <a:r>
              <a:rPr lang="zh-CN" altLang="en-US" dirty="0" smtClean="0"/>
              <a:t>，</a:t>
            </a:r>
            <a:r>
              <a:rPr lang="en-US" altLang="zh-CN" dirty="0" smtClean="0"/>
              <a:t>(</a:t>
            </a:r>
            <a:r>
              <a:rPr lang="zh-CN" altLang="en-US" dirty="0" smtClean="0"/>
              <a:t>异或逻辑</a:t>
            </a:r>
            <a:r>
              <a:rPr lang="en-US" altLang="zh-CN" dirty="0" smtClean="0"/>
              <a:t>)</a:t>
            </a:r>
            <a:endParaRPr lang="zh-CN" altLang="en-US" dirty="0" smtClean="0"/>
          </a:p>
          <a:p>
            <a:pPr lvl="1" eaLnBrk="1" hangingPunct="1">
              <a:lnSpc>
                <a:spcPct val="90000"/>
              </a:lnSpc>
              <a:buFontTx/>
              <a:buNone/>
            </a:pPr>
            <a:r>
              <a:rPr lang="zh-CN" altLang="en-US" dirty="0" smtClean="0"/>
              <a:t>    则结果产生溢出。</a:t>
            </a:r>
          </a:p>
          <a:p>
            <a:pPr lvl="1" eaLnBrk="1" hangingPunct="1">
              <a:lnSpc>
                <a:spcPct val="90000"/>
              </a:lnSpc>
              <a:buFontTx/>
              <a:buNone/>
            </a:pPr>
            <a:r>
              <a:rPr lang="zh-CN" altLang="en-US" dirty="0" smtClean="0"/>
              <a:t>    </a:t>
            </a:r>
            <a:r>
              <a:rPr lang="en-US" altLang="zh-CN" dirty="0" err="1" smtClean="0"/>
              <a:t>C</a:t>
            </a:r>
            <a:r>
              <a:rPr lang="en-US" altLang="zh-CN" baseline="-25000" dirty="0" err="1" smtClean="0"/>
              <a:t>7</a:t>
            </a:r>
            <a:r>
              <a:rPr lang="zh-CN" altLang="en-US" dirty="0" smtClean="0"/>
              <a:t>为最高位的进</a:t>
            </a:r>
            <a:r>
              <a:rPr lang="en-US" altLang="zh-CN" dirty="0" smtClean="0"/>
              <a:t>(</a:t>
            </a:r>
            <a:r>
              <a:rPr lang="zh-CN" altLang="en-US" dirty="0" smtClean="0"/>
              <a:t>借</a:t>
            </a:r>
            <a:r>
              <a:rPr lang="en-US" altLang="zh-CN" dirty="0" smtClean="0"/>
              <a:t>)</a:t>
            </a:r>
            <a:r>
              <a:rPr lang="zh-CN" altLang="en-US" dirty="0" smtClean="0"/>
              <a:t>位；</a:t>
            </a:r>
            <a:r>
              <a:rPr lang="en-US" altLang="zh-CN" dirty="0" smtClean="0"/>
              <a:t>C</a:t>
            </a:r>
            <a:r>
              <a:rPr lang="zh-CN" altLang="en-US" baseline="-25000" dirty="0" smtClean="0"/>
              <a:t>６</a:t>
            </a:r>
            <a:r>
              <a:rPr lang="zh-CN" altLang="en-US" dirty="0" smtClean="0"/>
              <a:t>为次高位的进</a:t>
            </a:r>
            <a:r>
              <a:rPr lang="en-US" altLang="zh-CN" dirty="0" smtClean="0"/>
              <a:t>(</a:t>
            </a:r>
            <a:r>
              <a:rPr lang="zh-CN" altLang="en-US" dirty="0" smtClean="0"/>
              <a:t>借</a:t>
            </a:r>
            <a:r>
              <a:rPr lang="en-US" altLang="zh-CN" dirty="0" smtClean="0"/>
              <a:t>)</a:t>
            </a:r>
            <a:r>
              <a:rPr lang="zh-CN" altLang="en-US" dirty="0" smtClean="0"/>
              <a:t>位。</a:t>
            </a: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灯片编号占位符 5"/>
          <p:cNvSpPr>
            <a:spLocks noGrp="1"/>
          </p:cNvSpPr>
          <p:nvPr>
            <p:ph type="sldNum" sz="quarter" idx="12"/>
          </p:nvPr>
        </p:nvSpPr>
        <p:spPr>
          <a:noFill/>
        </p:spPr>
        <p:txBody>
          <a:bodyPr/>
          <a:lstStyle/>
          <a:p>
            <a:fld id="{F39CD68C-CC39-4145-8A94-BF0C78DF70AE}" type="slidenum">
              <a:rPr lang="en-US" altLang="zh-CN" smtClean="0">
                <a:ea typeface="宋体" charset="-122"/>
              </a:rPr>
              <a:t>97</a:t>
            </a:fld>
            <a:endParaRPr lang="en-US" altLang="zh-CN" smtClean="0">
              <a:ea typeface="宋体" charset="-122"/>
            </a:endParaRPr>
          </a:p>
        </p:txBody>
      </p:sp>
      <p:sp>
        <p:nvSpPr>
          <p:cNvPr id="108546" name="Rectangle 2"/>
          <p:cNvSpPr>
            <a:spLocks noGrp="1" noChangeArrowheads="1"/>
          </p:cNvSpPr>
          <p:nvPr>
            <p:ph type="title"/>
          </p:nvPr>
        </p:nvSpPr>
        <p:spPr/>
        <p:txBody>
          <a:bodyPr/>
          <a:lstStyle/>
          <a:p>
            <a:pPr eaLnBrk="1" hangingPunct="1"/>
            <a:r>
              <a:rPr lang="en-US" altLang="zh-CN" smtClean="0"/>
              <a:t>[</a:t>
            </a:r>
            <a:r>
              <a:rPr lang="zh-CN" altLang="en-US" smtClean="0"/>
              <a:t>例</a:t>
            </a:r>
            <a:r>
              <a:rPr lang="en-US" altLang="zh-CN" smtClean="0"/>
              <a:t>]</a:t>
            </a:r>
            <a:r>
              <a:rPr lang="zh-CN" altLang="en-US" smtClean="0"/>
              <a:t>：</a:t>
            </a:r>
            <a:endParaRPr lang="zh-CN" altLang="en-US" smtClean="0">
              <a:solidFill>
                <a:srgbClr val="FFFF00"/>
              </a:solidFill>
            </a:endParaRPr>
          </a:p>
        </p:txBody>
      </p:sp>
      <p:sp>
        <p:nvSpPr>
          <p:cNvPr id="108547" name="Text Box 3"/>
          <p:cNvSpPr txBox="1">
            <a:spLocks noChangeArrowheads="1"/>
          </p:cNvSpPr>
          <p:nvPr/>
        </p:nvSpPr>
        <p:spPr bwMode="auto">
          <a:xfrm>
            <a:off x="1476375" y="1647825"/>
            <a:ext cx="5942013" cy="822325"/>
          </a:xfrm>
          <a:prstGeom prst="rect">
            <a:avLst/>
          </a:prstGeom>
          <a:noFill/>
          <a:ln w="9525">
            <a:noFill/>
            <a:miter lim="800000"/>
          </a:ln>
        </p:spPr>
        <p:txBody>
          <a:bodyPr wrap="none">
            <a:spAutoFit/>
          </a:bodyPr>
          <a:lstStyle/>
          <a:p>
            <a:pPr>
              <a:buFont typeface="Wingdings" pitchFamily="2" charset="2"/>
              <a:buChar char="Ø"/>
            </a:pPr>
            <a:r>
              <a:rPr lang="zh-CN" altLang="en-US" sz="2400" b="1"/>
              <a:t>有符号数运算，有溢出表示结果是错误的</a:t>
            </a:r>
          </a:p>
          <a:p>
            <a:pPr>
              <a:buFont typeface="Wingdings" pitchFamily="2" charset="2"/>
              <a:buChar char="Ø"/>
            </a:pPr>
            <a:r>
              <a:rPr lang="zh-CN" altLang="en-US" sz="2400" b="1"/>
              <a:t>无符号数运算，有溢出表示进位</a:t>
            </a:r>
          </a:p>
        </p:txBody>
      </p:sp>
      <p:sp>
        <p:nvSpPr>
          <p:cNvPr id="108548" name="Text Box 4"/>
          <p:cNvSpPr txBox="1">
            <a:spLocks noChangeArrowheads="1"/>
          </p:cNvSpPr>
          <p:nvPr/>
        </p:nvSpPr>
        <p:spPr bwMode="auto">
          <a:xfrm>
            <a:off x="539750" y="3213100"/>
            <a:ext cx="4267200" cy="1187450"/>
          </a:xfrm>
          <a:prstGeom prst="rect">
            <a:avLst/>
          </a:prstGeom>
          <a:noFill/>
          <a:ln w="9525">
            <a:noFill/>
            <a:miter lim="800000"/>
          </a:ln>
        </p:spPr>
        <p:txBody>
          <a:bodyPr>
            <a:spAutoFit/>
          </a:bodyPr>
          <a:lstStyle/>
          <a:p>
            <a:pPr lvl="2" algn="just" eaLnBrk="0" hangingPunct="0"/>
            <a:r>
              <a:rPr lang="en-US" altLang="zh-CN" sz="2400" b="1"/>
              <a:t>       1 0 1 1 0 1 0 1</a:t>
            </a:r>
          </a:p>
          <a:p>
            <a:pPr lvl="2" algn="just" eaLnBrk="0" hangingPunct="0"/>
            <a:r>
              <a:rPr lang="en-US" altLang="zh-CN" sz="2400" b="1"/>
              <a:t>  </a:t>
            </a:r>
            <a:r>
              <a:rPr lang="en-US" altLang="zh-CN" sz="2400" b="1">
                <a:latin typeface="黑体" pitchFamily="2" charset="-122"/>
                <a:ea typeface="黑体" pitchFamily="2" charset="-122"/>
              </a:rPr>
              <a:t>+</a:t>
            </a:r>
            <a:r>
              <a:rPr lang="en-US" altLang="zh-CN" sz="2400" b="1"/>
              <a:t>   1 0 0 0 1 1 1 1</a:t>
            </a:r>
          </a:p>
          <a:p>
            <a:pPr lvl="1" algn="just" eaLnBrk="0" hangingPunct="0"/>
            <a:r>
              <a:rPr lang="en-US" altLang="zh-CN" sz="2400" b="1"/>
              <a:t>          </a:t>
            </a:r>
            <a:r>
              <a:rPr lang="en-US" altLang="zh-CN" sz="2400" b="1">
                <a:solidFill>
                  <a:srgbClr val="66FFFF"/>
                </a:solidFill>
              </a:rPr>
              <a:t>1</a:t>
            </a:r>
            <a:r>
              <a:rPr lang="en-US" altLang="zh-CN" sz="2400" b="1"/>
              <a:t> 0 1 0 0 0 1 0 0</a:t>
            </a:r>
          </a:p>
        </p:txBody>
      </p:sp>
      <p:sp>
        <p:nvSpPr>
          <p:cNvPr id="108549" name="Text Box 5"/>
          <p:cNvSpPr txBox="1">
            <a:spLocks noChangeArrowheads="1"/>
          </p:cNvSpPr>
          <p:nvPr/>
        </p:nvSpPr>
        <p:spPr bwMode="auto">
          <a:xfrm>
            <a:off x="4140200" y="3213100"/>
            <a:ext cx="4267200" cy="1187450"/>
          </a:xfrm>
          <a:prstGeom prst="rect">
            <a:avLst/>
          </a:prstGeom>
          <a:noFill/>
          <a:ln w="9525">
            <a:noFill/>
            <a:miter lim="800000"/>
          </a:ln>
        </p:spPr>
        <p:txBody>
          <a:bodyPr>
            <a:spAutoFit/>
          </a:bodyPr>
          <a:lstStyle/>
          <a:p>
            <a:pPr lvl="2" algn="just" eaLnBrk="0" hangingPunct="0"/>
            <a:r>
              <a:rPr lang="en-US" altLang="zh-CN" sz="2400" b="1"/>
              <a:t>       0 1 0 0 0 0 1 0</a:t>
            </a:r>
          </a:p>
          <a:p>
            <a:pPr lvl="2" algn="just" eaLnBrk="0" hangingPunct="0"/>
            <a:r>
              <a:rPr lang="en-US" altLang="zh-CN" sz="2400" b="1"/>
              <a:t>  </a:t>
            </a:r>
            <a:r>
              <a:rPr lang="en-US" altLang="zh-CN" sz="2400" b="1">
                <a:latin typeface="黑体" pitchFamily="2" charset="-122"/>
                <a:ea typeface="黑体" pitchFamily="2" charset="-122"/>
              </a:rPr>
              <a:t>+</a:t>
            </a:r>
            <a:r>
              <a:rPr lang="en-US" altLang="zh-CN" sz="2400" b="1"/>
              <a:t>   0 1 1 0 0 0 1 1 </a:t>
            </a:r>
          </a:p>
          <a:p>
            <a:pPr lvl="1" algn="just" eaLnBrk="0" hangingPunct="0"/>
            <a:r>
              <a:rPr lang="en-US" altLang="zh-CN" sz="2400" b="1"/>
              <a:t>             1 0 1 0 0 1 0 1</a:t>
            </a:r>
          </a:p>
        </p:txBody>
      </p:sp>
      <p:sp>
        <p:nvSpPr>
          <p:cNvPr id="108550" name="Text Box 6"/>
          <p:cNvSpPr txBox="1">
            <a:spLocks noChangeArrowheads="1"/>
          </p:cNvSpPr>
          <p:nvPr/>
        </p:nvSpPr>
        <p:spPr bwMode="auto">
          <a:xfrm>
            <a:off x="2411413" y="4941888"/>
            <a:ext cx="4267200" cy="1187450"/>
          </a:xfrm>
          <a:prstGeom prst="rect">
            <a:avLst/>
          </a:prstGeom>
          <a:noFill/>
          <a:ln w="9525">
            <a:noFill/>
            <a:miter lim="800000"/>
          </a:ln>
        </p:spPr>
        <p:txBody>
          <a:bodyPr>
            <a:spAutoFit/>
          </a:bodyPr>
          <a:lstStyle/>
          <a:p>
            <a:pPr lvl="2" algn="just" eaLnBrk="0" hangingPunct="0"/>
            <a:r>
              <a:rPr lang="en-US" altLang="zh-CN" sz="2400" b="1"/>
              <a:t>       0 1 0 0 0 0 1 0</a:t>
            </a:r>
          </a:p>
          <a:p>
            <a:pPr lvl="2" algn="just" eaLnBrk="0" hangingPunct="0"/>
            <a:r>
              <a:rPr lang="en-US" altLang="zh-CN" sz="2400" b="1"/>
              <a:t>  </a:t>
            </a:r>
            <a:r>
              <a:rPr lang="en-US" altLang="zh-CN" sz="2400" b="1">
                <a:latin typeface="黑体" pitchFamily="2" charset="-122"/>
                <a:ea typeface="黑体" pitchFamily="2" charset="-122"/>
              </a:rPr>
              <a:t>+</a:t>
            </a:r>
            <a:r>
              <a:rPr lang="en-US" altLang="zh-CN" sz="2400" b="1"/>
              <a:t>   1 1 0 0 1 1 0 1 </a:t>
            </a:r>
          </a:p>
          <a:p>
            <a:pPr lvl="1" algn="just" eaLnBrk="0" hangingPunct="0"/>
            <a:r>
              <a:rPr lang="en-US" altLang="zh-CN" sz="2400" b="1"/>
              <a:t>          </a:t>
            </a:r>
            <a:r>
              <a:rPr lang="en-US" altLang="zh-CN" sz="2400" b="1">
                <a:solidFill>
                  <a:srgbClr val="66FFFF"/>
                </a:solidFill>
              </a:rPr>
              <a:t>1</a:t>
            </a:r>
            <a:r>
              <a:rPr lang="en-US" altLang="zh-CN" sz="2400" b="1"/>
              <a:t> 0 0 0 0 1 1 1 1</a:t>
            </a:r>
          </a:p>
        </p:txBody>
      </p:sp>
      <p:sp>
        <p:nvSpPr>
          <p:cNvPr id="108551" name="Line 7"/>
          <p:cNvSpPr>
            <a:spLocks noChangeShapeType="1"/>
          </p:cNvSpPr>
          <p:nvPr/>
        </p:nvSpPr>
        <p:spPr bwMode="auto">
          <a:xfrm>
            <a:off x="4787900" y="4005263"/>
            <a:ext cx="2971800" cy="0"/>
          </a:xfrm>
          <a:prstGeom prst="line">
            <a:avLst/>
          </a:prstGeom>
          <a:noFill/>
          <a:ln w="9525">
            <a:solidFill>
              <a:schemeClr val="tx1"/>
            </a:solidFill>
            <a:round/>
          </a:ln>
        </p:spPr>
        <p:txBody>
          <a:bodyPr wrap="none" anchor="ctr"/>
          <a:lstStyle/>
          <a:p>
            <a:endParaRPr lang="zh-CN" altLang="en-US"/>
          </a:p>
        </p:txBody>
      </p:sp>
      <p:sp>
        <p:nvSpPr>
          <p:cNvPr id="108552" name="Line 8"/>
          <p:cNvSpPr>
            <a:spLocks noChangeShapeType="1"/>
          </p:cNvSpPr>
          <p:nvPr/>
        </p:nvSpPr>
        <p:spPr bwMode="auto">
          <a:xfrm>
            <a:off x="1258888" y="4005263"/>
            <a:ext cx="2971800" cy="0"/>
          </a:xfrm>
          <a:prstGeom prst="line">
            <a:avLst/>
          </a:prstGeom>
          <a:noFill/>
          <a:ln w="9525">
            <a:solidFill>
              <a:schemeClr val="tx1"/>
            </a:solidFill>
            <a:round/>
          </a:ln>
        </p:spPr>
        <p:txBody>
          <a:bodyPr wrap="none" anchor="ctr"/>
          <a:lstStyle/>
          <a:p>
            <a:endParaRPr lang="zh-CN" altLang="en-US"/>
          </a:p>
        </p:txBody>
      </p:sp>
      <p:sp>
        <p:nvSpPr>
          <p:cNvPr id="108553" name="Line 9"/>
          <p:cNvSpPr>
            <a:spLocks noChangeShapeType="1"/>
          </p:cNvSpPr>
          <p:nvPr/>
        </p:nvSpPr>
        <p:spPr bwMode="auto">
          <a:xfrm>
            <a:off x="3059113" y="5734050"/>
            <a:ext cx="2971800" cy="0"/>
          </a:xfrm>
          <a:prstGeom prst="line">
            <a:avLst/>
          </a:prstGeom>
          <a:noFill/>
          <a:ln w="9525">
            <a:solidFill>
              <a:schemeClr val="tx1"/>
            </a:solidFill>
            <a:round/>
          </a:ln>
        </p:spPr>
        <p:txBody>
          <a:bodyPr wrap="none" anchor="ctr"/>
          <a:lstStyle/>
          <a:p>
            <a:endParaRPr lang="zh-CN" altLang="en-US"/>
          </a:p>
        </p:txBody>
      </p:sp>
      <p:sp>
        <p:nvSpPr>
          <p:cNvPr id="108554" name="Text Box 10"/>
          <p:cNvSpPr txBox="1">
            <a:spLocks noChangeArrowheads="1"/>
          </p:cNvSpPr>
          <p:nvPr/>
        </p:nvSpPr>
        <p:spPr bwMode="auto">
          <a:xfrm>
            <a:off x="2195513" y="2781300"/>
            <a:ext cx="1303337" cy="420688"/>
          </a:xfrm>
          <a:prstGeom prst="rect">
            <a:avLst/>
          </a:prstGeom>
          <a:noFill/>
          <a:ln w="9525" algn="ctr">
            <a:noFill/>
            <a:miter lim="800000"/>
          </a:ln>
        </p:spPr>
        <p:txBody>
          <a:bodyPr wrap="none" lIns="92075" tIns="46038" rIns="92075" bIns="46038">
            <a:spAutoFit/>
          </a:bodyPr>
          <a:lstStyle/>
          <a:p>
            <a:pPr marL="342900" indent="-342900">
              <a:lnSpc>
                <a:spcPct val="90000"/>
              </a:lnSpc>
              <a:spcBef>
                <a:spcPct val="20000"/>
              </a:spcBef>
              <a:buClr>
                <a:schemeClr val="accent1"/>
              </a:buClr>
              <a:buSzPct val="80000"/>
              <a:buFont typeface="Wingdings" pitchFamily="2" charset="2"/>
              <a:buNone/>
            </a:pPr>
            <a:r>
              <a:rPr lang="en-US" altLang="zh-CN" sz="2400" b="1">
                <a:solidFill>
                  <a:schemeClr val="tx2"/>
                </a:solidFill>
                <a:latin typeface="Arial" charset="0"/>
              </a:rPr>
              <a:t>CASE1:</a:t>
            </a:r>
          </a:p>
        </p:txBody>
      </p:sp>
      <p:sp>
        <p:nvSpPr>
          <p:cNvPr id="108555" name="Text Box 11"/>
          <p:cNvSpPr txBox="1">
            <a:spLocks noChangeArrowheads="1"/>
          </p:cNvSpPr>
          <p:nvPr/>
        </p:nvSpPr>
        <p:spPr bwMode="auto">
          <a:xfrm>
            <a:off x="5765800" y="2781300"/>
            <a:ext cx="1303338" cy="420688"/>
          </a:xfrm>
          <a:prstGeom prst="rect">
            <a:avLst/>
          </a:prstGeom>
          <a:noFill/>
          <a:ln w="9525" algn="ctr">
            <a:noFill/>
            <a:miter lim="800000"/>
          </a:ln>
        </p:spPr>
        <p:txBody>
          <a:bodyPr wrap="none" lIns="92075" tIns="46038" rIns="92075" bIns="46038">
            <a:spAutoFit/>
          </a:bodyPr>
          <a:lstStyle/>
          <a:p>
            <a:pPr marL="342900" indent="-342900">
              <a:lnSpc>
                <a:spcPct val="90000"/>
              </a:lnSpc>
              <a:spcBef>
                <a:spcPct val="20000"/>
              </a:spcBef>
              <a:buClr>
                <a:schemeClr val="accent1"/>
              </a:buClr>
              <a:buSzPct val="80000"/>
              <a:buFont typeface="Wingdings" pitchFamily="2" charset="2"/>
              <a:buNone/>
            </a:pPr>
            <a:r>
              <a:rPr lang="en-US" altLang="zh-CN" sz="2400" b="1">
                <a:solidFill>
                  <a:schemeClr val="tx2"/>
                </a:solidFill>
                <a:latin typeface="Arial" charset="0"/>
              </a:rPr>
              <a:t>CASE2:</a:t>
            </a:r>
          </a:p>
        </p:txBody>
      </p:sp>
      <p:sp>
        <p:nvSpPr>
          <p:cNvPr id="108556" name="Text Box 12"/>
          <p:cNvSpPr txBox="1">
            <a:spLocks noChangeArrowheads="1"/>
          </p:cNvSpPr>
          <p:nvPr/>
        </p:nvSpPr>
        <p:spPr bwMode="auto">
          <a:xfrm>
            <a:off x="4067175" y="4508500"/>
            <a:ext cx="1303338" cy="420688"/>
          </a:xfrm>
          <a:prstGeom prst="rect">
            <a:avLst/>
          </a:prstGeom>
          <a:noFill/>
          <a:ln w="9525" algn="ctr">
            <a:noFill/>
            <a:miter lim="800000"/>
          </a:ln>
        </p:spPr>
        <p:txBody>
          <a:bodyPr wrap="none" lIns="92075" tIns="46038" rIns="92075" bIns="46038">
            <a:spAutoFit/>
          </a:bodyPr>
          <a:lstStyle/>
          <a:p>
            <a:pPr marL="342900" indent="-342900">
              <a:lnSpc>
                <a:spcPct val="90000"/>
              </a:lnSpc>
              <a:spcBef>
                <a:spcPct val="20000"/>
              </a:spcBef>
              <a:buClr>
                <a:schemeClr val="accent1"/>
              </a:buClr>
              <a:buSzPct val="80000"/>
              <a:buFont typeface="Wingdings" pitchFamily="2" charset="2"/>
              <a:buNone/>
            </a:pPr>
            <a:r>
              <a:rPr lang="en-US" altLang="zh-CN" sz="2400" b="1">
                <a:solidFill>
                  <a:schemeClr val="tx2"/>
                </a:solidFill>
                <a:latin typeface="Arial" charset="0"/>
              </a:rPr>
              <a:t>CASE3:</a:t>
            </a:r>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灯片编号占位符 5"/>
          <p:cNvSpPr>
            <a:spLocks noGrp="1"/>
          </p:cNvSpPr>
          <p:nvPr>
            <p:ph type="sldNum" sz="quarter" idx="12"/>
          </p:nvPr>
        </p:nvSpPr>
        <p:spPr>
          <a:noFill/>
        </p:spPr>
        <p:txBody>
          <a:bodyPr/>
          <a:lstStyle/>
          <a:p>
            <a:fld id="{F96F5CCD-C2AD-4420-A91C-88EF696D7CD6}" type="slidenum">
              <a:rPr lang="en-US" altLang="zh-CN" smtClean="0">
                <a:ea typeface="宋体" charset="-122"/>
              </a:rPr>
              <a:t>98</a:t>
            </a:fld>
            <a:endParaRPr lang="en-US" altLang="zh-CN" smtClean="0">
              <a:ea typeface="宋体" charset="-122"/>
            </a:endParaRPr>
          </a:p>
        </p:txBody>
      </p:sp>
      <p:sp>
        <p:nvSpPr>
          <p:cNvPr id="109570" name="Text Box 2"/>
          <p:cNvSpPr>
            <a:spLocks noGrp="1" noChangeArrowheads="1"/>
          </p:cNvSpPr>
          <p:nvPr>
            <p:ph type="body" idx="1"/>
          </p:nvPr>
        </p:nvSpPr>
        <p:spPr>
          <a:xfrm>
            <a:off x="222250" y="1233488"/>
            <a:ext cx="8718550" cy="5176837"/>
          </a:xfrm>
        </p:spPr>
        <p:txBody>
          <a:bodyPr lIns="92075" tIns="46038" rIns="92075" bIns="46038"/>
          <a:lstStyle/>
          <a:p>
            <a:pPr eaLnBrk="1" hangingPunct="1">
              <a:lnSpc>
                <a:spcPct val="125000"/>
              </a:lnSpc>
              <a:spcBef>
                <a:spcPct val="5000"/>
              </a:spcBef>
            </a:pPr>
            <a:r>
              <a:rPr lang="zh-CN" altLang="en-US" sz="2800" b="1" smtClean="0">
                <a:latin typeface="宋体" charset="-122"/>
              </a:rPr>
              <a:t>计算机中除了能够处理数值数据以外，还可以处理文字、语音、图像等各种信息，这些信息统称为非数值数据。</a:t>
            </a:r>
          </a:p>
          <a:p>
            <a:pPr eaLnBrk="1" hangingPunct="1">
              <a:lnSpc>
                <a:spcPct val="125000"/>
              </a:lnSpc>
              <a:spcBef>
                <a:spcPct val="5000"/>
              </a:spcBef>
            </a:pPr>
            <a:r>
              <a:rPr lang="zh-CN" altLang="en-US" sz="2800" b="1" smtClean="0">
                <a:latin typeface="宋体" charset="-122"/>
              </a:rPr>
              <a:t>非数值数据在计算机中以</a:t>
            </a:r>
            <a:r>
              <a:rPr lang="zh-CN" altLang="en-US" sz="2800" b="1" smtClean="0">
                <a:solidFill>
                  <a:schemeClr val="tx2"/>
                </a:solidFill>
                <a:latin typeface="宋体" charset="-122"/>
              </a:rPr>
              <a:t>二进制形式</a:t>
            </a:r>
            <a:r>
              <a:rPr lang="zh-CN" altLang="en-US" sz="2800" b="1" smtClean="0">
                <a:latin typeface="宋体" charset="-122"/>
              </a:rPr>
              <a:t>表示，非数值数据的表示本质上是编码的过程。</a:t>
            </a:r>
          </a:p>
          <a:p>
            <a:pPr eaLnBrk="1" hangingPunct="1">
              <a:lnSpc>
                <a:spcPct val="125000"/>
              </a:lnSpc>
              <a:spcBef>
                <a:spcPct val="5000"/>
              </a:spcBef>
            </a:pPr>
            <a:r>
              <a:rPr lang="zh-CN" altLang="en-US" sz="2800" b="1" smtClean="0">
                <a:latin typeface="宋体" charset="-122"/>
              </a:rPr>
              <a:t>最常用的数据编码：美国标准信息交换代码</a:t>
            </a:r>
            <a:r>
              <a:rPr lang="en-US" altLang="zh-CN" sz="2800" b="1" smtClean="0">
                <a:latin typeface="Times New Roman" pitchFamily="18" charset="0"/>
              </a:rPr>
              <a:t>(American Standard Code for Information Interchange, ASCII</a:t>
            </a:r>
            <a:r>
              <a:rPr lang="zh-CN" altLang="en-US" sz="2800" b="1" smtClean="0">
                <a:latin typeface="Times New Roman" pitchFamily="18" charset="0"/>
              </a:rPr>
              <a:t>码</a:t>
            </a:r>
            <a:r>
              <a:rPr lang="en-US" altLang="zh-CN" sz="2800" b="1" smtClean="0">
                <a:latin typeface="Times New Roman" pitchFamily="18" charset="0"/>
              </a:rPr>
              <a:t>)</a:t>
            </a:r>
          </a:p>
          <a:p>
            <a:pPr eaLnBrk="1" hangingPunct="1">
              <a:lnSpc>
                <a:spcPct val="90000"/>
              </a:lnSpc>
              <a:buFontTx/>
              <a:buNone/>
            </a:pPr>
            <a:r>
              <a:rPr lang="en-US" altLang="zh-CN" sz="2800" b="1" smtClean="0">
                <a:latin typeface="宋体" charset="-122"/>
              </a:rPr>
              <a:t>    </a:t>
            </a:r>
            <a:r>
              <a:rPr lang="zh-CN" altLang="en-US" sz="2800" b="1" smtClean="0">
                <a:latin typeface="宋体" charset="-122"/>
              </a:rPr>
              <a:t>西文字符编码</a:t>
            </a:r>
          </a:p>
        </p:txBody>
      </p:sp>
      <p:sp>
        <p:nvSpPr>
          <p:cNvPr id="109571" name="Rectangle 3"/>
          <p:cNvSpPr>
            <a:spLocks noGrp="1" noChangeArrowheads="1"/>
          </p:cNvSpPr>
          <p:nvPr>
            <p:ph type="title"/>
          </p:nvPr>
        </p:nvSpPr>
        <p:spPr>
          <a:xfrm>
            <a:off x="1371600" y="0"/>
            <a:ext cx="7526338" cy="781050"/>
          </a:xfrm>
        </p:spPr>
        <p:txBody>
          <a:bodyPr lIns="92075" tIns="46038" rIns="92075" bIns="46038" anchor="b"/>
          <a:lstStyle/>
          <a:p>
            <a:pPr algn="ctr" eaLnBrk="1" hangingPunct="1"/>
            <a:r>
              <a:rPr lang="en-US" altLang="zh-CN" sz="3600" b="1" i="0" smtClean="0">
                <a:solidFill>
                  <a:schemeClr val="tx1"/>
                </a:solidFill>
              </a:rPr>
              <a:t>4.2 </a:t>
            </a:r>
            <a:r>
              <a:rPr lang="zh-CN" altLang="en-US" sz="3600" b="1" i="0" smtClean="0">
                <a:solidFill>
                  <a:schemeClr val="tx1"/>
                </a:solidFill>
              </a:rPr>
              <a:t>非数值数据的表示</a:t>
            </a:r>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灯片编号占位符 5"/>
          <p:cNvSpPr>
            <a:spLocks noGrp="1"/>
          </p:cNvSpPr>
          <p:nvPr>
            <p:ph type="sldNum" sz="quarter" idx="12"/>
          </p:nvPr>
        </p:nvSpPr>
        <p:spPr>
          <a:noFill/>
        </p:spPr>
        <p:txBody>
          <a:bodyPr/>
          <a:lstStyle/>
          <a:p>
            <a:fld id="{B34E9527-B9EE-4AC7-8342-F84A9BBBD425}" type="slidenum">
              <a:rPr lang="en-US" altLang="zh-CN" smtClean="0">
                <a:ea typeface="宋体" charset="-122"/>
              </a:rPr>
              <a:t>99</a:t>
            </a:fld>
            <a:endParaRPr lang="en-US" altLang="zh-CN" smtClean="0">
              <a:ea typeface="宋体" charset="-122"/>
            </a:endParaRPr>
          </a:p>
        </p:txBody>
      </p:sp>
      <p:sp>
        <p:nvSpPr>
          <p:cNvPr id="3076" name="Rectangle 2"/>
          <p:cNvSpPr>
            <a:spLocks noGrp="1" noChangeArrowheads="1"/>
          </p:cNvSpPr>
          <p:nvPr>
            <p:ph type="title"/>
          </p:nvPr>
        </p:nvSpPr>
        <p:spPr>
          <a:xfrm>
            <a:off x="1044575" y="219075"/>
            <a:ext cx="7772400" cy="736600"/>
          </a:xfrm>
        </p:spPr>
        <p:txBody>
          <a:bodyPr/>
          <a:lstStyle/>
          <a:p>
            <a:pPr algn="ctr" eaLnBrk="1" hangingPunct="1"/>
            <a:r>
              <a:rPr lang="en-US" altLang="zh-CN" sz="3200" b="1" i="0" smtClean="0">
                <a:solidFill>
                  <a:schemeClr val="tx1"/>
                </a:solidFill>
              </a:rPr>
              <a:t>ASCII</a:t>
            </a:r>
            <a:r>
              <a:rPr lang="zh-CN" altLang="en-US" sz="3200" b="1" i="0" smtClean="0">
                <a:solidFill>
                  <a:schemeClr val="tx1"/>
                </a:solidFill>
              </a:rPr>
              <a:t>码</a:t>
            </a:r>
            <a:r>
              <a:rPr lang="en-US" altLang="zh-CN" sz="3200" b="1" i="0" smtClean="0">
                <a:solidFill>
                  <a:schemeClr val="tx1"/>
                </a:solidFill>
              </a:rPr>
              <a:t>—</a:t>
            </a:r>
            <a:r>
              <a:rPr lang="zh-CN" altLang="en-US" sz="3200" b="1" i="0" smtClean="0">
                <a:solidFill>
                  <a:schemeClr val="tx1"/>
                </a:solidFill>
              </a:rPr>
              <a:t>美国标准信息交换代码</a:t>
            </a:r>
          </a:p>
        </p:txBody>
      </p:sp>
      <p:graphicFrame>
        <p:nvGraphicFramePr>
          <p:cNvPr id="3074" name="Object 3"/>
          <p:cNvGraphicFramePr>
            <a:graphicFrameLocks noGrp="1" noChangeAspect="1"/>
          </p:cNvGraphicFramePr>
          <p:nvPr>
            <p:ph idx="1"/>
          </p:nvPr>
        </p:nvGraphicFramePr>
        <p:xfrm>
          <a:off x="555625" y="1138238"/>
          <a:ext cx="8280400" cy="5305425"/>
        </p:xfrm>
        <a:graphic>
          <a:graphicData uri="http://schemas.openxmlformats.org/presentationml/2006/ole">
            <mc:AlternateContent xmlns:mc="http://schemas.openxmlformats.org/markup-compatibility/2006">
              <mc:Choice xmlns:v="urn:schemas-microsoft-com:vml" Requires="v">
                <p:oleObj spid="_x0000_s3101" name="文档" r:id="rId3" imgW="5641975" imgH="3517265" progId="Word.Document.8">
                  <p:embed/>
                </p:oleObj>
              </mc:Choice>
              <mc:Fallback>
                <p:oleObj name="文档" r:id="rId3" imgW="5641975" imgH="3517265" progId="Word.Document.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5" y="1138238"/>
                        <a:ext cx="8280400" cy="53054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Global">
  <a:themeElements>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fontScheme name="Global">
      <a:majorFont>
        <a:latin typeface="Times New Roman"/>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ctr" defTabSz="914400" rtl="0" eaLnBrk="1" fontAlgn="base" latinLnBrk="0" hangingPunct="1">
          <a:spcBef>
            <a:spcPct val="0"/>
          </a:spcBef>
          <a:spcAft>
            <a:spcPct val="0"/>
          </a:spcAft>
          <a:buClrTx/>
          <a:buSzTx/>
          <a:buFontTx/>
          <a:buNone/>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ctr" defTabSz="914400" rtl="0" eaLnBrk="1" fontAlgn="base" latinLnBrk="0" hangingPunct="1">
          <a:spcBef>
            <a:spcPct val="0"/>
          </a:spcBef>
          <a:spcAft>
            <a:spcPct val="0"/>
          </a:spcAft>
          <a:buClrTx/>
          <a:buSzTx/>
          <a:buFontTx/>
          <a:buNone/>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Global 1">
        <a:dk1>
          <a:srgbClr val="000000"/>
        </a:dk1>
        <a:lt1>
          <a:srgbClr val="FFFFCC"/>
        </a:lt1>
        <a:dk2>
          <a:srgbClr val="4D4D4D"/>
        </a:dk2>
        <a:lt2>
          <a:srgbClr val="FFCC00"/>
        </a:lt2>
        <a:accent1>
          <a:srgbClr val="FF9900"/>
        </a:accent1>
        <a:accent2>
          <a:srgbClr val="CC9900"/>
        </a:accent2>
        <a:accent3>
          <a:srgbClr val="B2B2B2"/>
        </a:accent3>
        <a:accent4>
          <a:srgbClr val="DADAAE"/>
        </a:accent4>
        <a:accent5>
          <a:srgbClr val="FFCAAA"/>
        </a:accent5>
        <a:accent6>
          <a:srgbClr val="B98A00"/>
        </a:accent6>
        <a:hlink>
          <a:srgbClr val="898743"/>
        </a:hlink>
        <a:folHlink>
          <a:srgbClr val="666633"/>
        </a:folHlink>
      </a:clrScheme>
      <a:clrMap bg1="dk2" tx1="lt1" bg2="dk1" tx2="lt2" accent1="accent1" accent2="accent2" accent3="accent3" accent4="accent4" accent5="accent5" accent6="accent6" hlink="hlink" folHlink="folHlink"/>
    </a:extraClrScheme>
    <a:extraClrScheme>
      <a:clrScheme name="Global 2">
        <a:dk1>
          <a:srgbClr val="000000"/>
        </a:dk1>
        <a:lt1>
          <a:srgbClr val="FFFFFF"/>
        </a:lt1>
        <a:dk2>
          <a:srgbClr val="CC6600"/>
        </a:dk2>
        <a:lt2>
          <a:srgbClr val="FFFFFF"/>
        </a:lt2>
        <a:accent1>
          <a:srgbClr val="FFFFCC"/>
        </a:accent1>
        <a:accent2>
          <a:srgbClr val="B5E0E3"/>
        </a:accent2>
        <a:accent3>
          <a:srgbClr val="FFFFFF"/>
        </a:accent3>
        <a:accent4>
          <a:srgbClr val="000000"/>
        </a:accent4>
        <a:accent5>
          <a:srgbClr val="FFFFE2"/>
        </a:accent5>
        <a:accent6>
          <a:srgbClr val="A4CBCE"/>
        </a:accent6>
        <a:hlink>
          <a:srgbClr val="E5D093"/>
        </a:hlink>
        <a:folHlink>
          <a:srgbClr val="CCB374"/>
        </a:folHlink>
      </a:clrScheme>
      <a:clrMap bg1="lt1" tx1="dk1" bg2="lt2" tx2="dk2" accent1="accent1" accent2="accent2" accent3="accent3" accent4="accent4" accent5="accent5" accent6="accent6" hlink="hlink" folHlink="folHlink"/>
    </a:extraClrScheme>
    <a:extraClrScheme>
      <a:clrScheme name="Global 3">
        <a:dk1>
          <a:srgbClr val="000000"/>
        </a:dk1>
        <a:lt1>
          <a:srgbClr val="FFFFFF"/>
        </a:lt1>
        <a:dk2>
          <a:srgbClr val="000000"/>
        </a:dk2>
        <a:lt2>
          <a:srgbClr val="FFFFFF"/>
        </a:lt2>
        <a:accent1>
          <a:srgbClr val="F8F8F8"/>
        </a:accent1>
        <a:accent2>
          <a:srgbClr val="969696"/>
        </a:accent2>
        <a:accent3>
          <a:srgbClr val="FFFFFF"/>
        </a:accent3>
        <a:accent4>
          <a:srgbClr val="000000"/>
        </a:accent4>
        <a:accent5>
          <a:srgbClr val="FBFBFB"/>
        </a:accent5>
        <a:accent6>
          <a:srgbClr val="878787"/>
        </a:accent6>
        <a:hlink>
          <a:srgbClr val="DDDDDD"/>
        </a:hlink>
        <a:folHlink>
          <a:srgbClr val="B2B2B2"/>
        </a:folHlink>
      </a:clrScheme>
      <a:clrMap bg1="lt1" tx1="dk1" bg2="lt2" tx2="dk2" accent1="accent1" accent2="accent2" accent3="accent3" accent4="accent4" accent5="accent5" accent6="accent6" hlink="hlink" folHlink="folHlink"/>
    </a:extraClrScheme>
    <a:extraClrScheme>
      <a:clrScheme name="Global 4">
        <a:dk1>
          <a:srgbClr val="000000"/>
        </a:dk1>
        <a:lt1>
          <a:srgbClr val="FFFFFF"/>
        </a:lt1>
        <a:dk2>
          <a:srgbClr val="000066"/>
        </a:dk2>
        <a:lt2>
          <a:srgbClr val="FFFFFF"/>
        </a:lt2>
        <a:accent1>
          <a:srgbClr val="FFFFCC"/>
        </a:accent1>
        <a:accent2>
          <a:srgbClr val="B5E0E3"/>
        </a:accent2>
        <a:accent3>
          <a:srgbClr val="FFFFFF"/>
        </a:accent3>
        <a:accent4>
          <a:srgbClr val="000000"/>
        </a:accent4>
        <a:accent5>
          <a:srgbClr val="FFFFE2"/>
        </a:accent5>
        <a:accent6>
          <a:srgbClr val="A4CBCE"/>
        </a:accent6>
        <a:hlink>
          <a:srgbClr val="BFDFFF"/>
        </a:hlink>
        <a:folHlink>
          <a:srgbClr val="99CCFF"/>
        </a:folHlink>
      </a:clrScheme>
      <a:clrMap bg1="lt1" tx1="dk1" bg2="lt2" tx2="dk2" accent1="accent1" accent2="accent2" accent3="accent3" accent4="accent4" accent5="accent5" accent6="accent6" hlink="hlink" folHlink="folHlink"/>
    </a:extraClrScheme>
    <a:extraClrScheme>
      <a:clrScheme name="Global 5">
        <a:dk1>
          <a:srgbClr val="000000"/>
        </a:dk1>
        <a:lt1>
          <a:srgbClr val="E9E6D9"/>
        </a:lt1>
        <a:dk2>
          <a:srgbClr val="666633"/>
        </a:dk2>
        <a:lt2>
          <a:srgbClr val="CEC7AA"/>
        </a:lt2>
        <a:accent1>
          <a:srgbClr val="FFFFCC"/>
        </a:accent1>
        <a:accent2>
          <a:srgbClr val="B5E0E3"/>
        </a:accent2>
        <a:accent3>
          <a:srgbClr val="F2F0E9"/>
        </a:accent3>
        <a:accent4>
          <a:srgbClr val="000000"/>
        </a:accent4>
        <a:accent5>
          <a:srgbClr val="FFFFE2"/>
        </a:accent5>
        <a:accent6>
          <a:srgbClr val="A4CBCE"/>
        </a:accent6>
        <a:hlink>
          <a:srgbClr val="B6AB82"/>
        </a:hlink>
        <a:folHlink>
          <a:srgbClr val="A0925E"/>
        </a:folHlink>
      </a:clrScheme>
      <a:clrMap bg1="lt1" tx1="dk1" bg2="lt2" tx2="dk2" accent1="accent1" accent2="accent2" accent3="accent3" accent4="accent4" accent5="accent5" accent6="accent6" hlink="hlink" folHlink="folHlink"/>
    </a:extraClrScheme>
    <a:extraClrScheme>
      <a:clrScheme name="Global 6">
        <a:dk1>
          <a:srgbClr val="1B3753"/>
        </a:dk1>
        <a:lt1>
          <a:srgbClr val="EAEAEA"/>
        </a:lt1>
        <a:dk2>
          <a:srgbClr val="336699"/>
        </a:dk2>
        <a:lt2>
          <a:srgbClr val="FFFFCC"/>
        </a:lt2>
        <a:accent1>
          <a:srgbClr val="BA8E46"/>
        </a:accent1>
        <a:accent2>
          <a:srgbClr val="46C0AF"/>
        </a:accent2>
        <a:accent3>
          <a:srgbClr val="ADB8CA"/>
        </a:accent3>
        <a:accent4>
          <a:srgbClr val="C8C8C8"/>
        </a:accent4>
        <a:accent5>
          <a:srgbClr val="D9C6B0"/>
        </a:accent5>
        <a:accent6>
          <a:srgbClr val="3FAE9E"/>
        </a:accent6>
        <a:hlink>
          <a:srgbClr val="93ACC3"/>
        </a:hlink>
        <a:folHlink>
          <a:srgbClr val="7897B4"/>
        </a:folHlink>
      </a:clrScheme>
      <a:clrMap bg1="dk2" tx1="lt1" bg2="dk1" tx2="lt2" accent1="accent1" accent2="accent2" accent3="accent3" accent4="accent4" accent5="accent5" accent6="accent6" hlink="hlink" folHlink="folHlink"/>
    </a:extraClrScheme>
    <a:extraClrScheme>
      <a:clrScheme name="Global 7">
        <a:dk1>
          <a:srgbClr val="000000"/>
        </a:dk1>
        <a:lt1>
          <a:srgbClr val="FFFFFF"/>
        </a:lt1>
        <a:dk2>
          <a:srgbClr val="000000"/>
        </a:dk2>
        <a:lt2>
          <a:srgbClr val="FFFFFF"/>
        </a:lt2>
        <a:accent1>
          <a:srgbClr val="FFFFCC"/>
        </a:accent1>
        <a:accent2>
          <a:srgbClr val="FFCC99"/>
        </a:accent2>
        <a:accent3>
          <a:srgbClr val="FFFFFF"/>
        </a:accent3>
        <a:accent4>
          <a:srgbClr val="000000"/>
        </a:accent4>
        <a:accent5>
          <a:srgbClr val="FFFFE2"/>
        </a:accent5>
        <a:accent6>
          <a:srgbClr val="E7B98A"/>
        </a:accent6>
        <a:hlink>
          <a:srgbClr val="FF9999"/>
        </a:hlink>
        <a:folHlink>
          <a:srgbClr val="E06360"/>
        </a:folHlink>
      </a:clrScheme>
      <a:clrMap bg1="lt1" tx1="dk1" bg2="lt2" tx2="dk2" accent1="accent1" accent2="accent2" accent3="accent3" accent4="accent4" accent5="accent5" accent6="accent6" hlink="hlink" folHlink="folHlink"/>
    </a:extraClrScheme>
    <a:extraClrScheme>
      <a:clrScheme name="Global 8">
        <a:dk1>
          <a:srgbClr val="000000"/>
        </a:dk1>
        <a:lt1>
          <a:srgbClr val="EAEAEA"/>
        </a:lt1>
        <a:dk2>
          <a:srgbClr val="17118B"/>
        </a:dk2>
        <a:lt2>
          <a:srgbClr val="FFFFCC"/>
        </a:lt2>
        <a:accent1>
          <a:srgbClr val="B2B2B2"/>
        </a:accent1>
        <a:accent2>
          <a:srgbClr val="54ABB2"/>
        </a:accent2>
        <a:accent3>
          <a:srgbClr val="ABAAC4"/>
        </a:accent3>
        <a:accent4>
          <a:srgbClr val="C8C8C8"/>
        </a:accent4>
        <a:accent5>
          <a:srgbClr val="D5D5D5"/>
        </a:accent5>
        <a:accent6>
          <a:srgbClr val="4B9BA1"/>
        </a:accent6>
        <a:hlink>
          <a:srgbClr val="4F49A3"/>
        </a:hlink>
        <a:folHlink>
          <a:srgbClr val="2E2573"/>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ixel">
  <a:themeElements>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fontScheme name="Pixe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ctr" defTabSz="914400" rtl="0" eaLnBrk="1" fontAlgn="base" latinLnBrk="0" hangingPunct="1">
          <a:spcBef>
            <a:spcPct val="0"/>
          </a:spcBef>
          <a:spcAft>
            <a:spcPct val="0"/>
          </a:spcAft>
          <a:buClrTx/>
          <a:buSzTx/>
          <a:buFontTx/>
          <a:buNone/>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spPr>
      <a:bodyPr vert="horz" wrap="none" lIns="91440" tIns="45720" rIns="91440" bIns="45720" numCol="1" anchor="t" anchorCtr="0" compatLnSpc="1"/>
      <a:lstStyle>
        <a:defPPr marL="0" marR="0" indent="0" algn="ctr" defTabSz="914400" rtl="0" eaLnBrk="1" fontAlgn="base" latinLnBrk="0" hangingPunct="1">
          <a:spcBef>
            <a:spcPct val="0"/>
          </a:spcBef>
          <a:spcAft>
            <a:spcPct val="0"/>
          </a:spcAft>
          <a:buClrTx/>
          <a:buSzTx/>
          <a:buFontTx/>
          <a:buNone/>
          <a:defRPr kumimoji="1" lang="zh-CN" altLang="en-US" sz="20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Pixel 1">
        <a:dk1>
          <a:srgbClr val="0066FF"/>
        </a:dk1>
        <a:lt1>
          <a:srgbClr val="FFFFFF"/>
        </a:lt1>
        <a:dk2>
          <a:srgbClr val="000066"/>
        </a:dk2>
        <a:lt2>
          <a:srgbClr val="FFFFFF"/>
        </a:lt2>
        <a:accent1>
          <a:srgbClr val="6699FF"/>
        </a:accent1>
        <a:accent2>
          <a:srgbClr val="3333FF"/>
        </a:accent2>
        <a:accent3>
          <a:srgbClr val="AAAAB8"/>
        </a:accent3>
        <a:accent4>
          <a:srgbClr val="DADADA"/>
        </a:accent4>
        <a:accent5>
          <a:srgbClr val="B8CAFF"/>
        </a:accent5>
        <a:accent6>
          <a:srgbClr val="2D2DE7"/>
        </a:accent6>
        <a:hlink>
          <a:srgbClr val="FFCC00"/>
        </a:hlink>
        <a:folHlink>
          <a:srgbClr val="0000CC"/>
        </a:folHlink>
      </a:clrScheme>
      <a:clrMap bg1="dk2" tx1="lt1" bg2="dk1" tx2="lt2" accent1="accent1" accent2="accent2" accent3="accent3" accent4="accent4" accent5="accent5" accent6="accent6" hlink="hlink" folHlink="folHlink"/>
    </a:extraClrScheme>
    <a:extraClrScheme>
      <a:clrScheme name="Pixel 2">
        <a:dk1>
          <a:srgbClr val="009999"/>
        </a:dk1>
        <a:lt1>
          <a:srgbClr val="FFFFFF"/>
        </a:lt1>
        <a:dk2>
          <a:srgbClr val="334B49"/>
        </a:dk2>
        <a:lt2>
          <a:srgbClr val="FFFFFF"/>
        </a:lt2>
        <a:accent1>
          <a:srgbClr val="33CCCC"/>
        </a:accent1>
        <a:accent2>
          <a:srgbClr val="008080"/>
        </a:accent2>
        <a:accent3>
          <a:srgbClr val="ADB1B1"/>
        </a:accent3>
        <a:accent4>
          <a:srgbClr val="DADADA"/>
        </a:accent4>
        <a:accent5>
          <a:srgbClr val="ADE2E2"/>
        </a:accent5>
        <a:accent6>
          <a:srgbClr val="007373"/>
        </a:accent6>
        <a:hlink>
          <a:srgbClr val="FFCC00"/>
        </a:hlink>
        <a:folHlink>
          <a:srgbClr val="006666"/>
        </a:folHlink>
      </a:clrScheme>
      <a:clrMap bg1="dk2" tx1="lt1" bg2="dk1" tx2="lt2" accent1="accent1" accent2="accent2" accent3="accent3" accent4="accent4" accent5="accent5" accent6="accent6" hlink="hlink" folHlink="folHlink"/>
    </a:extraClrScheme>
    <a:extraClrScheme>
      <a:clrScheme name="Pixel 3">
        <a:dk1>
          <a:srgbClr val="006699"/>
        </a:dk1>
        <a:lt1>
          <a:srgbClr val="FFFFFF"/>
        </a:lt1>
        <a:dk2>
          <a:srgbClr val="333399"/>
        </a:dk2>
        <a:lt2>
          <a:srgbClr val="FFFFFF"/>
        </a:lt2>
        <a:accent1>
          <a:srgbClr val="0099CC"/>
        </a:accent1>
        <a:accent2>
          <a:srgbClr val="0386AF"/>
        </a:accent2>
        <a:accent3>
          <a:srgbClr val="ADADCA"/>
        </a:accent3>
        <a:accent4>
          <a:srgbClr val="DADADA"/>
        </a:accent4>
        <a:accent5>
          <a:srgbClr val="AACAE2"/>
        </a:accent5>
        <a:accent6>
          <a:srgbClr val="02799E"/>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Pixel 4">
        <a:dk1>
          <a:srgbClr val="008080"/>
        </a:dk1>
        <a:lt1>
          <a:srgbClr val="FFFFFF"/>
        </a:lt1>
        <a:dk2>
          <a:srgbClr val="2F978D"/>
        </a:dk2>
        <a:lt2>
          <a:srgbClr val="FFFFFF"/>
        </a:lt2>
        <a:accent1>
          <a:srgbClr val="0099FF"/>
        </a:accent1>
        <a:accent2>
          <a:srgbClr val="009999"/>
        </a:accent2>
        <a:accent3>
          <a:srgbClr val="ADC9C5"/>
        </a:accent3>
        <a:accent4>
          <a:srgbClr val="DADADA"/>
        </a:accent4>
        <a:accent5>
          <a:srgbClr val="AACAFF"/>
        </a:accent5>
        <a:accent6>
          <a:srgbClr val="008A8A"/>
        </a:accent6>
        <a:hlink>
          <a:srgbClr val="FFFFCC"/>
        </a:hlink>
        <a:folHlink>
          <a:srgbClr val="70CAC6"/>
        </a:folHlink>
      </a:clrScheme>
      <a:clrMap bg1="dk2" tx1="lt1" bg2="dk1" tx2="lt2" accent1="accent1" accent2="accent2" accent3="accent3" accent4="accent4" accent5="accent5" accent6="accent6" hlink="hlink" folHlink="folHlink"/>
    </a:extraClrScheme>
    <a:extraClrScheme>
      <a:clrScheme name="Pixel 5">
        <a:dk1>
          <a:srgbClr val="822504"/>
        </a:dk1>
        <a:lt1>
          <a:srgbClr val="FFFFFF"/>
        </a:lt1>
        <a:dk2>
          <a:srgbClr val="330000"/>
        </a:dk2>
        <a:lt2>
          <a:srgbClr val="FFFFFF"/>
        </a:lt2>
        <a:accent1>
          <a:srgbClr val="FF9900"/>
        </a:accent1>
        <a:accent2>
          <a:srgbClr val="9E2A06"/>
        </a:accent2>
        <a:accent3>
          <a:srgbClr val="ADAAAA"/>
        </a:accent3>
        <a:accent4>
          <a:srgbClr val="DADADA"/>
        </a:accent4>
        <a:accent5>
          <a:srgbClr val="FFCAAA"/>
        </a:accent5>
        <a:accent6>
          <a:srgbClr val="8F2505"/>
        </a:accent6>
        <a:hlink>
          <a:srgbClr val="FF3300"/>
        </a:hlink>
        <a:folHlink>
          <a:srgbClr val="7C0704"/>
        </a:folHlink>
      </a:clrScheme>
      <a:clrMap bg1="dk2" tx1="lt1" bg2="dk1" tx2="lt2" accent1="accent1" accent2="accent2" accent3="accent3" accent4="accent4" accent5="accent5" accent6="accent6" hlink="hlink" folHlink="folHlink"/>
    </a:extraClrScheme>
    <a:extraClrScheme>
      <a:clrScheme name="Pixel 6">
        <a:dk1>
          <a:srgbClr val="336600"/>
        </a:dk1>
        <a:lt1>
          <a:srgbClr val="FFFFFF"/>
        </a:lt1>
        <a:dk2>
          <a:srgbClr val="4A7911"/>
        </a:dk2>
        <a:lt2>
          <a:srgbClr val="FFFFFF"/>
        </a:lt2>
        <a:accent1>
          <a:srgbClr val="666633"/>
        </a:accent1>
        <a:accent2>
          <a:srgbClr val="669900"/>
        </a:accent2>
        <a:accent3>
          <a:srgbClr val="B1BEAA"/>
        </a:accent3>
        <a:accent4>
          <a:srgbClr val="DADADA"/>
        </a:accent4>
        <a:accent5>
          <a:srgbClr val="B8B8AD"/>
        </a:accent5>
        <a:accent6>
          <a:srgbClr val="5C8A00"/>
        </a:accent6>
        <a:hlink>
          <a:srgbClr val="FFCC00"/>
        </a:hlink>
        <a:folHlink>
          <a:srgbClr val="99CC00"/>
        </a:folHlink>
      </a:clrScheme>
      <a:clrMap bg1="dk2" tx1="lt1" bg2="dk1" tx2="lt2" accent1="accent1" accent2="accent2" accent3="accent3" accent4="accent4" accent5="accent5" accent6="accent6" hlink="hlink" folHlink="folHlink"/>
    </a:extraClrScheme>
    <a:extraClrScheme>
      <a:clrScheme name="Pixel 7">
        <a:dk1>
          <a:srgbClr val="000000"/>
        </a:dk1>
        <a:lt1>
          <a:srgbClr val="FFFFFF"/>
        </a:lt1>
        <a:dk2>
          <a:srgbClr val="000000"/>
        </a:dk2>
        <a:lt2>
          <a:srgbClr val="CC3300"/>
        </a:lt2>
        <a:accent1>
          <a:srgbClr val="FFCC00"/>
        </a:accent1>
        <a:accent2>
          <a:srgbClr val="CC6600"/>
        </a:accent2>
        <a:accent3>
          <a:srgbClr val="FFFFFF"/>
        </a:accent3>
        <a:accent4>
          <a:srgbClr val="000000"/>
        </a:accent4>
        <a:accent5>
          <a:srgbClr val="FFE2AA"/>
        </a:accent5>
        <a:accent6>
          <a:srgbClr val="B95C00"/>
        </a:accent6>
        <a:hlink>
          <a:srgbClr val="663300"/>
        </a:hlink>
        <a:folHlink>
          <a:srgbClr val="CC9900"/>
        </a:folHlink>
      </a:clrScheme>
      <a:clrMap bg1="lt1" tx1="dk1" bg2="lt2" tx2="dk2" accent1="accent1" accent2="accent2" accent3="accent3" accent4="accent4" accent5="accent5" accent6="accent6" hlink="hlink" folHlink="folHlink"/>
    </a:extraClrScheme>
    <a:extraClrScheme>
      <a:clrScheme name="Pixel 8">
        <a:dk1>
          <a:srgbClr val="003300"/>
        </a:dk1>
        <a:lt1>
          <a:srgbClr val="FFFFFF"/>
        </a:lt1>
        <a:dk2>
          <a:srgbClr val="000000"/>
        </a:dk2>
        <a:lt2>
          <a:srgbClr val="336600"/>
        </a:lt2>
        <a:accent1>
          <a:srgbClr val="CCCC00"/>
        </a:accent1>
        <a:accent2>
          <a:srgbClr val="669900"/>
        </a:accent2>
        <a:accent3>
          <a:srgbClr val="FFFFFF"/>
        </a:accent3>
        <a:accent4>
          <a:srgbClr val="002A00"/>
        </a:accent4>
        <a:accent5>
          <a:srgbClr val="E2E2AA"/>
        </a:accent5>
        <a:accent6>
          <a:srgbClr val="5C8A00"/>
        </a:accent6>
        <a:hlink>
          <a:srgbClr val="333300"/>
        </a:hlink>
        <a:folHlink>
          <a:srgbClr val="99CC00"/>
        </a:folHlink>
      </a:clrScheme>
      <a:clrMap bg1="lt1" tx1="dk1" bg2="lt2" tx2="dk2" accent1="accent1" accent2="accent2" accent3="accent3" accent4="accent4" accent5="accent5" accent6="accent6" hlink="hlink" folHlink="folHlink"/>
    </a:extraClrScheme>
    <a:extraClrScheme>
      <a:clrScheme name="Pixel 9">
        <a:dk1>
          <a:srgbClr val="000000"/>
        </a:dk1>
        <a:lt1>
          <a:srgbClr val="FFFFFF"/>
        </a:lt1>
        <a:dk2>
          <a:srgbClr val="000000"/>
        </a:dk2>
        <a:lt2>
          <a:srgbClr val="440044"/>
        </a:lt2>
        <a:accent1>
          <a:srgbClr val="FFCCCC"/>
        </a:accent1>
        <a:accent2>
          <a:srgbClr val="790571"/>
        </a:accent2>
        <a:accent3>
          <a:srgbClr val="FFFFFF"/>
        </a:accent3>
        <a:accent4>
          <a:srgbClr val="000000"/>
        </a:accent4>
        <a:accent5>
          <a:srgbClr val="FFE2E2"/>
        </a:accent5>
        <a:accent6>
          <a:srgbClr val="6D0466"/>
        </a:accent6>
        <a:hlink>
          <a:srgbClr val="993366"/>
        </a:hlink>
        <a:folHlink>
          <a:srgbClr val="9F839F"/>
        </a:folHlink>
      </a:clrScheme>
      <a:clrMap bg1="lt1" tx1="dk1" bg2="lt2" tx2="dk2" accent1="accent1" accent2="accent2" accent3="accent3" accent4="accent4" accent5="accent5" accent6="accent6" hlink="hlink" folHlink="folHlink"/>
    </a:extraClrScheme>
    <a:extraClrScheme>
      <a:clrScheme name="Pixel 10">
        <a:dk1>
          <a:srgbClr val="000000"/>
        </a:dk1>
        <a:lt1>
          <a:srgbClr val="FFFFFF"/>
        </a:lt1>
        <a:dk2>
          <a:srgbClr val="000000"/>
        </a:dk2>
        <a:lt2>
          <a:srgbClr val="FF9900"/>
        </a:lt2>
        <a:accent1>
          <a:srgbClr val="FFCC99"/>
        </a:accent1>
        <a:accent2>
          <a:srgbClr val="FBA313"/>
        </a:accent2>
        <a:accent3>
          <a:srgbClr val="FFFFFF"/>
        </a:accent3>
        <a:accent4>
          <a:srgbClr val="000000"/>
        </a:accent4>
        <a:accent5>
          <a:srgbClr val="FFE2CA"/>
        </a:accent5>
        <a:accent6>
          <a:srgbClr val="E39310"/>
        </a:accent6>
        <a:hlink>
          <a:srgbClr val="CC3300"/>
        </a:hlink>
        <a:folHlink>
          <a:srgbClr val="FCC66E"/>
        </a:folHlink>
      </a:clrScheme>
      <a:clrMap bg1="lt1" tx1="dk1" bg2="lt2" tx2="dk2" accent1="accent1" accent2="accent2" accent3="accent3" accent4="accent4" accent5="accent5" accent6="accent6" hlink="hlink" folHlink="folHlink"/>
    </a:extraClrScheme>
    <a:extraClrScheme>
      <a:clrScheme name="Pixel 11">
        <a:dk1>
          <a:srgbClr val="000000"/>
        </a:dk1>
        <a:lt1>
          <a:srgbClr val="FFFFFF"/>
        </a:lt1>
        <a:dk2>
          <a:srgbClr val="000000"/>
        </a:dk2>
        <a:lt2>
          <a:srgbClr val="779F92"/>
        </a:lt2>
        <a:accent1>
          <a:srgbClr val="33CCCC"/>
        </a:accent1>
        <a:accent2>
          <a:srgbClr val="9DC2D7"/>
        </a:accent2>
        <a:accent3>
          <a:srgbClr val="FFFFFF"/>
        </a:accent3>
        <a:accent4>
          <a:srgbClr val="000000"/>
        </a:accent4>
        <a:accent5>
          <a:srgbClr val="ADE2E2"/>
        </a:accent5>
        <a:accent6>
          <a:srgbClr val="8EB0C3"/>
        </a:accent6>
        <a:hlink>
          <a:srgbClr val="006666"/>
        </a:hlink>
        <a:folHlink>
          <a:srgbClr val="CCCCFF"/>
        </a:folHlink>
      </a:clrScheme>
      <a:clrMap bg1="lt1" tx1="dk1" bg2="lt2" tx2="dk2" accent1="accent1" accent2="accent2" accent3="accent3" accent4="accent4" accent5="accent5" accent6="accent6" hlink="hlink" folHlink="folHlink"/>
    </a:extraClrScheme>
    <a:extraClrScheme>
      <a:clrScheme name="Pixel 12">
        <a:dk1>
          <a:srgbClr val="000000"/>
        </a:dk1>
        <a:lt1>
          <a:srgbClr val="FFFFFF"/>
        </a:lt1>
        <a:dk2>
          <a:srgbClr val="000000"/>
        </a:dk2>
        <a:lt2>
          <a:srgbClr val="00007D"/>
        </a:lt2>
        <a:accent1>
          <a:srgbClr val="9999FF"/>
        </a:accent1>
        <a:accent2>
          <a:srgbClr val="9999CC"/>
        </a:accent2>
        <a:accent3>
          <a:srgbClr val="FFFFFF"/>
        </a:accent3>
        <a:accent4>
          <a:srgbClr val="000000"/>
        </a:accent4>
        <a:accent5>
          <a:srgbClr val="CACAFF"/>
        </a:accent5>
        <a:accent6>
          <a:srgbClr val="8A8AB9"/>
        </a:accent6>
        <a:hlink>
          <a:srgbClr val="666699"/>
        </a:hlink>
        <a:folHlink>
          <a:srgbClr val="CCCCE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Designs\Global.pot</Template>
  <TotalTime>285</TotalTime>
  <Words>6083</Words>
  <Application>Microsoft Office PowerPoint</Application>
  <PresentationFormat>全屏显示(4:3)</PresentationFormat>
  <Paragraphs>1113</Paragraphs>
  <Slides>104</Slides>
  <Notes>7</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3</vt:i4>
      </vt:variant>
      <vt:variant>
        <vt:lpstr>幻灯片标题</vt:lpstr>
      </vt:variant>
      <vt:variant>
        <vt:i4>104</vt:i4>
      </vt:variant>
    </vt:vector>
  </HeadingPairs>
  <TitlesOfParts>
    <vt:vector size="127" baseType="lpstr">
      <vt:lpstr>TimesNewRoman,Bold</vt:lpstr>
      <vt:lpstr>Helvetica Neue</vt:lpstr>
      <vt:lpstr>楷体_GB2312</vt:lpstr>
      <vt:lpstr>Tw Cen MT</vt:lpstr>
      <vt:lpstr>Tahoma</vt:lpstr>
      <vt:lpstr>宋体,Bold</vt:lpstr>
      <vt:lpstr>Arial Black</vt:lpstr>
      <vt:lpstr>Symbol</vt:lpstr>
      <vt:lpstr>华文楷体</vt:lpstr>
      <vt:lpstr>Times New Roman MT Extra Bold</vt:lpstr>
      <vt:lpstr>Arial</vt:lpstr>
      <vt:lpstr>宋体</vt:lpstr>
      <vt:lpstr>Wingdings</vt:lpstr>
      <vt:lpstr>Arial Narrow</vt:lpstr>
      <vt:lpstr>楷体</vt:lpstr>
      <vt:lpstr>Times New Roman</vt:lpstr>
      <vt:lpstr>黑体</vt:lpstr>
      <vt:lpstr>隶书</vt:lpstr>
      <vt:lpstr>Global</vt:lpstr>
      <vt:lpstr>Pixel</vt:lpstr>
      <vt:lpstr>位图图像</vt:lpstr>
      <vt:lpstr>VISIO</vt:lpstr>
      <vt:lpstr>文档</vt:lpstr>
      <vt:lpstr>课程简介</vt:lpstr>
      <vt:lpstr>PowerPoint 演示文稿</vt:lpstr>
      <vt:lpstr>问题</vt:lpstr>
      <vt:lpstr>这门课都讲些什么？ </vt:lpstr>
      <vt:lpstr>PowerPoint 演示文稿</vt:lpstr>
      <vt:lpstr>PowerPoint 演示文稿</vt:lpstr>
      <vt:lpstr>我在这门课程当中能学到什么？ </vt:lpstr>
      <vt:lpstr>我在这门课程当中能学到什么？ </vt:lpstr>
      <vt:lpstr>我在这门课程当中能学到什么？ </vt:lpstr>
      <vt:lpstr>如何学好这门课？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计算机发展史</vt:lpstr>
      <vt:lpstr>1.1 计算机发展的四个阶段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微机特点、分类、应用</vt:lpstr>
      <vt:lpstr>PowerPoint 演示文稿</vt:lpstr>
      <vt:lpstr>CPU的发展史--第一代微处理器</vt:lpstr>
      <vt:lpstr>CPU的发展史--第二代微处理器</vt:lpstr>
      <vt:lpstr>CPU的发展史--第二代微处理器</vt:lpstr>
      <vt:lpstr>CPU的发展史--第三代微处理器</vt:lpstr>
      <vt:lpstr>CPU的发展史-第四代微处理器</vt:lpstr>
      <vt:lpstr>CPU的发展史-第五代微处理器</vt:lpstr>
      <vt:lpstr>CPU的发展史-第六代微处理器</vt:lpstr>
      <vt:lpstr>CPU的发展史-第七代微处理器</vt:lpstr>
      <vt:lpstr>CPU的发展史-第八代微处理器</vt:lpstr>
      <vt:lpstr>CPU的发展史-第八代微处理器</vt:lpstr>
      <vt:lpstr>CPU的发展史-第九代微处理器</vt:lpstr>
      <vt:lpstr>全球主要微处理器生产厂商</vt:lpstr>
      <vt:lpstr>AMD</vt:lpstr>
      <vt:lpstr>AMD与双核处理器</vt:lpstr>
      <vt:lpstr>AMD与双核处理器</vt:lpstr>
      <vt:lpstr>PowerPoint 演示文稿</vt:lpstr>
      <vt:lpstr>PowerPoint 演示文稿</vt:lpstr>
      <vt:lpstr>1.2 计算机的分类</vt:lpstr>
      <vt:lpstr>微型计算机应用范围</vt:lpstr>
      <vt:lpstr>3 微处理器、微型计算机和微机系统</vt:lpstr>
      <vt:lpstr>3 微处理器、微型计算机和微机系统</vt:lpstr>
      <vt:lpstr>PowerPoint 演示文稿</vt:lpstr>
      <vt:lpstr>微型计算机系统硬件组成</vt:lpstr>
      <vt:lpstr>PowerPoint 演示文稿</vt:lpstr>
      <vt:lpstr>微型计算机系统结构图示</vt:lpstr>
      <vt:lpstr>微型计算机的基本结构</vt:lpstr>
      <vt:lpstr>  微处理器（CPU，MPU）</vt:lpstr>
      <vt:lpstr>微处理器功能：运算和控制</vt:lpstr>
      <vt:lpstr>CPU的内部结构</vt:lpstr>
      <vt:lpstr>8086 CPU的外部引脚</vt:lpstr>
      <vt:lpstr>8086 CPU的内部结构</vt:lpstr>
      <vt:lpstr>存储器（内存，主存）</vt:lpstr>
      <vt:lpstr>描述存储单元的要素：地址和数据</vt:lpstr>
      <vt:lpstr>PowerPoint 演示文稿</vt:lpstr>
      <vt:lpstr>内存的种类</vt:lpstr>
      <vt:lpstr>存储器与CPU的连接</vt:lpstr>
      <vt:lpstr>内存操作</vt:lpstr>
      <vt:lpstr> 内存与外存的区别</vt:lpstr>
      <vt:lpstr>总线</vt:lpstr>
      <vt:lpstr>总线性能指标</vt:lpstr>
      <vt:lpstr>PowerPoint 演示文稿</vt:lpstr>
      <vt:lpstr>PowerPoint 演示文稿</vt:lpstr>
      <vt:lpstr>PowerPoint 演示文稿</vt:lpstr>
      <vt:lpstr>总线--按结构层次分类</vt:lpstr>
      <vt:lpstr>输入/输出接口</vt:lpstr>
      <vt:lpstr>PowerPoint 演示文稿</vt:lpstr>
      <vt:lpstr>I/O接口的功能</vt:lpstr>
      <vt:lpstr>PowerPoint 演示文稿</vt:lpstr>
      <vt:lpstr>INTEL 845GE 主板</vt:lpstr>
      <vt:lpstr>微型计算机系统的物理结构</vt:lpstr>
      <vt:lpstr>微型计算机系统的软件</vt:lpstr>
      <vt:lpstr>系统软件</vt:lpstr>
      <vt:lpstr>（3）语言处理程序  •汇编程序  –把用汇编语言编写的源程序翻译成机器语言表示的目标程序  •解释程序  –把用某种程序设计语言编写的源程序翻译成机器语言的目标程序，翻译一句就执行一句，边解释边执行。  •编译程序   –把用高级语言编写的源程序翻译成为机器语言的目标程序   –编译程序也需经服务程序的加工才能得到可执行程序文件。  •服务程序   –文本编辑程序、连接程序、定位程序、调试程序和排错程序等</vt:lpstr>
      <vt:lpstr>4 微机内信息的表示</vt:lpstr>
      <vt:lpstr>4.1 数值的表示</vt:lpstr>
      <vt:lpstr>PowerPoint 演示文稿</vt:lpstr>
      <vt:lpstr> 符号数的表示</vt:lpstr>
      <vt:lpstr>PowerPoint 演示文稿</vt:lpstr>
      <vt:lpstr>PowerPoint 演示文稿</vt:lpstr>
      <vt:lpstr>PowerPoint 演示文稿</vt:lpstr>
      <vt:lpstr>补码加减法的运算规则</vt:lpstr>
      <vt:lpstr>计算机减法计算:</vt:lpstr>
      <vt:lpstr>PowerPoint 演示文稿</vt:lpstr>
      <vt:lpstr>PowerPoint 演示文稿</vt:lpstr>
      <vt:lpstr> 符号数运算中的溢出问题</vt:lpstr>
      <vt:lpstr>溢出的判断方法</vt:lpstr>
      <vt:lpstr>[例]：</vt:lpstr>
      <vt:lpstr>4.2 非数值数据的表示</vt:lpstr>
      <vt:lpstr>ASCII码—美国标准信息交换代码</vt:lpstr>
      <vt:lpstr>ASCII码—美国标准信息交换代码</vt:lpstr>
      <vt:lpstr>ASCII 码表控制符号的定义</vt:lpstr>
      <vt:lpstr>PowerPoint 演示文稿</vt:lpstr>
      <vt:lpstr>3. 中文编码</vt:lpstr>
      <vt:lpstr>问题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荣生辉</dc:creator>
  <cp:lastModifiedBy>荣 生辉</cp:lastModifiedBy>
  <cp:revision>351</cp:revision>
  <dcterms:created xsi:type="dcterms:W3CDTF">2003-10-29T15:41:00Z</dcterms:created>
  <dcterms:modified xsi:type="dcterms:W3CDTF">2019-03-06T01:57:23Z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2052-10.1.0.5511</vt:lpwstr>
  </property>
</Properties>
</file>